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vf88mcVE4pd775QueTxqCjuI8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869F98-3F08-44EB-BF54-E14FD4C21F93}">
  <a:tblStyle styleId="{DC869F98-3F08-44EB-BF54-E14FD4C21F93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2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2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pt-BR" dirty="0"/>
              <a:t>ALGORITM PROPORȚIONAL DE URMĂRIRE A LINIEI</a:t>
            </a: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44" name="Google Shape;244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85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45" name="Google Shape;245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46" name="Google Shape;246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8" name="Google Shape;248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Învață cum să creezi line follower proporțional</a:t>
            </a:r>
            <a:endParaRPr lang="en-US" dirty="0"/>
          </a:p>
          <a:p>
            <a:r>
              <a:rPr lang="ro-RO" dirty="0"/>
              <a:t>Învață cum să calculezi eroarea și corecția</a:t>
            </a:r>
          </a:p>
          <a:p>
            <a:r>
              <a:rPr lang="ro-RO" dirty="0"/>
              <a:t>Învață cum să folosești variabile și block-uri matematice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CÂT DE DEPARTE ESTE ROBOTUL DE LINIE?</a:t>
            </a:r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Citirile indicatorului Intensitatea luminii reflectate arată cât de ,,întunecată</a:t>
            </a:r>
            <a:r>
              <a:rPr lang="en-US" dirty="0"/>
              <a:t>”</a:t>
            </a:r>
            <a:r>
              <a:rPr lang="ro-RO" dirty="0"/>
              <a:t> este aria măsurată în medie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/>
              <a:t>Citirile ar </a:t>
            </a:r>
            <a:r>
              <a:rPr lang="ro-RO" dirty="0"/>
              <a:t>trebui să se situeze în intervalul de la </a:t>
            </a:r>
            <a:r>
              <a:rPr lang="en-US" dirty="0"/>
              <a:t>100 (</a:t>
            </a:r>
            <a:r>
              <a:rPr lang="ro-RO" dirty="0"/>
              <a:t>pe alb</a:t>
            </a:r>
            <a:r>
              <a:rPr lang="en-US" dirty="0"/>
              <a:t>) </a:t>
            </a:r>
            <a:r>
              <a:rPr lang="ro-RO" dirty="0"/>
              <a:t>la</a:t>
            </a:r>
            <a:r>
              <a:rPr lang="en-US" dirty="0"/>
              <a:t> 0 (</a:t>
            </a:r>
            <a:r>
              <a:rPr lang="ro-RO" dirty="0"/>
              <a:t>pe negru</a:t>
            </a:r>
            <a:r>
              <a:rPr lang="en-US" dirty="0"/>
              <a:t>)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urmărirea părții drepte a liniei negre</a:t>
            </a:r>
            <a:r>
              <a:rPr lang="en-US" dirty="0"/>
              <a:t>(i.e. </a:t>
            </a:r>
            <a:r>
              <a:rPr lang="ro-RO" dirty="0"/>
              <a:t>marginea Negru-Alb)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166" name="Google Shape;166;p3"/>
          <p:cNvCxnSpPr/>
          <p:nvPr/>
        </p:nvCxnSpPr>
        <p:spPr>
          <a:xfrm>
            <a:off x="1373624" y="4263124"/>
            <a:ext cx="5974373" cy="0"/>
          </a:xfrm>
          <a:prstGeom prst="straightConnector1">
            <a:avLst/>
          </a:prstGeom>
          <a:noFill/>
          <a:ln w="4667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3"/>
          <p:cNvSpPr/>
          <p:nvPr/>
        </p:nvSpPr>
        <p:spPr>
          <a:xfrm>
            <a:off x="6445042" y="3333207"/>
            <a:ext cx="290147" cy="290147"/>
          </a:xfrm>
          <a:prstGeom prst="ellipse">
            <a:avLst/>
          </a:prstGeom>
          <a:solidFill>
            <a:srgbClr val="FFFF00"/>
          </a:solidFill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4251364" y="3323165"/>
            <a:ext cx="220624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Aria de măsurare a senzorului</a:t>
            </a: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dirty="0"/>
          </a:p>
        </p:txBody>
      </p:sp>
      <p:sp>
        <p:nvSpPr>
          <p:cNvPr id="169" name="Google Shape;169;p3"/>
          <p:cNvSpPr txBox="1"/>
          <p:nvPr/>
        </p:nvSpPr>
        <p:spPr>
          <a:xfrm>
            <a:off x="7550540" y="4127880"/>
            <a:ext cx="586852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</a:t>
            </a:r>
            <a:r>
              <a:rPr lang="ro-RO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dirty="0"/>
          </a:p>
        </p:txBody>
      </p:sp>
      <p:sp>
        <p:nvSpPr>
          <p:cNvPr id="170" name="Google Shape;170;p3"/>
          <p:cNvSpPr/>
          <p:nvPr/>
        </p:nvSpPr>
        <p:spPr>
          <a:xfrm>
            <a:off x="1644624" y="4585786"/>
            <a:ext cx="290147" cy="290147"/>
          </a:xfrm>
          <a:prstGeom prst="ellipse">
            <a:avLst/>
          </a:prstGeom>
          <a:solidFill>
            <a:srgbClr val="FFFF00"/>
          </a:solidFill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1291864" y="4930094"/>
            <a:ext cx="117872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Citire</a:t>
            </a: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100</a:t>
            </a:r>
            <a:endParaRPr dirty="0"/>
          </a:p>
        </p:txBody>
      </p:sp>
      <p:sp>
        <p:nvSpPr>
          <p:cNvPr id="172" name="Google Shape;172;p3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974047" y="3765700"/>
            <a:ext cx="1263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Citire</a:t>
            </a: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0</a:t>
            </a:r>
            <a:endParaRPr dirty="0"/>
          </a:p>
        </p:txBody>
      </p:sp>
      <p:sp>
        <p:nvSpPr>
          <p:cNvPr id="174" name="Google Shape;174;p3"/>
          <p:cNvSpPr/>
          <p:nvPr/>
        </p:nvSpPr>
        <p:spPr>
          <a:xfrm>
            <a:off x="3051093" y="4320572"/>
            <a:ext cx="290147" cy="290147"/>
          </a:xfrm>
          <a:prstGeom prst="ellipse">
            <a:avLst/>
          </a:prstGeom>
          <a:solidFill>
            <a:srgbClr val="FFFF00"/>
          </a:solidFill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2732070" y="4721471"/>
            <a:ext cx="109055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Citire</a:t>
            </a: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50</a:t>
            </a:r>
            <a:endParaRPr dirty="0"/>
          </a:p>
        </p:txBody>
      </p:sp>
      <p:sp>
        <p:nvSpPr>
          <p:cNvPr id="176" name="Google Shape;176;p3"/>
          <p:cNvSpPr/>
          <p:nvPr/>
        </p:nvSpPr>
        <p:spPr>
          <a:xfrm>
            <a:off x="4354630" y="4243038"/>
            <a:ext cx="290147" cy="290147"/>
          </a:xfrm>
          <a:prstGeom prst="ellipse">
            <a:avLst/>
          </a:prstGeom>
          <a:solidFill>
            <a:srgbClr val="FFFF00"/>
          </a:solidFill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4074646" y="4627393"/>
            <a:ext cx="117308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Citire</a:t>
            </a: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25</a:t>
            </a:r>
            <a:endParaRPr dirty="0"/>
          </a:p>
        </p:txBody>
      </p:sp>
      <p:sp>
        <p:nvSpPr>
          <p:cNvPr id="178" name="Google Shape;178;p3"/>
          <p:cNvSpPr/>
          <p:nvPr/>
        </p:nvSpPr>
        <p:spPr>
          <a:xfrm>
            <a:off x="5706239" y="4415920"/>
            <a:ext cx="290147" cy="290147"/>
          </a:xfrm>
          <a:prstGeom prst="ellipse">
            <a:avLst/>
          </a:prstGeom>
          <a:solidFill>
            <a:srgbClr val="FFFF00"/>
          </a:solidFill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5354487" y="4761236"/>
            <a:ext cx="109055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Citire</a:t>
            </a: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75</a:t>
            </a:r>
            <a:endParaRPr dirty="0"/>
          </a:p>
        </p:txBody>
      </p:sp>
      <p:grpSp>
        <p:nvGrpSpPr>
          <p:cNvPr id="180" name="Google Shape;180;p3"/>
          <p:cNvGrpSpPr/>
          <p:nvPr/>
        </p:nvGrpSpPr>
        <p:grpSpPr>
          <a:xfrm rot="5400000">
            <a:off x="750681" y="4062861"/>
            <a:ext cx="660559" cy="790597"/>
            <a:chOff x="6310708" y="2223671"/>
            <a:chExt cx="809489" cy="898563"/>
          </a:xfrm>
        </p:grpSpPr>
        <p:sp>
          <p:nvSpPr>
            <p:cNvPr id="181" name="Google Shape;181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636016" y="2868884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5" name="Google Shape;185;p3"/>
          <p:cNvSpPr txBox="1"/>
          <p:nvPr/>
        </p:nvSpPr>
        <p:spPr>
          <a:xfrm>
            <a:off x="135383" y="4817211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URMĂRIREA LINIEI</a:t>
            </a:r>
            <a:endParaRPr dirty="0"/>
          </a:p>
        </p:txBody>
      </p:sp>
      <p:sp>
        <p:nvSpPr>
          <p:cNvPr id="191" name="Google Shape;191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b="1" dirty="0"/>
              <a:t>C</a:t>
            </a:r>
            <a:r>
              <a:rPr lang="ro-RO" b="1" dirty="0"/>
              <a:t>alcularea unei erori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o-RO" dirty="0"/>
              <a:t>cât de departe este robotul de target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Robot</a:t>
            </a:r>
            <a:r>
              <a:rPr lang="ro-RO" dirty="0"/>
              <a:t>ul urmărește marginea liniei </a:t>
            </a:r>
            <a:r>
              <a:rPr lang="en-US" dirty="0"/>
              <a:t>– </a:t>
            </a:r>
            <a:r>
              <a:rPr lang="ro-RO" dirty="0"/>
              <a:t>target-ul ar trebui să fie ca senzorul să citească 50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Er</a:t>
            </a:r>
            <a:r>
              <a:rPr lang="ro-RO" dirty="0"/>
              <a:t>oarea ar trebui să indice cât de departe este valoarea senzorului de 50.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1" dirty="0"/>
              <a:t>Cum faci corecția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o-RO" dirty="0"/>
              <a:t>trebuie să facem ca robotul să realizeze o acțiune proporțională unei erori</a:t>
            </a:r>
            <a:r>
              <a:rPr lang="en-US" dirty="0"/>
              <a:t>. </a:t>
            </a:r>
            <a:r>
              <a:rPr lang="ro-RO" dirty="0"/>
              <a:t>Trebuie să multiplici eroarea printr-un factor de scalare pentru a determina corecția.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Pentru a urmări o linie, robotul trebuie să se îndrepte spre marginea liniei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Robotul trebuie să vireze în scurtdacă este mai departe de linie.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Cum să faci asta</a:t>
            </a:r>
            <a:r>
              <a:rPr lang="en-US" dirty="0"/>
              <a:t>:  </a:t>
            </a:r>
            <a:r>
              <a:rPr lang="ro-RO" dirty="0"/>
              <a:t>Trebuie să ajustezi intrările comenzii S</a:t>
            </a:r>
            <a:r>
              <a:rPr lang="en-US" dirty="0"/>
              <a:t>teering </a:t>
            </a:r>
            <a:r>
              <a:rPr lang="ro-RO" dirty="0"/>
              <a:t>din block-ul de mișcare</a:t>
            </a:r>
            <a:endParaRPr dirty="0"/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92" name="Google Shape;19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93" name="Google Shape;19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ro-RO" dirty="0"/>
              <a:t>CUM SĂ FACI UN URMĂRITOR DE LINIE PROPORȚIONAL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99" name="Google Shape;199;p5"/>
          <p:cNvSpPr txBox="1">
            <a:spLocks noGrp="1"/>
          </p:cNvSpPr>
          <p:nvPr>
            <p:ph type="body" idx="1"/>
          </p:nvPr>
        </p:nvSpPr>
        <p:spPr>
          <a:xfrm>
            <a:off x="175260" y="1411041"/>
            <a:ext cx="8245366" cy="3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Pseudocod</a:t>
            </a:r>
            <a:r>
              <a:rPr lang="en-US" dirty="0"/>
              <a:t>: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 dirty="0"/>
              <a:t>C</a:t>
            </a:r>
            <a:r>
              <a:rPr lang="ro-RO" dirty="0"/>
              <a:t>alculează eroarea</a:t>
            </a:r>
            <a:r>
              <a:rPr lang="en-US" dirty="0"/>
              <a:t> = </a:t>
            </a:r>
            <a:r>
              <a:rPr lang="en-US" dirty="0" err="1"/>
              <a:t>Distan</a:t>
            </a:r>
            <a:r>
              <a:rPr lang="ro-RO" dirty="0"/>
              <a:t>ța de linie</a:t>
            </a:r>
            <a:r>
              <a:rPr lang="en-US" dirty="0"/>
              <a:t> = (</a:t>
            </a:r>
            <a:r>
              <a:rPr lang="ro-RO" dirty="0"/>
              <a:t>Citirea senzorului de culoare</a:t>
            </a:r>
            <a:r>
              <a:rPr lang="en-US" dirty="0"/>
              <a:t> - </a:t>
            </a:r>
            <a:r>
              <a:rPr lang="ro-RO" dirty="0"/>
              <a:t>Citirea</a:t>
            </a:r>
            <a:r>
              <a:rPr lang="en-US" dirty="0"/>
              <a:t>Targe</a:t>
            </a:r>
            <a:r>
              <a:rPr lang="ro-RO" dirty="0"/>
              <a:t>t</a:t>
            </a:r>
            <a:r>
              <a:rPr lang="en-US" dirty="0"/>
              <a:t>)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 dirty="0"/>
              <a:t>Scale</a:t>
            </a:r>
            <a:r>
              <a:rPr lang="ro-RO" dirty="0"/>
              <a:t>ază eroarea pentru a determina valoarea corecției</a:t>
            </a:r>
            <a:r>
              <a:rPr lang="en-US" dirty="0"/>
              <a:t>.  A</a:t>
            </a:r>
            <a:r>
              <a:rPr lang="ro-RO" dirty="0"/>
              <a:t>justează factorul de scalare pentru a face ca robotul tău să urmărească linia mai lin.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 dirty="0"/>
              <a:t>U</a:t>
            </a:r>
            <a:r>
              <a:rPr lang="ro-RO" dirty="0"/>
              <a:t>tilizează valori de Corecție</a:t>
            </a:r>
            <a:r>
              <a:rPr lang="en-US" dirty="0"/>
              <a:t> (c</a:t>
            </a:r>
            <a:r>
              <a:rPr lang="ro-RO" dirty="0"/>
              <a:t>alculată în Pasul 2</a:t>
            </a:r>
            <a:r>
              <a:rPr lang="en-US" dirty="0"/>
              <a:t>) </a:t>
            </a:r>
            <a:r>
              <a:rPr lang="ro-RO" dirty="0"/>
              <a:t>pentru a ajusta întoarcerile robotului către linie.</a:t>
            </a: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endParaRPr dirty="0"/>
          </a:p>
        </p:txBody>
      </p:sp>
      <p:sp>
        <p:nvSpPr>
          <p:cNvPr id="207" name="Google Shape;207;p6"/>
          <p:cNvSpPr txBox="1">
            <a:spLocks noGrp="1"/>
          </p:cNvSpPr>
          <p:nvPr>
            <p:ph type="ftr" idx="11"/>
          </p:nvPr>
        </p:nvSpPr>
        <p:spPr>
          <a:xfrm>
            <a:off x="137160" y="633300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09" name="Google Shape;209;p6"/>
          <p:cNvGraphicFramePr/>
          <p:nvPr>
            <p:extLst>
              <p:ext uri="{D42A27DB-BD31-4B8C-83A1-F6EECF244321}">
                <p14:modId xmlns:p14="http://schemas.microsoft.com/office/powerpoint/2010/main" val="1313730981"/>
              </p:ext>
            </p:extLst>
          </p:nvPr>
        </p:nvGraphicFramePr>
        <p:xfrm>
          <a:off x="234453" y="1493068"/>
          <a:ext cx="8720275" cy="4808605"/>
        </p:xfrm>
        <a:graphic>
          <a:graphicData uri="http://schemas.openxmlformats.org/drawingml/2006/table">
            <a:tbl>
              <a:tblPr firstRow="1" bandRow="1">
                <a:noFill/>
                <a:tableStyleId>{DC869F98-3F08-44EB-BF54-E14FD4C21F93}</a:tableStyleId>
              </a:tblPr>
              <a:tblGrid>
                <a:gridCol w="36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b="1" u="none" strike="noStrike" cap="none" dirty="0"/>
                        <a:t>Calculează eroarea</a:t>
                      </a:r>
                      <a:endParaRPr dirty="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Distan</a:t>
                      </a:r>
                      <a:r>
                        <a:rPr lang="ro-RO" sz="1400" u="none" strike="noStrike" cap="none" dirty="0"/>
                        <a:t>ța de linie</a:t>
                      </a:r>
                      <a:r>
                        <a:rPr lang="en-US" sz="1400" u="none" strike="noStrike" cap="none" dirty="0"/>
                        <a:t> =</a:t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(</a:t>
                      </a:r>
                      <a:r>
                        <a:rPr lang="ro-RO" sz="1400" u="none" strike="noStrike" cap="none" dirty="0"/>
                        <a:t>Citirea senzorului de culoare</a:t>
                      </a:r>
                      <a:r>
                        <a:rPr lang="en-US" sz="1400" u="none" strike="noStrike" cap="none" dirty="0"/>
                        <a:t> – </a:t>
                      </a:r>
                      <a:r>
                        <a:rPr lang="ro-RO" sz="1400" u="none" strike="noStrike" cap="none" dirty="0"/>
                        <a:t>Citirea </a:t>
                      </a:r>
                      <a:r>
                        <a:rPr lang="en-US" sz="1400" u="none" strike="noStrike" cap="none" dirty="0"/>
                        <a:t>Target)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b="1" u="none" strike="noStrike" cap="none" dirty="0"/>
                        <a:t>Calculează eroarea</a:t>
                      </a:r>
                      <a:endParaRPr lang="ro-RO" dirty="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Scale</a:t>
                      </a:r>
                      <a:r>
                        <a:rPr lang="ro-RO" sz="1400" dirty="0"/>
                        <a:t>ază eroarea pentru a determina valoarea corecției.</a:t>
                      </a:r>
                      <a:r>
                        <a:rPr lang="en-US" sz="1400" dirty="0"/>
                        <a:t>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</a:t>
                      </a:r>
                      <a:r>
                        <a:rPr lang="ro-RO" sz="1400" dirty="0"/>
                        <a:t>tilizează asta pentru a ajusta input-ul de putere în block-ul de mișcare.</a:t>
                      </a:r>
                      <a:endParaRPr dirty="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Ap</a:t>
                      </a:r>
                      <a:r>
                        <a:rPr lang="ro-RO" sz="1400" b="1" dirty="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lică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Corec</a:t>
                      </a:r>
                      <a:r>
                        <a:rPr lang="ro-RO" sz="1400" b="1" dirty="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ția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</a:t>
                      </a:r>
                      <a:r>
                        <a:rPr lang="ro-RO" sz="1400" dirty="0"/>
                        <a:t>tilizează corecția pentru a vira ,,</a:t>
                      </a:r>
                      <a:r>
                        <a:rPr lang="en-US" sz="1400" dirty="0"/>
                        <a:t>motor pair’’. Po</a:t>
                      </a:r>
                      <a:r>
                        <a:rPr lang="ro-RO" sz="1400" dirty="0"/>
                        <a:t>ți să utilizezi asta (ajustată corespunzător) pentru a ajusta viteza pentru fiecare motor dacă folosești modul </a:t>
                      </a:r>
                      <a:r>
                        <a:rPr lang="en-US" sz="1400" dirty="0"/>
                        <a:t>tank.</a:t>
                      </a:r>
                      <a:endParaRPr dirty="0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0" name="Google Shape;210;p6"/>
          <p:cNvSpPr txBox="1"/>
          <p:nvPr/>
        </p:nvSpPr>
        <p:spPr>
          <a:xfrm>
            <a:off x="5945527" y="1788675"/>
            <a:ext cx="12544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Ero</a:t>
            </a:r>
            <a:r>
              <a:rPr lang="ro-R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</a:t>
            </a:r>
            <a:r>
              <a:rPr lang="ro-R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</a:t>
            </a:r>
            <a:endParaRPr dirty="0"/>
          </a:p>
        </p:txBody>
      </p:sp>
      <p:sp>
        <p:nvSpPr>
          <p:cNvPr id="211" name="Google Shape;211;p6"/>
          <p:cNvSpPr txBox="1"/>
          <p:nvPr/>
        </p:nvSpPr>
        <p:spPr>
          <a:xfrm>
            <a:off x="4157170" y="2269621"/>
            <a:ext cx="4752377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87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0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Valoarea absolută maximă a erorii este </a:t>
            </a:r>
            <a:r>
              <a:rPr lang="en-US" sz="10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 50</a:t>
            </a:r>
            <a:endParaRPr sz="10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4174852" y="3423838"/>
            <a:ext cx="4716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correction = int(error * </a:t>
            </a:r>
            <a:r>
              <a:rPr lang="en-US" sz="1800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0.5)</a:t>
            </a:r>
            <a:endParaRPr sz="18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o-RO" sz="110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Funcția</a:t>
            </a:r>
            <a:r>
              <a:rPr lang="en-US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ro-RO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convertește rezultatul la un întreg pentru a fi utilizat în funcția m</a:t>
            </a:r>
            <a:r>
              <a:rPr lang="en-US" sz="1100" b="0" dirty="0" err="1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ove</a:t>
            </a:r>
            <a:r>
              <a:rPr lang="en-US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br>
              <a:rPr lang="en-US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o-RO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Din moment ce valoarea absolută a erorii este 50, corecția se situează în intervalul  de la </a:t>
            </a:r>
            <a:r>
              <a:rPr lang="en-US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-25 </a:t>
            </a:r>
            <a:r>
              <a:rPr lang="ro-RO" sz="110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la</a:t>
            </a:r>
            <a:r>
              <a:rPr lang="en-US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 25</a:t>
            </a:r>
            <a:endParaRPr sz="11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3972433" y="5224399"/>
            <a:ext cx="5436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3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lang="en-US" sz="13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3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5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211870" y="1103858"/>
            <a:ext cx="78256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Pentru urmărirea marginii Negru-Alb a liniei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URMĂRITOR DE LINIE PROPORȚIONAL</a:t>
            </a:r>
            <a:endParaRPr dirty="0"/>
          </a:p>
        </p:txBody>
      </p:sp>
      <p:sp>
        <p:nvSpPr>
          <p:cNvPr id="220" name="Google Shape;220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75260" y="1172426"/>
            <a:ext cx="8968739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ele pentru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Drive Base 1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Urmărește partea dreaptă a liniei negre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marginea Negru-Alb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urmări marginea Alb-Negru, schimbă condiția de eroare la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reflec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ția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- 50)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line_follow_forever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</a:t>
            </a:r>
            <a:r>
              <a:rPr lang="ro-RO" dirty="0">
                <a:solidFill>
                  <a:srgbClr val="00963E"/>
                </a:solidFill>
              </a:rPr>
              <a:t>alculează eroarea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error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alculează corecția prin multiplicarea erorii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 o constantă de proporționalitate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correction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line_follow_forever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PAȘI CHEIE</a:t>
            </a:r>
            <a:r>
              <a:rPr lang="en-US" dirty="0"/>
              <a:t>: TUNING THE CONSTANT</a:t>
            </a:r>
            <a:endParaRPr dirty="0"/>
          </a:p>
        </p:txBody>
      </p:sp>
      <p:sp>
        <p:nvSpPr>
          <p:cNvPr id="228" name="Google Shape;228;p8"/>
          <p:cNvSpPr txBox="1">
            <a:spLocks noGrp="1"/>
          </p:cNvSpPr>
          <p:nvPr>
            <p:ph type="body" idx="1"/>
          </p:nvPr>
        </p:nvSpPr>
        <p:spPr>
          <a:xfrm>
            <a:off x="175260" y="1309195"/>
            <a:ext cx="8238707" cy="453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Observați, constanta</a:t>
            </a:r>
            <a:r>
              <a:rPr lang="en-US" sz="2000" dirty="0"/>
              <a:t> 0.5 </a:t>
            </a:r>
            <a:r>
              <a:rPr lang="ro-RO" sz="2000" dirty="0"/>
              <a:t>din slide-ul anterior este specific pentru robotul nostru </a:t>
            </a:r>
            <a:r>
              <a:rPr lang="en-US" sz="2000" dirty="0"/>
              <a:t>(Drive Base 1). </a:t>
            </a:r>
            <a:r>
              <a:rPr lang="ro-RO" sz="2000" dirty="0"/>
              <a:t>Este un bun start</a:t>
            </a:r>
            <a:r>
              <a:rPr lang="en-US" sz="2000" dirty="0"/>
              <a:t>, </a:t>
            </a:r>
            <a:r>
              <a:rPr lang="ro-RO" sz="2000" dirty="0"/>
              <a:t>dar s-ar putea să ai nevoie să ajustezi valoarea specific pentru robotul tău</a:t>
            </a:r>
            <a:r>
              <a:rPr lang="en-US" sz="2000" dirty="0"/>
              <a:t>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Această constantă este numită Constantă Proporțională, sau Proporționalitate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Cel mai comun mod de a ajusta constanta este ,,</a:t>
            </a:r>
            <a:r>
              <a:rPr lang="en-US" sz="2000" dirty="0"/>
              <a:t>trial and error”.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Asta poate lua timp</a:t>
            </a:r>
            <a:r>
              <a:rPr lang="en-US" sz="2000" dirty="0"/>
              <a:t>. </a:t>
            </a:r>
            <a:r>
              <a:rPr lang="ro-RO" sz="2000" dirty="0"/>
              <a:t>Aici sunt câteva sfaturi</a:t>
            </a:r>
            <a:r>
              <a:rPr lang="en-US" sz="2000" dirty="0"/>
              <a:t>: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Începe cu valori de </a:t>
            </a:r>
            <a:r>
              <a:rPr lang="en-US" sz="1800" dirty="0"/>
              <a:t>0.5 </a:t>
            </a:r>
            <a:r>
              <a:rPr lang="ro-RO" sz="1800" dirty="0"/>
              <a:t>și ajustează cu </a:t>
            </a:r>
            <a:r>
              <a:rPr lang="en-US" sz="1800" dirty="0"/>
              <a:t>±0.05 </a:t>
            </a:r>
            <a:r>
              <a:rPr lang="ro-RO" sz="1800" dirty="0"/>
              <a:t>pentru </a:t>
            </a:r>
            <a:r>
              <a:rPr lang="en-US" sz="1800" dirty="0"/>
              <a:t>tuning</a:t>
            </a:r>
            <a:r>
              <a:rPr lang="ro-RO" sz="1800" dirty="0"/>
              <a:t> fin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Dacă utilizezi comanda </a:t>
            </a:r>
            <a:r>
              <a:rPr lang="en-US" sz="1800" dirty="0"/>
              <a:t>steering, </a:t>
            </a:r>
            <a:r>
              <a:rPr lang="ro-RO" sz="1800" dirty="0"/>
              <a:t>încearcă să menții valoarea corecției de la </a:t>
            </a:r>
            <a:r>
              <a:rPr lang="en-US" sz="1800" dirty="0"/>
              <a:t>-30 </a:t>
            </a:r>
            <a:r>
              <a:rPr lang="ro-RO" sz="1800" dirty="0"/>
              <a:t>la </a:t>
            </a:r>
            <a:r>
              <a:rPr lang="en-US" sz="1800" dirty="0"/>
              <a:t>30.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 dirty="0"/>
              <a:t>A</a:t>
            </a:r>
            <a:r>
              <a:rPr lang="ro-RO" sz="1800" dirty="0"/>
              <a:t>justează la un punct unde controlul e destul de lin.</a:t>
            </a:r>
            <a:endParaRPr dirty="0"/>
          </a:p>
        </p:txBody>
      </p:sp>
      <p:sp>
        <p:nvSpPr>
          <p:cNvPr id="229" name="Google Shape;229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endParaRPr dirty="0"/>
          </a:p>
        </p:txBody>
      </p:sp>
      <p:sp>
        <p:nvSpPr>
          <p:cNvPr id="236" name="Google Shape;236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37" name="Google Shape;237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body" idx="1"/>
          </p:nvPr>
        </p:nvSpPr>
        <p:spPr>
          <a:xfrm>
            <a:off x="88409" y="1190933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 dirty="0"/>
              <a:t>Convert</a:t>
            </a:r>
            <a:r>
              <a:rPr lang="ro-RO" sz="2000" dirty="0"/>
              <a:t>ește programele exemplu de la lecția </a:t>
            </a:r>
            <a:r>
              <a:rPr lang="en-US" sz="2000" dirty="0"/>
              <a:t>Basic line follower </a:t>
            </a:r>
            <a:r>
              <a:rPr lang="ro-RO" sz="2000" dirty="0"/>
              <a:t>pentru a utiliza urmăritorul de linie</a:t>
            </a:r>
            <a:r>
              <a:rPr lang="en-US" sz="2000" dirty="0"/>
              <a:t>: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Urmărește linia până când cel de al doilea senzor vede negru. 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Urmărește linia o anumită distanță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1074</Words>
  <Application>Microsoft Office PowerPoint</Application>
  <PresentationFormat>On-screen Show (4:3)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Consolas</vt:lpstr>
      <vt:lpstr>Gill Sans</vt:lpstr>
      <vt:lpstr>Calibri</vt:lpstr>
      <vt:lpstr>Helvetica Neue</vt:lpstr>
      <vt:lpstr>Arial</vt:lpstr>
      <vt:lpstr>Noto Sans Symbols</vt:lpstr>
      <vt:lpstr>Dividend</vt:lpstr>
      <vt:lpstr>ALGORITM PROPORȚIONAL DE URMĂRIRE A LINIEI</vt:lpstr>
      <vt:lpstr>OBIECTIVELE LECȚIEI</vt:lpstr>
      <vt:lpstr>CÂT DE DEPARTE ESTE ROBOTUL DE LINIE?</vt:lpstr>
      <vt:lpstr>URMĂRIREA LINIEI</vt:lpstr>
      <vt:lpstr>CUM SĂ FACI UN URMĂRITOR DE LINIE PROPORȚIONAL?</vt:lpstr>
      <vt:lpstr>PROVOCARE</vt:lpstr>
      <vt:lpstr>URMĂRITOR DE LINIE PROPORȚIONAL</vt:lpstr>
      <vt:lpstr>PAȘI CHEIE: TUNING THE CONSTANT</vt:lpstr>
      <vt:lpstr>PROVOCARE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LINE FOLLOWER</dc:title>
  <dc:creator>Srinivasan Seshan</dc:creator>
  <cp:lastModifiedBy>marinela buruiana</cp:lastModifiedBy>
  <cp:revision>12</cp:revision>
  <dcterms:created xsi:type="dcterms:W3CDTF">2016-07-04T02:35:12Z</dcterms:created>
  <dcterms:modified xsi:type="dcterms:W3CDTF">2023-11-02T07:41:19Z</dcterms:modified>
</cp:coreProperties>
</file>