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350" r:id="rId4"/>
    <p:sldId id="351" r:id="rId5"/>
    <p:sldId id="352" r:id="rId6"/>
    <p:sldId id="353" r:id="rId7"/>
    <p:sldId id="354" r:id="rId8"/>
    <p:sldId id="355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BF6"/>
    <a:srgbClr val="FFD500"/>
    <a:srgbClr val="0EAE9F"/>
    <a:srgbClr val="13B09B"/>
    <a:srgbClr val="0290F8"/>
    <a:srgbClr val="FE59D0"/>
    <a:srgbClr val="F55455"/>
    <a:srgbClr val="FF9732"/>
    <a:srgbClr val="02B64E"/>
    <a:srgbClr val="1B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13"/>
  </p:normalViewPr>
  <p:slideViewPr>
    <p:cSldViewPr snapToGrid="0" snapToObjects="1">
      <p:cViewPr varScale="1">
        <p:scale>
          <a:sx n="131" d="100"/>
          <a:sy n="131" d="100"/>
        </p:scale>
        <p:origin x="11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be3badb9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be3badb9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be3badb9b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be3badb9b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be3badb9ba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be3badb9ba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be3badb9b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be3badb9b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be3badb9ba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be3badb9ba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be3badb9b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be3badb9b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78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1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09/09/2023)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  <p:sldLayoutId id="21474837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3600" dirty="0"/>
              <a:t>Recurs</a:t>
            </a:r>
            <a:r>
              <a:rPr lang="ro-RO" sz="3600" dirty="0"/>
              <a:t>ivitatea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AF683A66-50C6-3D60-5AC8-053311EBD92D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71792"/>
            <a:ext cx="8746864" cy="752706"/>
          </a:xfrm>
        </p:spPr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Învățăm să creeăm o funcție recursivă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08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/>
              <a:t>Intro</a:t>
            </a:r>
            <a:r>
              <a:rPr lang="ro-RO" dirty="0"/>
              <a:t>ducere recursivitate</a:t>
            </a:r>
            <a:endParaRPr lang="en-US" dirty="0"/>
          </a:p>
        </p:txBody>
      </p:sp>
      <p:sp>
        <p:nvSpPr>
          <p:cNvPr id="849" name="Google Shape;849;p108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Definiția recursivității </a:t>
            </a:r>
            <a:r>
              <a:rPr lang="en-US" dirty="0"/>
              <a:t>(n): </a:t>
            </a:r>
          </a:p>
          <a:p>
            <a:pPr lvl="1"/>
            <a:r>
              <a:rPr lang="ro-RO" dirty="0"/>
              <a:t>Vezi recusivitatea</a:t>
            </a:r>
            <a:endParaRPr lang="en-US" dirty="0"/>
          </a:p>
          <a:p>
            <a:r>
              <a:rPr lang="ro-RO" dirty="0"/>
              <a:t>Definiția se referă la sine însuși</a:t>
            </a:r>
            <a:br>
              <a:rPr lang="en-US" dirty="0"/>
            </a:br>
            <a:r>
              <a:rPr lang="en-US" dirty="0"/>
              <a:t>(</a:t>
            </a:r>
            <a:r>
              <a:rPr lang="ro-RO" dirty="0"/>
              <a:t>ca un loop</a:t>
            </a:r>
            <a:r>
              <a:rPr lang="en-US" dirty="0"/>
              <a:t>)</a:t>
            </a:r>
          </a:p>
          <a:p>
            <a:r>
              <a:rPr lang="ro-RO" dirty="0"/>
              <a:t>Cele mai faimoase exemple sunt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Fibonacci series: </a:t>
            </a:r>
          </a:p>
          <a:p>
            <a:pPr lvl="1"/>
            <a:r>
              <a:rPr lang="en-US" dirty="0"/>
              <a:t>Factorial:</a:t>
            </a:r>
          </a:p>
          <a:p>
            <a:r>
              <a:rPr lang="ro-RO" dirty="0"/>
              <a:t>Î</a:t>
            </a:r>
            <a:r>
              <a:rPr lang="en-US" dirty="0"/>
              <a:t>n Python: </a:t>
            </a:r>
            <a:r>
              <a:rPr lang="ro-RO" dirty="0"/>
              <a:t>o funcție care se apelează pe sine însuși </a:t>
            </a:r>
            <a:endParaRPr lang="en-US" dirty="0"/>
          </a:p>
        </p:txBody>
      </p:sp>
      <p:sp>
        <p:nvSpPr>
          <p:cNvPr id="847" name="Google Shape;847;p108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  <p:pic>
        <p:nvPicPr>
          <p:cNvPr id="850" name="Google Shape;850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468" y="1140006"/>
            <a:ext cx="2975738" cy="159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108"/>
          <p:cNvPicPr preferRelativeResize="0"/>
          <p:nvPr/>
        </p:nvPicPr>
        <p:blipFill>
          <a:blip r:embed="rId4">
            <a:alphaModFix/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6049" y="3031394"/>
            <a:ext cx="2300324" cy="2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108"/>
          <p:cNvPicPr preferRelativeResize="0"/>
          <p:nvPr/>
        </p:nvPicPr>
        <p:blipFill>
          <a:blip r:embed="rId6">
            <a:alphaModFix/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4882" y="3406579"/>
            <a:ext cx="2230450" cy="3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08"/>
          <p:cNvSpPr txBox="1"/>
          <p:nvPr/>
        </p:nvSpPr>
        <p:spPr>
          <a:xfrm>
            <a:off x="5078803" y="2895502"/>
            <a:ext cx="3648597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i="1" dirty="0">
                <a:latin typeface="Muli"/>
                <a:ea typeface="Muli"/>
                <a:cs typeface="Muli"/>
                <a:sym typeface="Muli"/>
              </a:rPr>
              <a:t>1, 1, 2, 3, 5, 8, 13, …..</a:t>
            </a:r>
            <a:endParaRPr i="1" dirty="0">
              <a:latin typeface="Muli"/>
              <a:ea typeface="Muli"/>
              <a:cs typeface="Muli"/>
              <a:sym typeface="Muli"/>
            </a:endParaRPr>
          </a:p>
          <a:p>
            <a:pPr>
              <a:lnSpc>
                <a:spcPct val="150000"/>
              </a:lnSpc>
            </a:pPr>
            <a:r>
              <a:rPr lang="en" i="1" dirty="0">
                <a:latin typeface="Muli"/>
                <a:ea typeface="Muli"/>
                <a:cs typeface="Muli"/>
                <a:sym typeface="Muli"/>
              </a:rPr>
              <a:t>5! = 5*(4*(3*(2*(1)))) = 120</a:t>
            </a:r>
            <a:endParaRPr i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A60B62-F227-415E-5751-90B49B87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9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Programarea unei funcții recursive</a:t>
            </a:r>
            <a:endParaRPr lang="en-US" dirty="0"/>
          </a:p>
        </p:txBody>
      </p:sp>
      <p:sp>
        <p:nvSpPr>
          <p:cNvPr id="859" name="Google Shape;859;p109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Sunt 2 părți în recursivitate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Cazul de bază </a:t>
            </a:r>
            <a:r>
              <a:rPr lang="en-US" dirty="0"/>
              <a:t>→ </a:t>
            </a:r>
            <a:r>
              <a:rPr lang="ro-RO" dirty="0"/>
              <a:t>un caz cunoscut</a:t>
            </a:r>
            <a:endParaRPr lang="en-US" dirty="0"/>
          </a:p>
          <a:p>
            <a:pPr lvl="2"/>
            <a:r>
              <a:rPr lang="ro-RO" dirty="0"/>
              <a:t>Uneori sunt mai multe cazuri de bază</a:t>
            </a:r>
            <a:endParaRPr lang="en-US" dirty="0"/>
          </a:p>
          <a:p>
            <a:pPr lvl="1"/>
            <a:r>
              <a:rPr lang="ro-RO" dirty="0"/>
              <a:t>Cazul recursiv</a:t>
            </a:r>
            <a:r>
              <a:rPr lang="en-US" dirty="0"/>
              <a:t>→ </a:t>
            </a:r>
            <a:r>
              <a:rPr lang="ro-RO" dirty="0"/>
              <a:t>tot restul</a:t>
            </a:r>
            <a:endParaRPr lang="en-US" dirty="0"/>
          </a:p>
          <a:p>
            <a:endParaRPr lang="en-US" dirty="0"/>
          </a:p>
        </p:txBody>
      </p:sp>
      <p:sp>
        <p:nvSpPr>
          <p:cNvPr id="860" name="Google Shape;860;p109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sp>
        <p:nvSpPr>
          <p:cNvPr id="861" name="Google Shape;861;p109"/>
          <p:cNvSpPr txBox="1"/>
          <p:nvPr/>
        </p:nvSpPr>
        <p:spPr>
          <a:xfrm>
            <a:off x="580550" y="4081725"/>
            <a:ext cx="6200400" cy="12899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recursiveFunction</a:t>
            </a: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(this </a:t>
            </a:r>
            <a:r>
              <a:rPr lang="en" sz="1200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the base case):</a:t>
            </a:r>
            <a:endParaRPr sz="1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something non-recursive</a:t>
            </a:r>
            <a:endParaRPr sz="1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76200">
              <a:lnSpc>
                <a:spcPct val="142857"/>
              </a:lnSpc>
              <a:spcAft>
                <a:spcPts val="800"/>
              </a:spcAft>
            </a:pP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something recursive</a:t>
            </a:r>
            <a:endParaRPr sz="1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9B11AA-84E0-5606-F701-BE4C81DB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10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recursivitatea</a:t>
            </a:r>
            <a:r>
              <a:rPr lang="en-US" dirty="0"/>
              <a:t>: Factorial</a:t>
            </a:r>
          </a:p>
        </p:txBody>
      </p:sp>
      <p:sp>
        <p:nvSpPr>
          <p:cNvPr id="867" name="Google Shape;867;p110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Caz de bază</a:t>
            </a:r>
            <a:r>
              <a:rPr lang="en-US" dirty="0"/>
              <a:t>: </a:t>
            </a:r>
            <a:r>
              <a:rPr lang="en-US" dirty="0">
                <a:sym typeface="Courier New"/>
              </a:rPr>
              <a:t>factorial(1) = 1</a:t>
            </a:r>
            <a:r>
              <a:rPr lang="en-US" dirty="0"/>
              <a:t>  (i.e. 1! = 1)</a:t>
            </a:r>
          </a:p>
          <a:p>
            <a:r>
              <a:rPr lang="ro-RO" dirty="0"/>
              <a:t>Caz recursiv</a:t>
            </a:r>
            <a:r>
              <a:rPr lang="en-US" dirty="0"/>
              <a:t>: return</a:t>
            </a:r>
            <a:r>
              <a:rPr lang="ro-RO" dirty="0"/>
              <a:t>ează</a:t>
            </a:r>
            <a:r>
              <a:rPr lang="en-US" dirty="0"/>
              <a:t> </a:t>
            </a:r>
            <a:r>
              <a:rPr lang="en-US" dirty="0">
                <a:sym typeface="Courier New"/>
              </a:rPr>
              <a:t>n*(factorial(n-1))</a:t>
            </a:r>
          </a:p>
          <a:p>
            <a:endParaRPr lang="en-US" dirty="0">
              <a:sym typeface="Courier New"/>
            </a:endParaRPr>
          </a:p>
        </p:txBody>
      </p:sp>
      <p:sp>
        <p:nvSpPr>
          <p:cNvPr id="868" name="Google Shape;868;p110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869" name="Google Shape;869;p110"/>
          <p:cNvSpPr txBox="1"/>
          <p:nvPr/>
        </p:nvSpPr>
        <p:spPr>
          <a:xfrm>
            <a:off x="902510" y="3061957"/>
            <a:ext cx="5457900" cy="175429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2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factorial(n):</a:t>
            </a:r>
            <a:endParaRPr sz="12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== </a:t>
            </a:r>
            <a:r>
              <a:rPr lang="en" sz="12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n*factorial(n-</a:t>
            </a:r>
            <a:r>
              <a:rPr lang="en" sz="12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2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BD17EC-4A81-1139-9F3A-F56D476A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11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recursivitatea</a:t>
            </a:r>
            <a:r>
              <a:rPr lang="en-US" dirty="0"/>
              <a:t>: Fibonacci</a:t>
            </a:r>
          </a:p>
        </p:txBody>
      </p:sp>
      <p:sp>
        <p:nvSpPr>
          <p:cNvPr id="875" name="Google Shape;875;p111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Cazul de bază</a:t>
            </a:r>
            <a:r>
              <a:rPr lang="en-US" dirty="0"/>
              <a:t>1: </a:t>
            </a:r>
            <a:r>
              <a:rPr lang="en-US" dirty="0" err="1">
                <a:sym typeface="Courier New"/>
              </a:rPr>
              <a:t>fibonacci</a:t>
            </a:r>
            <a:r>
              <a:rPr lang="en-US" dirty="0">
                <a:sym typeface="Courier New"/>
              </a:rPr>
              <a:t>(1) = 1</a:t>
            </a:r>
            <a:r>
              <a:rPr lang="en-US" dirty="0"/>
              <a:t>  </a:t>
            </a:r>
          </a:p>
          <a:p>
            <a:r>
              <a:rPr lang="ro-RO" dirty="0"/>
              <a:t>Cazul de bază</a:t>
            </a:r>
            <a:r>
              <a:rPr lang="en-US" dirty="0"/>
              <a:t>: </a:t>
            </a:r>
            <a:r>
              <a:rPr lang="en-US" dirty="0" err="1">
                <a:sym typeface="Courier New"/>
              </a:rPr>
              <a:t>fibonacci</a:t>
            </a:r>
            <a:r>
              <a:rPr lang="en-US" dirty="0">
                <a:sym typeface="Courier New"/>
              </a:rPr>
              <a:t>(2) = 1</a:t>
            </a:r>
            <a:r>
              <a:rPr lang="en-US" dirty="0"/>
              <a:t>  </a:t>
            </a:r>
          </a:p>
          <a:p>
            <a:r>
              <a:rPr lang="ro-RO" dirty="0"/>
              <a:t>Caz recursiv</a:t>
            </a:r>
            <a:r>
              <a:rPr lang="en-US" dirty="0"/>
              <a:t>: </a:t>
            </a:r>
            <a:r>
              <a:rPr lang="ro-RO" dirty="0"/>
              <a:t>întoarce</a:t>
            </a:r>
            <a:r>
              <a:rPr lang="en-US" dirty="0"/>
              <a:t> </a:t>
            </a:r>
            <a:r>
              <a:rPr lang="en-US" dirty="0" err="1">
                <a:sym typeface="Courier New"/>
              </a:rPr>
              <a:t>fibonacci</a:t>
            </a:r>
            <a:r>
              <a:rPr lang="en-US" dirty="0">
                <a:sym typeface="Courier New"/>
              </a:rPr>
              <a:t>(n-1)+</a:t>
            </a:r>
            <a:r>
              <a:rPr lang="en-US" dirty="0" err="1">
                <a:sym typeface="Courier New"/>
              </a:rPr>
              <a:t>fibonacci</a:t>
            </a:r>
            <a:r>
              <a:rPr lang="en-US" dirty="0">
                <a:sym typeface="Courier New"/>
              </a:rPr>
              <a:t>(n-2)</a:t>
            </a:r>
          </a:p>
          <a:p>
            <a:endParaRPr lang="en-US" dirty="0">
              <a:sym typeface="Courier New"/>
            </a:endParaRPr>
          </a:p>
        </p:txBody>
      </p:sp>
      <p:sp>
        <p:nvSpPr>
          <p:cNvPr id="876" name="Google Shape;876;p111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sp>
        <p:nvSpPr>
          <p:cNvPr id="877" name="Google Shape;877;p111"/>
          <p:cNvSpPr txBox="1"/>
          <p:nvPr/>
        </p:nvSpPr>
        <p:spPr>
          <a:xfrm>
            <a:off x="750330" y="3371328"/>
            <a:ext cx="5327100" cy="172281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fibonacci(n):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==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==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fibonacci(n-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+ fibonacci(n-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C46713-4A73-0ABA-2AF4-E3A2DA89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1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provocarea</a:t>
            </a:r>
            <a:r>
              <a:rPr lang="en-US" dirty="0"/>
              <a:t>: Pell sequence</a:t>
            </a:r>
          </a:p>
        </p:txBody>
      </p:sp>
      <p:sp>
        <p:nvSpPr>
          <p:cNvPr id="883" name="Google Shape;883;p112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Creează o funcție recursivă pentru a primi o valoare </a:t>
            </a:r>
            <a:r>
              <a:rPr lang="en-US" dirty="0"/>
              <a:t>nth value </a:t>
            </a:r>
            <a:r>
              <a:rPr lang="ro-RO" dirty="0"/>
              <a:t>în secvența</a:t>
            </a:r>
            <a:r>
              <a:rPr lang="en-US" dirty="0"/>
              <a:t> Pell</a:t>
            </a:r>
          </a:p>
          <a:p>
            <a:r>
              <a:rPr lang="ro-RO" dirty="0"/>
              <a:t>Secvența</a:t>
            </a:r>
            <a:r>
              <a:rPr lang="en-US" dirty="0"/>
              <a:t> Pell </a:t>
            </a:r>
            <a:r>
              <a:rPr lang="ro-RO" dirty="0"/>
              <a:t>este</a:t>
            </a:r>
            <a:r>
              <a:rPr lang="en-US" dirty="0"/>
              <a:t>0, 1, 2, 5, 12, 29, 70, 169, 408, 985, ……</a:t>
            </a:r>
          </a:p>
          <a:p>
            <a:r>
              <a:rPr lang="ro-RO" dirty="0"/>
              <a:t>Matematic, este definită ca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ro-RO" dirty="0"/>
              <a:t>Printează numărul </a:t>
            </a: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PELL </a:t>
            </a:r>
            <a:r>
              <a:rPr lang="ro-RO" dirty="0"/>
              <a:t>pe matricea LED</a:t>
            </a:r>
            <a:endParaRPr lang="en-US" dirty="0"/>
          </a:p>
          <a:p>
            <a:endParaRPr lang="en-US" dirty="0"/>
          </a:p>
        </p:txBody>
      </p:sp>
      <p:sp>
        <p:nvSpPr>
          <p:cNvPr id="884" name="Google Shape;884;p112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pic>
        <p:nvPicPr>
          <p:cNvPr id="885" name="Google Shape;885;p112"/>
          <p:cNvPicPr preferRelativeResize="0"/>
          <p:nvPr/>
        </p:nvPicPr>
        <p:blipFill>
          <a:blip r:embed="rId3">
            <a:alphaModFix/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0871" y="2529551"/>
            <a:ext cx="4859726" cy="4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257CF4-1F64-38A1-BD96-FC869ED2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13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Soluția provocării</a:t>
            </a:r>
            <a:endParaRPr lang="en-US" dirty="0"/>
          </a:p>
        </p:txBody>
      </p:sp>
      <p:sp>
        <p:nvSpPr>
          <p:cNvPr id="891" name="Google Shape;891;p113"/>
          <p:cNvSpPr txBox="1"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hub </a:t>
            </a: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sys</a:t>
            </a:r>
          </a:p>
          <a:p>
            <a:pPr marL="0" indent="0" algn="l">
              <a:buNone/>
            </a:pPr>
            <a:b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100" b="0" i="0" u="none" strike="noStrike" dirty="0" err="1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ro-RO" sz="11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ția pentru a opri programul utilizând o excepție de sistem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stopAndExitProgram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D8009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"Stopping"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PELL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&lt; </a:t>
            </a:r>
            <a:r>
              <a:rPr lang="en-US" sz="11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D8009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"Invalid"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&lt;= </a:t>
            </a:r>
            <a:r>
              <a:rPr lang="en-US" sz="11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 - </a:t>
            </a:r>
            <a:r>
              <a:rPr lang="en-US" sz="11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PELL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PELL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await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light_matrix.write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PELL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convert</a:t>
            </a:r>
            <a:r>
              <a:rPr lang="ro-RO" sz="11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ește numărul la un șir înainte de a scrie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stopAndExitProgram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runloop.run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92" name="Google Shape;892;p113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267262-FE5F-215C-4B62-C4A594B5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566388"/>
          </a:xfrm>
        </p:spPr>
        <p:txBody>
          <a:bodyPr>
            <a:normAutofit/>
          </a:bodyPr>
          <a:lstStyle/>
          <a:p>
            <a:r>
              <a:rPr lang="ro-RO" sz="1600" dirty="0"/>
              <a:t>Această lecție a fost creată de Sanjay Seshan și Arvind Seshan for SPIKE Prime Lessons</a:t>
            </a:r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1600" dirty="0"/>
          </a:p>
          <a:p>
            <a:r>
              <a:rPr lang="ro-RO" sz="1600" dirty="0"/>
              <a:t>Mai multe lecții sunt disponibile pe </a:t>
            </a:r>
            <a:r>
              <a:rPr lang="ro-RO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1767</TotalTime>
  <Words>683</Words>
  <Application>Microsoft Office PowerPoint</Application>
  <PresentationFormat>On-screen Show (4:3)</PresentationFormat>
  <Paragraphs>92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Gill Sans MT</vt:lpstr>
      <vt:lpstr>Helvetica Neue</vt:lpstr>
      <vt:lpstr>Muli</vt:lpstr>
      <vt:lpstr>Wingdings 2</vt:lpstr>
      <vt:lpstr>Dividend</vt:lpstr>
      <vt:lpstr>Recursivitatea</vt:lpstr>
      <vt:lpstr>Obiectivele lecției</vt:lpstr>
      <vt:lpstr>Introducere recursivitate</vt:lpstr>
      <vt:lpstr>Programarea unei funcții recursive</vt:lpstr>
      <vt:lpstr>recursivitatea: Factorial</vt:lpstr>
      <vt:lpstr>recursivitatea: Fibonacci</vt:lpstr>
      <vt:lpstr>provocarea: Pell sequence</vt:lpstr>
      <vt:lpstr>Soluția provocării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marinela buruiana</cp:lastModifiedBy>
  <cp:revision>220</cp:revision>
  <dcterms:created xsi:type="dcterms:W3CDTF">2016-07-04T02:35:12Z</dcterms:created>
  <dcterms:modified xsi:type="dcterms:W3CDTF">2023-10-30T07:42:54Z</dcterms:modified>
</cp:coreProperties>
</file>