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Jn3SYQMeqjyLR62AUZhqDuZ3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rgbClr val="0EAE9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4" name="Google Shape;24;p12"/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id="25" name="Google Shape;25;p12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2649" y="993668"/>
            <a:ext cx="1158461" cy="115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2" descr="Shape, squar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647" y="993669"/>
            <a:ext cx="1158461" cy="11584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en-US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2148873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2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2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4" name="Google Shape;134;p2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2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1" name="Google Shape;71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" name="Google Shape;83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sz="2000" b="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75998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dirty="0"/>
              <a:t>ALINIEREA </a:t>
            </a:r>
            <a:r>
              <a:rPr lang="ro-RO"/>
              <a:t>LA</a:t>
            </a:r>
            <a:r>
              <a:rPr lang="en-US"/>
              <a:t> </a:t>
            </a:r>
            <a:r>
              <a:rPr lang="en-US" dirty="0"/>
              <a:t>LINIE</a:t>
            </a:r>
            <a:endParaRPr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BY SANJAY AND ARVIND SESHAN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2621721" y="5901635"/>
            <a:ext cx="3900558" cy="3313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22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This lesson uses SPIKE 3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2816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sz="1600" dirty="0"/>
              <a:t>Această lecție a fost creată de Sanjay Seshan și Arvind Seshan for SPIKE Prime Lessons</a:t>
            </a:r>
          </a:p>
          <a:p>
            <a:r>
              <a:rPr lang="ro-RO" sz="1600" dirty="0">
                <a:solidFill>
                  <a:schemeClr val="dk1"/>
                </a:solidFill>
              </a:rPr>
              <a:t>La această lecție au contribuit membrii comunității FLL Share &amp; Learn.</a:t>
            </a:r>
            <a:endParaRPr lang="ro-RO" sz="1600" dirty="0"/>
          </a:p>
          <a:p>
            <a:r>
              <a:rPr lang="ro-RO" sz="1600" dirty="0"/>
              <a:t>Mai multe lecții sunt disponibile pe </a:t>
            </a:r>
            <a:r>
              <a:rPr lang="ro-RO" sz="1600" dirty="0">
                <a:hlinkClick r:id="rId3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</a:p>
        </p:txBody>
      </p:sp>
      <p:sp>
        <p:nvSpPr>
          <p:cNvPr id="246" name="Google Shape;246;p10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OBIECTIVELE LECȚIEI</a:t>
            </a:r>
            <a:endParaRPr dirty="0"/>
          </a:p>
        </p:txBody>
      </p:sp>
      <p:sp>
        <p:nvSpPr>
          <p:cNvPr id="155" name="Google Shape;155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indent="-306000">
              <a:spcBef>
                <a:spcPts val="0"/>
              </a:spcBef>
            </a:pPr>
            <a:r>
              <a:rPr lang="ro-RO" dirty="0"/>
              <a:t>Învațăm cum să faci robotul să se îndrepte când ajunge la o linie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cum să aliniem robotul perpendicular pe o linie </a:t>
            </a:r>
            <a:r>
              <a:rPr lang="en-US" dirty="0"/>
              <a:t>(</a:t>
            </a:r>
            <a:r>
              <a:rPr lang="ro-RO" dirty="0"/>
              <a:t>cunoscută sub numele de aliniere la o linie</a:t>
            </a:r>
            <a:r>
              <a:rPr lang="en-US" dirty="0"/>
              <a:t>) </a:t>
            </a:r>
            <a:r>
              <a:rPr lang="ro-RO" dirty="0"/>
              <a:t>poate ajuta robotul să navigheze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Învățăm cum să îmbunătățim codul inițial prin  repetarea tehnicii.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Exersează creeind funcții utile</a:t>
            </a:r>
            <a:r>
              <a:rPr lang="en-US" dirty="0"/>
              <a:t> async </a:t>
            </a:r>
            <a:r>
              <a:rPr lang="ro-RO" dirty="0"/>
              <a:t>cu parametri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Exersează rulând rutinele </a:t>
            </a:r>
            <a:r>
              <a:rPr lang="en-US" dirty="0" err="1"/>
              <a:t>runloop</a:t>
            </a:r>
            <a:r>
              <a:rPr lang="en-US" dirty="0"/>
              <a:t> </a:t>
            </a:r>
            <a:r>
              <a:rPr lang="ro-RO" dirty="0"/>
              <a:t>și funcțiile </a:t>
            </a:r>
            <a:r>
              <a:rPr lang="en-US" dirty="0"/>
              <a:t>async </a:t>
            </a:r>
            <a:r>
              <a:rPr lang="ro-RO" dirty="0"/>
              <a:t>în mod concomitent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dirty="0"/>
              <a:t>REV</a:t>
            </a:r>
            <a:r>
              <a:rPr lang="ro-RO" dirty="0"/>
              <a:t>IZUIRE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Comanda </a:t>
            </a:r>
            <a:r>
              <a:rPr lang="en-US" dirty="0"/>
              <a:t>Move Steering </a:t>
            </a:r>
            <a:r>
              <a:rPr lang="ro-RO" dirty="0"/>
              <a:t>te lasă să controlezi ambele motoare în același timp.</a:t>
            </a:r>
          </a:p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Cum ai face dacă ai vrea să miști sau să oprești fiecare motor pe rând</a:t>
            </a:r>
            <a:r>
              <a:rPr lang="en-US" dirty="0"/>
              <a:t>?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dirty="0"/>
              <a:t>U</a:t>
            </a:r>
            <a:r>
              <a:rPr lang="ro-RO" dirty="0"/>
              <a:t>tilizează comenzile </a:t>
            </a:r>
            <a:r>
              <a:rPr lang="en-US" dirty="0"/>
              <a:t>Single Motor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Studiază lecția</a:t>
            </a:r>
            <a:r>
              <a:rPr lang="en-US" dirty="0"/>
              <a:t> Knowledge base</a:t>
            </a:r>
            <a:r>
              <a:rPr lang="ro-RO" dirty="0"/>
              <a:t> pentru comenzi disponibile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fr-FR" dirty="0"/>
              <a:t>DE CE SĂ TE ALINIEZI LA LINIE?</a:t>
            </a:r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501698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Alinierea la liniei ajută la deplasarea robotului</a:t>
            </a:r>
            <a:endParaRPr lang="en-US" dirty="0"/>
          </a:p>
          <a:p>
            <a:pPr lvl="1"/>
            <a:r>
              <a:rPr lang="ro-RO" dirty="0"/>
              <a:t>Roboții se înclină pe măsură ce traversează traseul sau se întoarce (Eroarea se acumulează).</a:t>
            </a:r>
            <a:r>
              <a:rPr lang="en-US" dirty="0"/>
              <a:t> </a:t>
            </a:r>
            <a:endParaRPr lang="ro-RO" dirty="0"/>
          </a:p>
          <a:p>
            <a:pPr lvl="1"/>
            <a:r>
              <a:rPr lang="ro-RO" dirty="0"/>
              <a:t>Alinierea la linie poate să îndrepte robotul.</a:t>
            </a:r>
            <a:endParaRPr lang="en-US" dirty="0"/>
          </a:p>
          <a:p>
            <a:pPr lvl="1"/>
            <a:r>
              <a:rPr lang="ro-RO" dirty="0"/>
              <a:t>Alinierea poate să ajute robotul să vadă unde este când înaintează.</a:t>
            </a:r>
            <a:endParaRPr lang="en-US"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Obiectiv-exemplu: Robotul tău trebuie să lase un obiect într-o zonă bine determinată cu eticheta „End”. Distanța de la start la final este </a:t>
            </a:r>
            <a:r>
              <a:rPr lang="en-US" dirty="0"/>
              <a:t>8 </a:t>
            </a:r>
            <a:r>
              <a:rPr lang="ro-RO" dirty="0"/>
              <a:t>picioare</a:t>
            </a:r>
            <a:r>
              <a:rPr lang="en-US" dirty="0"/>
              <a:t> (~2.5m)</a:t>
            </a:r>
            <a:endParaRPr dirty="0"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ro-RO" dirty="0"/>
              <a:t>Crezi că robotul poate parcurge </a:t>
            </a:r>
            <a:r>
              <a:rPr lang="en-US" dirty="0"/>
              <a:t>8 </a:t>
            </a:r>
            <a:r>
              <a:rPr lang="ro-RO" dirty="0"/>
              <a:t>picioare și continuă să meargă drept</a:t>
            </a:r>
            <a:r>
              <a:rPr lang="en-US" dirty="0"/>
              <a:t>?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72" name="Google Shape;172;p4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73" name="Google Shape;173;p4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4" name="Google Shape;174;p4"/>
          <p:cNvSpPr/>
          <p:nvPr/>
        </p:nvSpPr>
        <p:spPr>
          <a:xfrm rot="-5400000">
            <a:off x="5513168" y="3000767"/>
            <a:ext cx="4339874" cy="1277355"/>
          </a:xfrm>
          <a:prstGeom prst="rect">
            <a:avLst/>
          </a:prstGeom>
          <a:gradFill>
            <a:gsLst>
              <a:gs pos="0">
                <a:srgbClr val="858585">
                  <a:alpha val="0"/>
                </a:srgbClr>
              </a:gs>
              <a:gs pos="100000">
                <a:srgbClr val="969696">
                  <a:alpha val="0"/>
                </a:srgbClr>
              </a:gs>
            </a:gsLst>
            <a:lin ang="16200000" scaled="0"/>
          </a:gradFill>
          <a:ln w="12700" cap="rnd" cmpd="sng">
            <a:solidFill>
              <a:srgbClr val="878787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7665520" y="3890266"/>
            <a:ext cx="0" cy="72084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4"/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7334642" y="5319249"/>
            <a:ext cx="691299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cxnSp>
        <p:nvCxnSpPr>
          <p:cNvPr id="178" name="Google Shape;178;p4"/>
          <p:cNvCxnSpPr/>
          <p:nvPr/>
        </p:nvCxnSpPr>
        <p:spPr>
          <a:xfrm rot="10800000">
            <a:off x="8527222" y="1416216"/>
            <a:ext cx="34322" cy="4423881"/>
          </a:xfrm>
          <a:prstGeom prst="straightConnector1">
            <a:avLst/>
          </a:prstGeom>
          <a:noFill/>
          <a:ln w="222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Google Shape;179;p4"/>
          <p:cNvSpPr txBox="1"/>
          <p:nvPr/>
        </p:nvSpPr>
        <p:spPr>
          <a:xfrm>
            <a:off x="8572985" y="2966000"/>
            <a:ext cx="45311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8ft</a:t>
            </a:r>
            <a:endParaRPr/>
          </a:p>
        </p:txBody>
      </p:sp>
      <p:cxnSp>
        <p:nvCxnSpPr>
          <p:cNvPr id="180" name="Google Shape;180;p4"/>
          <p:cNvCxnSpPr/>
          <p:nvPr/>
        </p:nvCxnSpPr>
        <p:spPr>
          <a:xfrm>
            <a:off x="7665519" y="2509449"/>
            <a:ext cx="0" cy="72084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t-IT" dirty="0"/>
              <a:t>TREI PAȘI UȘORI PENTRU A ALINIA ROBOTUL</a:t>
            </a:r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465503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Provocare: </a:t>
            </a:r>
            <a:r>
              <a:rPr lang="ro-RO" dirty="0">
                <a:solidFill>
                  <a:schemeClr val="tx1"/>
                </a:solidFill>
              </a:rPr>
              <a:t>Determină robotul să se îndrepte.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ro-RO" dirty="0"/>
              <a:t>PAS</a:t>
            </a:r>
            <a:r>
              <a:rPr lang="en-US" dirty="0"/>
              <a:t> 1: </a:t>
            </a:r>
            <a:r>
              <a:rPr lang="ro-RO" dirty="0"/>
              <a:t>Pornește ambele motoare și o buclă</a:t>
            </a:r>
            <a:endParaRPr lang="en-US" dirty="0"/>
          </a:p>
          <a:p>
            <a:endParaRPr lang="en-US" dirty="0"/>
          </a:p>
          <a:p>
            <a:r>
              <a:rPr lang="ro-RO" dirty="0"/>
              <a:t>PAS</a:t>
            </a:r>
            <a:r>
              <a:rPr lang="en-US" dirty="0"/>
              <a:t> 2: </a:t>
            </a:r>
            <a:r>
              <a:rPr lang="ro-RO" dirty="0"/>
              <a:t>Oprește un motor când senzorul de pe partea corectă vede linia.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3: </a:t>
            </a:r>
            <a:r>
              <a:rPr lang="ro-RO" dirty="0"/>
              <a:t>Oprește al doilea motor când senzorul de pe a doua parte vede linia.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4: </a:t>
            </a:r>
            <a:r>
              <a:rPr lang="ro-RO" dirty="0"/>
              <a:t>Oprește bucla.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o-RO" dirty="0"/>
              <a:t>Indiciu</a:t>
            </a:r>
            <a:r>
              <a:rPr lang="en-US" dirty="0"/>
              <a:t>: </a:t>
            </a:r>
            <a:r>
              <a:rPr lang="ro-RO" dirty="0"/>
              <a:t>Folosește comanda „Single Motors” și o buclă.</a:t>
            </a:r>
            <a:endParaRPr lang="en-US"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>
              <a:solidFill>
                <a:schemeClr val="dk1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187" name="Google Shape;187;p5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cxnSp>
        <p:nvCxnSpPr>
          <p:cNvPr id="189" name="Google Shape;189;p5"/>
          <p:cNvCxnSpPr/>
          <p:nvPr/>
        </p:nvCxnSpPr>
        <p:spPr>
          <a:xfrm rot="10800000">
            <a:off x="5879914" y="1728524"/>
            <a:ext cx="0" cy="238794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0" name="Google Shape;190;p5"/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191" name="Google Shape;191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197" name="Google Shape;197;p5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NOTE LA SOLUȚIE</a:t>
            </a:r>
          </a:p>
        </p:txBody>
      </p:sp>
      <p:sp>
        <p:nvSpPr>
          <p:cNvPr id="207" name="Google Shape;207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Utilizăm robotul </a:t>
            </a:r>
            <a:r>
              <a:rPr lang="en-US" dirty="0"/>
              <a:t>Drive Base 1 </a:t>
            </a:r>
            <a:r>
              <a:rPr lang="ro-RO" dirty="0"/>
              <a:t>cu 2 senzori de culoare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Soluția noastră utilizează 2 senzori de culoare </a:t>
            </a:r>
            <a:r>
              <a:rPr lang="en-US" dirty="0"/>
              <a:t>(con</a:t>
            </a:r>
            <a:r>
              <a:rPr lang="ro-RO" dirty="0"/>
              <a:t>ectată în porturile A și B</a:t>
            </a:r>
            <a:r>
              <a:rPr lang="en-US" dirty="0"/>
              <a:t>). 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Soluția noastră presupune că senzorul de culoare din portul A are corespondență pe linie un motor de tracțiune în portul C și senzorul de culoare din portul B are corespondență pe linie motorul de tracțiune din portul D.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Ajustează porturile așa cum ai nevoie.</a:t>
            </a:r>
            <a:endParaRPr dirty="0"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ro-RO" dirty="0"/>
              <a:t>Senzorii de culoare NU trebuie să fie plasați unul lângă altul .</a:t>
            </a:r>
            <a:endParaRPr dirty="0"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08" name="Google Shape;208;p6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09" name="Google Shape;209;p6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210" name="Google Shape;210;p6"/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211" name="Google Shape;211;p6"/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F2F2F"/>
                </a:gs>
                <a:gs pos="84000">
                  <a:schemeClr val="accent4"/>
                </a:gs>
                <a:gs pos="100000">
                  <a:schemeClr val="accent4"/>
                </a:gs>
              </a:gsLst>
              <a:lin ang="5400000" scaled="0"/>
            </a:gradFill>
            <a:ln w="1270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dk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SOLUȚIE DE BAZĂ: ÎNAINTEAZĂ PÂNĂ LA LINIE</a:t>
            </a:r>
          </a:p>
        </p:txBody>
      </p:sp>
      <p:sp>
        <p:nvSpPr>
          <p:cNvPr id="221" name="Google Shape;221;p7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175260" y="1122982"/>
            <a:ext cx="771641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Pornește motoarele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-200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foundD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4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Așteaptă senzorii de culoare să detecteze negru și oprește motoarele.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motor.stop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foundC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if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port.B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4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motor.stop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foundD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4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 </a:t>
            </a:r>
            <a:endParaRPr sz="14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175250" y="292975"/>
            <a:ext cx="88317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ro-RO" dirty="0"/>
              <a:t>SOLUȚIE ALTERNATIVĂ</a:t>
            </a:r>
            <a:r>
              <a:rPr lang="en-US" dirty="0"/>
              <a:t>: U</a:t>
            </a:r>
            <a:r>
              <a:rPr lang="ro-RO" dirty="0"/>
              <a:t>TILIZAREA FUNCȚIILOR CONCURENTE</a:t>
            </a:r>
            <a:endParaRPr dirty="0"/>
          </a:p>
        </p:txBody>
      </p:sp>
      <p:sp>
        <p:nvSpPr>
          <p:cNvPr id="229" name="Google Shape;229;p8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198568" y="1053522"/>
            <a:ext cx="8746864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motor,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sys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all_done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motor.velocity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motor.velocity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o-RO" sz="1200" dirty="0">
                <a:solidFill>
                  <a:srgbClr val="00963E"/>
                </a:solidFill>
              </a:rPr>
              <a:t>ția de mișcare a motorului până când senzorul din față vede negru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Paramet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motor_port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Portul motorului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sensor_port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Portul senzorului de culoare din fața motorului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direc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ția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: 1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sensul acelor de ceasornic, -1 pentru sensul opus acelor de ceasornic</a:t>
            </a:r>
            <a:endParaRPr lang="en-US"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move_until_black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direction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motor.run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direction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while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color_sensor.reflection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color_port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runloop.sleep_ms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motor.stop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motor_port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creează 2 funcții a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sync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pentru a rula instanța run</a:t>
            </a: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 =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move_until_black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port.C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port.A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 =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move_until_black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port.D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port.B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dirty="0">
                <a:solidFill>
                  <a:srgbClr val="FF7D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200" b="0" i="0" u="none" strike="noStrike" dirty="0" err="1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ru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lează ambele funcții împreună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ro-RO" sz="1200" b="0" i="0" u="none" strike="noStrike" dirty="0">
                <a:solidFill>
                  <a:srgbClr val="00963E"/>
                </a:solidFill>
                <a:latin typeface="Arial"/>
                <a:ea typeface="Arial"/>
                <a:cs typeface="Arial"/>
                <a:sym typeface="Arial"/>
              </a:rPr>
              <a:t>așteaptă până când ambele motoare se opresc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78CC"/>
                </a:solidFill>
                <a:latin typeface="Arial"/>
                <a:ea typeface="Arial"/>
                <a:cs typeface="Arial"/>
                <a:sym typeface="Arial"/>
              </a:rPr>
              <a:t>    await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runloop.until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all_done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sys.exit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D8009B"/>
                </a:solidFill>
                <a:latin typeface="Arial"/>
                <a:ea typeface="Arial"/>
                <a:cs typeface="Arial"/>
                <a:sym typeface="Arial"/>
              </a:rPr>
              <a:t>"Stopping"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runloop.run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200" b="0" i="0" u="none" strike="noStrike" dirty="0">
                <a:solidFill>
                  <a:srgbClr val="00877B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sz="12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ro-RO" dirty="0"/>
              <a:t>ÎMBUNĂTĂȚEȘTE-ȚI CODULUI</a:t>
            </a:r>
            <a:endParaRPr dirty="0"/>
          </a:p>
        </p:txBody>
      </p:sp>
      <p:sp>
        <p:nvSpPr>
          <p:cNvPr id="237" name="Google Shape;237;p9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ro-RO" dirty="0"/>
              <a:t>Ce ai observat despre soluția prezentată anterior?</a:t>
            </a:r>
            <a:endParaRPr lang="en-US" dirty="0"/>
          </a:p>
          <a:p>
            <a:pPr lvl="1"/>
            <a:r>
              <a:rPr lang="ro-RO" dirty="0"/>
              <a:t>Robotul nu este perfect aliniat la finalul programului.</a:t>
            </a:r>
          </a:p>
          <a:p>
            <a:pPr lvl="1"/>
            <a:r>
              <a:rPr lang="en-US" dirty="0"/>
              <a:t> </a:t>
            </a:r>
            <a:r>
              <a:rPr lang="ro-RO" dirty="0"/>
              <a:t>Ambii senzori de culoare sunt pe linie, dar robotul se oprește la un unghi, dacă el începe de la un unghi drept.</a:t>
            </a:r>
            <a:endParaRPr lang="en-US" dirty="0"/>
          </a:p>
          <a:p>
            <a:r>
              <a:rPr lang="ro-RO" dirty="0">
                <a:solidFill>
                  <a:srgbClr val="FF0000"/>
                </a:solidFill>
              </a:rPr>
              <a:t>Provocare continuă: Gândește-te cum poți îmbunătăți algoritmul pentru ca robotul să finalizeze mai drept.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o-RO" dirty="0">
                <a:solidFill>
                  <a:srgbClr val="FF0000"/>
                </a:solidFill>
              </a:rPr>
              <a:t>Soluție: repetă alinierea doar că folosește culoarea albă.</a:t>
            </a:r>
            <a:endParaRPr lang="en-US" dirty="0">
              <a:solidFill>
                <a:srgbClr val="FF0000"/>
              </a:solidFill>
            </a:endParaRPr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sp>
        <p:nvSpPr>
          <p:cNvPr id="238" name="Google Shape;238;p9"/>
          <p:cNvSpPr txBox="1">
            <a:spLocks noGrp="1"/>
          </p:cNvSpPr>
          <p:nvPr>
            <p:ph type="ft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Prime Lessons (primelessons.org) CC-BY-NC-SA.  (Last edit: 09/23/2023)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1132</Words>
  <Application>Microsoft Office PowerPoint</Application>
  <PresentationFormat>On-screen Show 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Gill Sans</vt:lpstr>
      <vt:lpstr>Calibri</vt:lpstr>
      <vt:lpstr>Arial</vt:lpstr>
      <vt:lpstr>Helvetica Neue</vt:lpstr>
      <vt:lpstr>Noto Sans Symbols</vt:lpstr>
      <vt:lpstr>Dividend</vt:lpstr>
      <vt:lpstr>ALINIEREA LA LINIE</vt:lpstr>
      <vt:lpstr>OBIECTIVELE LECȚIEI</vt:lpstr>
      <vt:lpstr>REVIZUIRE</vt:lpstr>
      <vt:lpstr>DE CE SĂ TE ALINIEZI LA LINIE?</vt:lpstr>
      <vt:lpstr>TREI PAȘI UȘORI PENTRU A ALINIA ROBOTUL</vt:lpstr>
      <vt:lpstr>NOTE LA SOLUȚIE</vt:lpstr>
      <vt:lpstr>SOLUȚIE DE BAZĂ: ÎNAINTEAZĂ PÂNĂ LA LINIE</vt:lpstr>
      <vt:lpstr>SOLUȚIE ALTERNATIVĂ: UTILIZAREA FUNCȚIILOR CONCURENTE</vt:lpstr>
      <vt:lpstr>ÎMBUNĂTĂȚEȘTE-ȚI CODULUI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ALINIEREA la LINIE</dc:title>
  <dc:creator>Srinivasan Seshan</dc:creator>
  <cp:lastModifiedBy>marinela buruiana</cp:lastModifiedBy>
  <cp:revision>7</cp:revision>
  <dcterms:created xsi:type="dcterms:W3CDTF">2016-07-04T02:35:12Z</dcterms:created>
  <dcterms:modified xsi:type="dcterms:W3CDTF">2023-11-02T06:22:41Z</dcterms:modified>
</cp:coreProperties>
</file>