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68" r:id="rId14"/>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14"/>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Draaien met de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FAE3AB-93B9-4660-9F8D-E96941D0EC53}"/>
              </a:ext>
            </a:extLst>
          </p:cNvPr>
          <p:cNvPicPr>
            <a:picLocks noChangeAspect="1"/>
          </p:cNvPicPr>
          <p:nvPr/>
        </p:nvPicPr>
        <p:blipFill>
          <a:blip r:embed="rId2"/>
          <a:stretch>
            <a:fillRect/>
          </a:stretch>
        </p:blipFill>
        <p:spPr>
          <a:xfrm>
            <a:off x="2671003" y="1588368"/>
            <a:ext cx="5334000" cy="1219200"/>
          </a:xfrm>
          <a:prstGeom prst="rect">
            <a:avLst/>
          </a:prstGeom>
        </p:spPr>
      </p:pic>
      <p:sp>
        <p:nvSpPr>
          <p:cNvPr id="2" name="Title 1"/>
          <p:cNvSpPr>
            <a:spLocks noGrp="1"/>
          </p:cNvSpPr>
          <p:nvPr>
            <p:ph type="title"/>
          </p:nvPr>
        </p:nvSpPr>
        <p:spPr/>
        <p:txBody>
          <a:bodyPr/>
          <a:lstStyle/>
          <a:p>
            <a:r>
              <a:rPr lang="nl" dirty="0"/>
              <a:t>Hoe u draai- en draaibeurten maakt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3427289"/>
              </p:ext>
            </p:extLst>
          </p:nvPr>
        </p:nvGraphicFramePr>
        <p:xfrm>
          <a:off x="725353" y="2999207"/>
          <a:ext cx="7693293" cy="2938675"/>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nl" dirty="0"/>
                        <a:t>Verplaats tankwaarden</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nl" b="0" dirty="0">
                          <a:solidFill>
                            <a:schemeClr val="tx1"/>
                          </a:solidFill>
                        </a:rPr>
                        <a:t>Snelheid, 0</a:t>
                      </a:r>
                    </a:p>
                  </a:txBody>
                  <a:tcPr/>
                </a:tc>
                <a:tc>
                  <a:txBody>
                    <a:bodyPr/>
                    <a:lstStyle/>
                    <a:p>
                      <a:pPr algn="ctr"/>
                      <a:r>
                        <a:rPr lang="nl" dirty="0"/>
                        <a:t>0, Snelheid</a:t>
                      </a:r>
                      <a:endParaRPr lang="en-US" b="1" dirty="0">
                        <a:solidFill>
                          <a:schemeClr val="tx1"/>
                        </a:solidFill>
                      </a:endParaRPr>
                    </a:p>
                  </a:txBody>
                  <a:tcPr/>
                </a:tc>
                <a:tc>
                  <a:txBody>
                    <a:bodyPr/>
                    <a:lstStyle/>
                    <a:p>
                      <a:pPr algn="ctr"/>
                      <a:r>
                        <a:rPr lang="nl" dirty="0"/>
                        <a:t>Snelheid, -Snelheid</a:t>
                      </a:r>
                      <a:endParaRPr lang="en-US" b="1" dirty="0">
                        <a:solidFill>
                          <a:schemeClr val="tx1"/>
                        </a:solidFill>
                      </a:endParaRPr>
                    </a:p>
                  </a:txBody>
                  <a:tcPr/>
                </a:tc>
                <a:tc>
                  <a:txBody>
                    <a:bodyPr/>
                    <a:lstStyle/>
                    <a:p>
                      <a:pPr algn="ctr"/>
                      <a:r>
                        <a:rPr lang="nl" dirty="0"/>
                        <a:t>-Snelheid, snelheid</a:t>
                      </a:r>
                      <a:endParaRPr lang="en-US" b="1" dirty="0">
                        <a:solidFill>
                          <a:schemeClr val="tx1"/>
                        </a:solidFill>
                      </a:endParaRP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nl" dirty="0"/>
                        <a:t>Draai rechtsaf</a:t>
                      </a:r>
                    </a:p>
                  </a:txBody>
                  <a:tcPr/>
                </a:tc>
                <a:tc>
                  <a:txBody>
                    <a:bodyPr/>
                    <a:lstStyle/>
                    <a:p>
                      <a:pPr algn="ctr"/>
                      <a:r>
                        <a:rPr lang="nl" dirty="0"/>
                        <a:t>Draai linksaf</a:t>
                      </a:r>
                    </a:p>
                  </a:txBody>
                  <a:tcPr/>
                </a:tc>
                <a:tc>
                  <a:txBody>
                    <a:bodyPr/>
                    <a:lstStyle/>
                    <a:p>
                      <a:pPr algn="ctr"/>
                      <a:r>
                        <a:rPr lang="nl" dirty="0"/>
                        <a:t>Draai rechtsaf</a:t>
                      </a:r>
                    </a:p>
                  </a:txBody>
                  <a:tcPr/>
                </a:tc>
                <a:tc>
                  <a:txBody>
                    <a:bodyPr/>
                    <a:lstStyle/>
                    <a:p>
                      <a:pPr algn="ctr"/>
                      <a:r>
                        <a:rPr lang="nl" dirty="0"/>
                        <a:t>Draai </a:t>
                      </a:r>
                      <a:r>
                        <a:rPr lang="nl" baseline="0" dirty="0"/>
                        <a:t>linksaf</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nl"/>
              <a:t>Copyright © 2020 Prime Lessons (primelessons.org) CC-BY-NC-SA. (Laatste bewerking: 1/9/2020)</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15" name="TextBox 14"/>
          <p:cNvSpPr txBox="1"/>
          <p:nvPr/>
        </p:nvSpPr>
        <p:spPr>
          <a:xfrm>
            <a:off x="5923039" y="1145848"/>
            <a:ext cx="953211" cy="646331"/>
          </a:xfrm>
          <a:prstGeom prst="rect">
            <a:avLst/>
          </a:prstGeom>
          <a:noFill/>
        </p:spPr>
        <p:txBody>
          <a:bodyPr wrap="square" rtlCol="0">
            <a:spAutoFit/>
          </a:bodyPr>
          <a:lstStyle/>
          <a:p>
            <a:pPr algn="ctr"/>
            <a:r>
              <a:rPr lang="nl" sz="1200" dirty="0"/>
              <a:t>Wijzig hier de % Snelheidswaarden</a:t>
            </a:r>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nl"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nl"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nl"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nl"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nl"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nl"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 sz="1600" dirty="0">
                <a:solidFill>
                  <a:schemeClr val="tx1"/>
                </a:solidFill>
              </a:rPr>
              <a:t>Tankblok verplaatsen</a:t>
            </a:r>
          </a:p>
        </p:txBody>
      </p:sp>
      <p:sp>
        <p:nvSpPr>
          <p:cNvPr id="22" name="Rectangle 21">
            <a:extLst>
              <a:ext uri="{FF2B5EF4-FFF2-40B4-BE49-F238E27FC236}">
                <a16:creationId xmlns:a16="http://schemas.microsoft.com/office/drawing/2014/main" id="{27B02748-041C-462E-9257-39F3552791C7}"/>
              </a:ext>
            </a:extLst>
          </p:cNvPr>
          <p:cNvSpPr/>
          <p:nvPr/>
        </p:nvSpPr>
        <p:spPr>
          <a:xfrm>
            <a:off x="5923040" y="1800000"/>
            <a:ext cx="953210" cy="55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46444"/>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32556"/>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UITDAGINGEN DRAAIEN</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nl" b="1" dirty="0">
                <a:solidFill>
                  <a:srgbClr val="00B050"/>
                </a:solidFill>
              </a:rPr>
              <a:t>Uitdaging 2</a:t>
            </a:r>
          </a:p>
          <a:p>
            <a:pPr marL="342900" indent="-342900">
              <a:buFont typeface="Arial" panose="020B0604020202020204" pitchFamily="34" charset="0"/>
              <a:buChar char="•"/>
            </a:pPr>
            <a:r>
              <a:rPr lang="nl" b="0" dirty="0"/>
              <a:t>Jouw robot-honkballer moet naar het tweede honk rennen, </a:t>
            </a:r>
            <a:r>
              <a:rPr lang="nl" b="0" dirty="0">
                <a:solidFill>
                  <a:srgbClr val="FF0000"/>
                </a:solidFill>
              </a:rPr>
              <a:t>zich omdraaien </a:t>
            </a:r>
            <a:r>
              <a:rPr lang="nl" b="0" dirty="0"/>
              <a:t>en terugkomen naar het eerste honk.</a:t>
            </a:r>
          </a:p>
          <a:p>
            <a:pPr marL="342900" indent="-342900">
              <a:buFont typeface="Arial" panose="020B0604020202020204" pitchFamily="34" charset="0"/>
              <a:buChar char="•"/>
            </a:pPr>
            <a:r>
              <a:rPr lang="nl" b="0" dirty="0"/>
              <a:t>Ga rechtdoor. Draai 180 graden en keer terug naar dezelfde plek.</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nl"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nl"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nl" u="sng" dirty="0">
                <a:solidFill>
                  <a:srgbClr val="00B050"/>
                </a:solidFill>
              </a:rPr>
              <a:t>Uitdaging 1</a:t>
            </a:r>
          </a:p>
          <a:p>
            <a:pPr marL="342900" indent="-342900">
              <a:buFont typeface="Arial" panose="020B0604020202020204" pitchFamily="34" charset="0"/>
              <a:buChar char="•"/>
            </a:pPr>
            <a:r>
              <a:rPr lang="nl" b="0" dirty="0"/>
              <a:t>Jouw robot is een honkbalspeler die naar alle honken moet rennen en terug moet naar de thuisplaat.</a:t>
            </a:r>
          </a:p>
          <a:p>
            <a:pPr marL="342900" indent="-342900">
              <a:buFont typeface="Arial" panose="020B0604020202020204" pitchFamily="34" charset="0"/>
              <a:buChar char="•"/>
            </a:pPr>
            <a:r>
              <a:rPr lang="nl" b="0" dirty="0"/>
              <a:t>Kun jij je robot programmeren om vooruit te rijden en dan naar links te draaien?</a:t>
            </a:r>
          </a:p>
          <a:p>
            <a:pPr marL="342900" indent="-342900">
              <a:buFont typeface="Arial" panose="020B0604020202020204" pitchFamily="34" charset="0"/>
              <a:buChar char="•"/>
            </a:pPr>
            <a:r>
              <a:rPr lang="nl" b="0" dirty="0"/>
              <a:t>Gebruik een vierkante doos of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nl" sz="1400" dirty="0"/>
                <a:t>Begin- en eindpositie</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1100" dirty="0">
                  <a:solidFill>
                    <a:schemeClr val="tx1"/>
                  </a:solidFill>
                </a:rPr>
                <a:t>Eerste basis</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nl"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nl"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900" dirty="0">
                  <a:solidFill>
                    <a:schemeClr val="tx1"/>
                  </a:solidFill>
                </a:rPr>
                <a:t>Tweede honk</a:t>
              </a:r>
            </a:p>
          </p:txBody>
        </p:sp>
      </p:gr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UITDAGINGSOPLOSSINGEN</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nl" b="1" u="sng" dirty="0">
                <a:solidFill>
                  <a:srgbClr val="00B050"/>
                </a:solidFill>
              </a:rPr>
              <a:t>Uitdaging 2</a:t>
            </a:r>
          </a:p>
          <a:p>
            <a:pPr marL="0" indent="0">
              <a:buNone/>
            </a:pPr>
            <a:r>
              <a:rPr lang="nl" b="0" dirty="0"/>
              <a:t>Je hebt waarschijnlijk een </a:t>
            </a:r>
            <a:r>
              <a:rPr lang="nl" dirty="0"/>
              <a:t>spin-bocht gebruikt </a:t>
            </a:r>
            <a:r>
              <a:rPr lang="nl" b="0" dirty="0"/>
              <a:t>omdat deze beter is voor scherpere bochten en je dichter bij het startpunt brengt!</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nl" u="sng" dirty="0">
                <a:solidFill>
                  <a:srgbClr val="00B050"/>
                </a:solidFill>
              </a:rPr>
              <a:t>Uitdaging 1</a:t>
            </a:r>
          </a:p>
          <a:p>
            <a:r>
              <a:rPr lang="nl" b="0" dirty="0"/>
              <a:t>Je hebt waarschijnlijk een combinatie gebruikt van bewegend sturen om rechtdoor te gaan en </a:t>
            </a:r>
            <a:r>
              <a:rPr lang="nl" dirty="0"/>
              <a:t>draaiende bochten </a:t>
            </a:r>
            <a:r>
              <a:rPr lang="nl" b="0" dirty="0"/>
              <a:t>om rond de box te gaan.</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kunt draaien met de ingebouwde gyrosensor</a:t>
            </a:r>
          </a:p>
          <a:p>
            <a:r>
              <a:rPr lang="nl" dirty="0"/>
              <a:t>Leer hoe u het Wait Until Block met sensoren gebruikt</a:t>
            </a:r>
          </a:p>
          <a:p>
            <a:r>
              <a:rPr lang="nl" dirty="0"/>
              <a:t>Opmerking: hoewel afbeeldingen in deze lessen mogelijk een SPIKE Prime laten zien, zijn de codeblokken hetzelfde voor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nl" dirty="0"/>
              <a:t>BLOKKEN DIE JE NODIG HEBT in deze les</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386678"/>
            <a:ext cx="5069522" cy="4510290"/>
          </a:xfrm>
        </p:spPr>
        <p:txBody>
          <a:bodyPr>
            <a:normAutofit fontScale="92500"/>
          </a:bodyPr>
          <a:lstStyle/>
          <a:p>
            <a:r>
              <a:rPr lang="nl" sz="2000" dirty="0"/>
              <a:t>Reporterblokken (Float/String) – cijfers en tekst kunnen in ovale slots worden geplaatst. Ze kunnen sensorwaarden lezen of de in een variabele opgeslagen waarde ophalen.</a:t>
            </a:r>
          </a:p>
          <a:p>
            <a:r>
              <a:rPr lang="nl" sz="2000" dirty="0"/>
              <a:t>Booleaanse blokken – hebben een waar- of onwaar-waarde en kunnen in zeshoekige slots worden geplaatst, zoals het wachtblok aan de rechterkant</a:t>
            </a:r>
          </a:p>
          <a:p>
            <a:r>
              <a:rPr lang="nl" sz="2000" dirty="0"/>
              <a:t>Wacht tot blok – Net als het blok Wacht op seconden zorgt dit blok ervoor dat de uitvoering van het programma enige tijd wordt onderbroken. In dit geval wacht het programma totdat de voorwaarde in het Booleaanse blok waar is</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nl" dirty="0"/>
              <a:t>Robotoriëntatie: YAW, PITCH en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nl" dirty="0"/>
              <a:t>Yaw is het naar rechts of links draaien van de hub</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dirty="0"/>
              <a:t>Pitch is het op en neer draaien van de Hub</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nl" dirty="0"/>
              <a:t>Rollen is het draaien van de Hub heen en weer</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909234"/>
            <a:ext cx="2773669" cy="284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1400" dirty="0">
                <a:solidFill>
                  <a:schemeClr val="tx1"/>
                </a:solidFill>
              </a:rPr>
              <a:t>Net zoals x-, y- en z-coördinaten worden gebruikt om de positie van een robot te beschrijven,</a:t>
            </a:r>
          </a:p>
          <a:p>
            <a:pPr algn="ctr"/>
            <a:r>
              <a:rPr lang="nl" sz="1400" dirty="0">
                <a:solidFill>
                  <a:schemeClr val="tx1"/>
                </a:solidFill>
              </a:rPr>
              <a:t>gieren, stampen en rollen zijn termen die worden gebruikt om de oriëntatie van een robot te beschrijven.</a:t>
            </a:r>
          </a:p>
          <a:p>
            <a:pPr algn="ctr"/>
            <a:r>
              <a:rPr lang="nl" sz="1400" dirty="0">
                <a:solidFill>
                  <a:schemeClr val="tx1"/>
                </a:solidFill>
              </a:rPr>
              <a:t>Yaw is rotatie rond de z-as. Pitch is rotatie rond de y-as.</a:t>
            </a:r>
          </a:p>
          <a:p>
            <a:pPr algn="ctr"/>
            <a:r>
              <a:rPr lang="nl" sz="1400" dirty="0">
                <a:solidFill>
                  <a:schemeClr val="tx1"/>
                </a:solidFill>
              </a:rPr>
              <a:t>Rollen is rotatie rond de x-as.</a:t>
            </a:r>
          </a:p>
          <a:p>
            <a:pPr algn="ctr"/>
            <a:endParaRPr lang="en-US" sz="1400" dirty="0">
              <a:solidFill>
                <a:schemeClr val="tx1"/>
              </a:solidFill>
            </a:endParaRPr>
          </a:p>
          <a:p>
            <a:pPr algn="ctr"/>
            <a:r>
              <a:rPr lang="nl" sz="1400" dirty="0">
                <a:solidFill>
                  <a:schemeClr val="tx1"/>
                </a:solidFill>
              </a:rPr>
              <a:t>De ingebouwde Gyrosensor kan de oriëntatie van de robot meten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4086407"/>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nl" dirty="0"/>
              <a:t>Gebruik de gyrosensor om te draaien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lnSpcReduction="10000"/>
          </a:bodyPr>
          <a:lstStyle/>
          <a:p>
            <a:r>
              <a:rPr lang="nl" dirty="0"/>
              <a:t>De gyrosensor kan worden geprogrammeerd om het gieren, stampen en rollen van de naaf te meten</a:t>
            </a:r>
          </a:p>
          <a:p>
            <a:r>
              <a:rPr lang="nl" dirty="0"/>
              <a:t>Deze waarden kunnen worden gebruikt om te detecteren of de robot om de x-, y- of z-as is gedraaid</a:t>
            </a:r>
          </a:p>
          <a:p>
            <a:r>
              <a:rPr lang="nl" dirty="0"/>
              <a:t>In deze les zullen we ons concentreren op gieren, wat kan worden gebruikt om te bepalen of een robot naar links of naar rechts is gedraaid</a:t>
            </a:r>
          </a:p>
          <a:p>
            <a:r>
              <a:rPr lang="nl" dirty="0"/>
              <a:t>Voor stampen en rollen gebruikt de robot de zwaartekracht om te bepalen wat een nulwaarde is. Plat op de grond is 0 pitch en 0 roll.</a:t>
            </a:r>
          </a:p>
          <a:p>
            <a:r>
              <a:rPr lang="nl" dirty="0"/>
              <a:t>Voor het gieren heeft de robot geen kompas dat hem vertelt wat noord of zuid is. Daarom moet u de robot vertellen wat hij als nul moet beschouwen. Dit gebeurt met het blok “stel gierhoek in op 0”.</a:t>
            </a:r>
          </a:p>
          <a:p>
            <a:pPr lvl="1"/>
            <a:r>
              <a:rPr lang="nl" dirty="0"/>
              <a:t>Merk op dat met de klok mee positief is bij giermeting</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nl" dirty="0"/>
              <a:t>Uitdaging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nl" dirty="0"/>
              <a:t>Schrijf een programma dat 90 graden naar rechts draait</a:t>
            </a:r>
          </a:p>
          <a:p>
            <a:r>
              <a:rPr lang="nl" dirty="0"/>
              <a:t>Basisstappen:</a:t>
            </a:r>
          </a:p>
          <a:p>
            <a:pPr lvl="1"/>
            <a:r>
              <a:rPr lang="nl" dirty="0"/>
              <a:t>Laat uw robot langzaam naar rechts draaien door simpelweg de linkerwielmotor aan te zetten</a:t>
            </a:r>
          </a:p>
          <a:p>
            <a:pPr lvl="2"/>
            <a:r>
              <a:rPr lang="nl" dirty="0"/>
              <a:t>Gebruik hier lage snelheden om de bocht nauwkeuriger te houden</a:t>
            </a:r>
          </a:p>
          <a:p>
            <a:pPr lvl="1"/>
            <a:r>
              <a:rPr lang="nl" dirty="0"/>
              <a:t>reset de hoek van de gyrosensor naar 0</a:t>
            </a:r>
          </a:p>
          <a:p>
            <a:pPr lvl="1"/>
            <a:endParaRPr lang="en-US" dirty="0"/>
          </a:p>
          <a:p>
            <a:pPr lvl="1"/>
            <a:r>
              <a:rPr lang="nl" dirty="0"/>
              <a:t>Wacht tot de gierhoek van de gyro de gewenste graden heeft bereikt</a:t>
            </a:r>
          </a:p>
          <a:p>
            <a:pPr lvl="1"/>
            <a:endParaRPr lang="en-US" dirty="0"/>
          </a:p>
          <a:p>
            <a:pPr lvl="1"/>
            <a:r>
              <a:rPr lang="nl" dirty="0"/>
              <a:t>Stop met bewegen</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55856"/>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12" name="Picture 11">
            <a:extLst>
              <a:ext uri="{FF2B5EF4-FFF2-40B4-BE49-F238E27FC236}">
                <a16:creationId xmlns:a16="http://schemas.microsoft.com/office/drawing/2014/main" id="{E7BADEB2-DCE5-4203-8ED0-0CCB80BBE38A}"/>
              </a:ext>
            </a:extLst>
          </p:cNvPr>
          <p:cNvPicPr>
            <a:picLocks noChangeAspect="1"/>
          </p:cNvPicPr>
          <p:nvPr/>
        </p:nvPicPr>
        <p:blipFill>
          <a:blip r:embed="rId4"/>
          <a:stretch>
            <a:fillRect/>
          </a:stretch>
        </p:blipFill>
        <p:spPr>
          <a:xfrm>
            <a:off x="5286979" y="1942314"/>
            <a:ext cx="2853452" cy="1113542"/>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nl" dirty="0"/>
              <a:t>Uitdaging 1 Oplossing</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17" name="Picture 16">
            <a:extLst>
              <a:ext uri="{FF2B5EF4-FFF2-40B4-BE49-F238E27FC236}">
                <a16:creationId xmlns:a16="http://schemas.microsoft.com/office/drawing/2014/main" id="{42C388C1-7C90-436E-9D1D-105896E2DAD9}"/>
              </a:ext>
            </a:extLst>
          </p:cNvPr>
          <p:cNvPicPr>
            <a:picLocks noChangeAspect="1"/>
          </p:cNvPicPr>
          <p:nvPr/>
        </p:nvPicPr>
        <p:blipFill>
          <a:blip r:embed="rId2"/>
          <a:stretch>
            <a:fillRect/>
          </a:stretch>
        </p:blipFill>
        <p:spPr>
          <a:xfrm>
            <a:off x="671512" y="1464108"/>
            <a:ext cx="4759470" cy="4098772"/>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49D9-A082-44C3-9B06-7E123D9DE9E7}"/>
              </a:ext>
            </a:extLst>
          </p:cNvPr>
          <p:cNvPicPr>
            <a:picLocks noChangeAspect="1"/>
          </p:cNvPicPr>
          <p:nvPr/>
        </p:nvPicPr>
        <p:blipFill>
          <a:blip r:embed="rId2"/>
          <a:stretch>
            <a:fillRect/>
          </a:stretch>
        </p:blipFill>
        <p:spPr>
          <a:xfrm>
            <a:off x="4892313" y="2294521"/>
            <a:ext cx="3771900" cy="3228975"/>
          </a:xfrm>
          <a:prstGeom prst="rect">
            <a:avLst/>
          </a:prstGeom>
        </p:spPr>
      </p:pic>
      <p:pic>
        <p:nvPicPr>
          <p:cNvPr id="7" name="Picture 6">
            <a:extLst>
              <a:ext uri="{FF2B5EF4-FFF2-40B4-BE49-F238E27FC236}">
                <a16:creationId xmlns:a16="http://schemas.microsoft.com/office/drawing/2014/main" id="{9C022F4F-433A-4A37-BED6-C3555BC37CF7}"/>
              </a:ext>
            </a:extLst>
          </p:cNvPr>
          <p:cNvPicPr>
            <a:picLocks noChangeAspect="1"/>
          </p:cNvPicPr>
          <p:nvPr/>
        </p:nvPicPr>
        <p:blipFill>
          <a:blip r:embed="rId3"/>
          <a:stretch>
            <a:fillRect/>
          </a:stretch>
        </p:blipFill>
        <p:spPr>
          <a:xfrm>
            <a:off x="642513" y="2323096"/>
            <a:ext cx="3762375" cy="3200400"/>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nl" dirty="0"/>
              <a:t>RECHTS DRAAIEN Vs. LINKS DRAAIEN</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nl" dirty="0"/>
              <a:t>Om de richting van de bocht te veranderen, moet je:</a:t>
            </a:r>
          </a:p>
          <a:p>
            <a:pPr marL="666900" lvl="1" indent="-342900">
              <a:buFont typeface="+mj-lt"/>
              <a:buAutoNum type="arabicPeriod"/>
            </a:pPr>
            <a:r>
              <a:rPr lang="nl" dirty="0"/>
              <a:t>Verander welk wiel moet draaien</a:t>
            </a:r>
          </a:p>
          <a:p>
            <a:pPr marL="666900" lvl="1" indent="-342900">
              <a:buFont typeface="+mj-lt"/>
              <a:buAutoNum type="arabicPeriod"/>
            </a:pPr>
            <a:r>
              <a:rPr lang="nl" dirty="0"/>
              <a:t>De uiteindelijke hoek moet -90 graden zijn in plaats van 90 graden</a:t>
            </a:r>
          </a:p>
          <a:p>
            <a:pPr marL="666900" lvl="1" indent="-342900">
              <a:buFont typeface="+mj-lt"/>
              <a:buAutoNum type="arabicPeriod"/>
            </a:pPr>
            <a:r>
              <a:rPr lang="nl" dirty="0"/>
              <a:t>De vergelijking moet '&lt;' zijn in plaats van '&gt;', omdat de hoek kleiner wordt in plaats van groter</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nl"/>
              <a:t>Copyright © 2020 Prime Lessons (primelessons.org) CC-BY-NC-SA. (Laatste bewerking: 1/9/2020)</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373692" y="3438324"/>
            <a:ext cx="815913"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601558" y="3403207"/>
            <a:ext cx="786868"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nl" dirty="0"/>
              <a:t>Rechtsaf</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nl" dirty="0"/>
              <a:t>Afslag naar links</a:t>
            </a:r>
          </a:p>
        </p:txBody>
      </p:sp>
      <p:sp>
        <p:nvSpPr>
          <p:cNvPr id="16" name="Rectangle 15">
            <a:extLst>
              <a:ext uri="{FF2B5EF4-FFF2-40B4-BE49-F238E27FC236}">
                <a16:creationId xmlns:a16="http://schemas.microsoft.com/office/drawing/2014/main" id="{A79FC711-8248-45E2-8835-FC22D7C01E07}"/>
              </a:ext>
            </a:extLst>
          </p:cNvPr>
          <p:cNvSpPr/>
          <p:nvPr/>
        </p:nvSpPr>
        <p:spPr>
          <a:xfrm>
            <a:off x="3354977"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88785"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nl" dirty="0"/>
              <a:t>Er zijn twee soorten beurten die je kunt doen</a:t>
            </a:r>
          </a:p>
        </p:txBody>
      </p:sp>
      <p:sp>
        <p:nvSpPr>
          <p:cNvPr id="3" name="Footer Placeholder 2"/>
          <p:cNvSpPr>
            <a:spLocks noGrp="1"/>
          </p:cNvSpPr>
          <p:nvPr>
            <p:ph type="ftr" sz="quarter" idx="11"/>
          </p:nvPr>
        </p:nvSpPr>
        <p:spPr/>
        <p:txBody>
          <a:bodyPr/>
          <a:lstStyle/>
          <a:p>
            <a:r>
              <a:rPr lang="nl"/>
              <a:t>Copyright © 2020 Prime Lessons (primelessons.org) CC-BY-NC-SA. (Laatste bewerking: 1/9/2020)</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nl" b="1" dirty="0">
                <a:solidFill>
                  <a:schemeClr val="tx1"/>
                </a:solidFill>
              </a:rPr>
              <a:t>Draaipunt van 180 graden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nl" b="1" dirty="0">
                <a:solidFill>
                  <a:schemeClr val="tx1"/>
                </a:solidFill>
              </a:rPr>
              <a:t>180 graden draaibeweging</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nl" dirty="0"/>
              <a:t>Merk op waar de robot in beide afbeeldingen eindigt na een bocht van 180 graden.</a:t>
            </a:r>
          </a:p>
          <a:p>
            <a:endParaRPr lang="en-US" dirty="0"/>
          </a:p>
          <a:p>
            <a:r>
              <a:rPr lang="nl" dirty="0"/>
              <a:t>In de Spin Turn beweegt de robot een stuk minder en dat maakt Spin Turns zeer geschikt voor krappe posities. Spin-turns zijn meestal iets sneller, maar ook iets minder nauwkeurig.</a:t>
            </a:r>
          </a:p>
          <a:p>
            <a:endParaRPr lang="en-US" dirty="0"/>
          </a:p>
          <a:p>
            <a:r>
              <a:rPr lang="nl" dirty="0"/>
              <a:t>Dus als u bochten moet maken, moet u beslissen welke bocht het beste bij u past!</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nl"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nl"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nl" dirty="0"/>
              <a:t>Begin positie</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nl" dirty="0"/>
              <a:t>Eindpositie</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nl" dirty="0"/>
              <a:t>Motoren</a:t>
            </a:r>
          </a:p>
          <a:p>
            <a:pPr algn="ctr"/>
            <a:r>
              <a:rPr lang="nl" dirty="0"/>
              <a:t>A en E verplaatsen</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nl"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nl"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nl" dirty="0"/>
              <a:t>Motor</a:t>
            </a:r>
          </a:p>
          <a:p>
            <a:pPr algn="ctr"/>
            <a:r>
              <a:rPr lang="nl" dirty="0"/>
              <a:t>Een beweegt</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nl" dirty="0"/>
              <a:t>Begin positie</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nl" dirty="0"/>
              <a:t>Eindpositie</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nl"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nl"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nl"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nl"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1399</TotalTime>
  <Words>1105</Words>
  <Application>Microsoft Office PowerPoint</Application>
  <PresentationFormat>On-screen Show (4:3)</PresentationFormat>
  <Paragraphs>139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Draaien met de gyro</vt:lpstr>
      <vt:lpstr>Lesdoelstellingen</vt:lpstr>
      <vt:lpstr>BLOKKEN DIE JE NODIG HEBT in deze les</vt:lpstr>
      <vt:lpstr>Robotoriëntatie: YAW, PITCH en ROLL</vt:lpstr>
      <vt:lpstr>Gebruik de gyrosensor om te draaien</vt:lpstr>
      <vt:lpstr>Uitdaging I</vt:lpstr>
      <vt:lpstr>Uitdaging 1 Oplossing</vt:lpstr>
      <vt:lpstr>RECHTS DRAAIEN Vs. LINKS DRAAIEN</vt:lpstr>
      <vt:lpstr>Er zijn twee soorten beurten die je kunt doen</vt:lpstr>
      <vt:lpstr>Hoe u draai- en draaibeurten maakt</vt:lpstr>
      <vt:lpstr>UITDAGINGEN DRAAIEN</vt:lpstr>
      <vt:lpstr>UITDAGINGSOPLOSSINGEN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143</cp:revision>
  <dcterms:created xsi:type="dcterms:W3CDTF">2016-07-04T02:35:12Z</dcterms:created>
  <dcterms:modified xsi:type="dcterms:W3CDTF">2023-09-28T18:02:44Z</dcterms:modified>
</cp:coreProperties>
</file>