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57" r:id="rId3"/>
    <p:sldId id="411" r:id="rId4"/>
    <p:sldId id="412" r:id="rId5"/>
    <p:sldId id="413" r:id="rId6"/>
    <p:sldId id="416" r:id="rId7"/>
    <p:sldId id="415" r:id="rId8"/>
    <p:sldId id="414" r:id="rId9"/>
    <p:sldId id="268" r:id="rId10"/>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A1993CEE-2C71-0548-AF40-EF62288B166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59707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6325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77513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9AEBED9-230D-9743-8E17-0270D1A41F5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2212B08F-7DE4-BC4B-A70C-0ADF01B6451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3C75D493-8E7A-DE48-A571-E2F2EA51518A}"/>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825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4C57D508-0880-9B4F-ABE5-5E7BF981E08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3406BCA-4237-BE46-84B0-103D94A95B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16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9CF1F95E-BE5D-A444-8666-F20184AC9A4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66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41DE5444-ED74-BE4C-8C25-E457BB0B2F9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9926F00-9FC0-7B4B-BA7B-EECE8D1F37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636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7" name="Rectangle 6">
            <a:extLst>
              <a:ext uri="{FF2B5EF4-FFF2-40B4-BE49-F238E27FC236}">
                <a16:creationId xmlns:a16="http://schemas.microsoft.com/office/drawing/2014/main" id="{D4291DC4-EBE2-AB43-81E5-72A787ADDF9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2BD962-22E4-1043-AAED-D51B1D99901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44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112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3492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171412C-AA5D-D240-8F54-94E8CDE194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48427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Nauwkeurigere bochten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solidFill>
                  <a:schemeClr val="tx1"/>
                </a:solidFill>
              </a:rPr>
              <a:t>Leer hoe u de nauwkeurigheid van bochten kunt verbeteren</a:t>
            </a:r>
          </a:p>
          <a:p>
            <a:r>
              <a:rPr lang="nl" dirty="0">
                <a:solidFill>
                  <a:schemeClr val="tx1"/>
                </a:solidFill>
              </a:rPr>
              <a:t>Leer alternatieve manieren om draai- en draaibeurten uit te voeren</a:t>
            </a:r>
          </a:p>
          <a:p>
            <a:r>
              <a:rPr lang="nl" dirty="0"/>
              <a:t>Opmerking: hoewel afbeeldingen in deze lessen mogelijk een SPIKE Prime laten zien, zijn de codeblokken hetzelfde voor Robot Inventor</a:t>
            </a:r>
          </a:p>
          <a:p>
            <a:endParaRPr lang="en-US" dirty="0">
              <a:solidFill>
                <a:schemeClr val="tx1"/>
              </a:solidFill>
            </a:endParaRPr>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nl" dirty="0"/>
              <a:t>Hoe nauwkeurig is uw draaibeurt?</a:t>
            </a:r>
          </a:p>
        </p:txBody>
      </p:sp>
      <p:sp>
        <p:nvSpPr>
          <p:cNvPr id="3" name="Content Placeholder 2">
            <a:extLst>
              <a:ext uri="{FF2B5EF4-FFF2-40B4-BE49-F238E27FC236}">
                <a16:creationId xmlns:a16="http://schemas.microsoft.com/office/drawing/2014/main" id="{07AA7F83-D7B3-4C92-999F-C12723018309}"/>
              </a:ext>
            </a:extLst>
          </p:cNvPr>
          <p:cNvSpPr>
            <a:spLocks noGrp="1"/>
          </p:cNvSpPr>
          <p:nvPr>
            <p:ph idx="1"/>
          </p:nvPr>
        </p:nvSpPr>
        <p:spPr>
          <a:xfrm>
            <a:off x="155575" y="1920178"/>
            <a:ext cx="4568371" cy="3538302"/>
          </a:xfrm>
        </p:spPr>
        <p:txBody>
          <a:bodyPr>
            <a:normAutofit fontScale="92500" lnSpcReduction="20000"/>
          </a:bodyPr>
          <a:lstStyle/>
          <a:p>
            <a:r>
              <a:rPr lang="nl" dirty="0"/>
              <a:t>Merk op dat we in de vorige les het motortoerental op 50 hebben gezet in plaats van op 20.</a:t>
            </a:r>
          </a:p>
          <a:p>
            <a:r>
              <a:rPr lang="nl" dirty="0"/>
              <a:t>Voor ADB op 50% snelheid draait deze code de robot 102 graden, voor </a:t>
            </a:r>
            <a:r>
              <a:rPr lang="nl" dirty="0" err="1"/>
              <a:t>Droidbot </a:t>
            </a:r>
            <a:r>
              <a:rPr lang="nl" dirty="0"/>
              <a:t>IV draait hij 98 graden</a:t>
            </a:r>
          </a:p>
          <a:p>
            <a:r>
              <a:rPr lang="nl" dirty="0"/>
              <a:t>Dit heeft twee redenen</a:t>
            </a:r>
          </a:p>
          <a:p>
            <a:pPr marL="666900" lvl="1" indent="-342900">
              <a:buFont typeface="+mj-lt"/>
              <a:buAutoNum type="arabicPeriod"/>
            </a:pPr>
            <a:r>
              <a:rPr lang="nl" dirty="0"/>
              <a:t>Het duurt even om de gyro te lezen. In deze tijd heeft de robot zich verplaatst. Deze vertraging op de SPIKE Prime is relatief klein, maar zal een paar graden fout opleveren.</a:t>
            </a:r>
          </a:p>
          <a:p>
            <a:pPr marL="666900" lvl="1" indent="-342900">
              <a:buFont typeface="+mj-lt"/>
              <a:buAutoNum type="arabicPeriod"/>
            </a:pPr>
            <a:r>
              <a:rPr lang="nl" dirty="0"/>
              <a:t>Het duurt enige tijd om de robot te stoppen, omdat deze momentum heeft. Dit levert verschillende graden van extra fouten op.</a:t>
            </a:r>
          </a:p>
          <a:p>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3</a:t>
            </a:fld>
            <a:endParaRPr lang="en-US"/>
          </a:p>
        </p:txBody>
      </p:sp>
      <p:sp>
        <p:nvSpPr>
          <p:cNvPr id="12" name="TextBox 11">
            <a:extLst>
              <a:ext uri="{FF2B5EF4-FFF2-40B4-BE49-F238E27FC236}">
                <a16:creationId xmlns:a16="http://schemas.microsoft.com/office/drawing/2014/main" id="{589E6AEC-692A-4DC4-BA25-F56A131AE9DE}"/>
              </a:ext>
            </a:extLst>
          </p:cNvPr>
          <p:cNvSpPr txBox="1"/>
          <p:nvPr/>
        </p:nvSpPr>
        <p:spPr>
          <a:xfrm>
            <a:off x="200255" y="1190852"/>
            <a:ext cx="5142003" cy="584775"/>
          </a:xfrm>
          <a:prstGeom prst="rect">
            <a:avLst/>
          </a:prstGeom>
          <a:solidFill>
            <a:schemeClr val="bg1">
              <a:lumMod val="95000"/>
            </a:schemeClr>
          </a:solidFill>
        </p:spPr>
        <p:txBody>
          <a:bodyPr wrap="square" rtlCol="0">
            <a:spAutoFit/>
          </a:bodyPr>
          <a:lstStyle/>
          <a:p>
            <a:pPr algn="ctr"/>
            <a:r>
              <a:rPr lang="nl" sz="1600" dirty="0"/>
              <a:t>Voer deze code uit en gebruik het Dashboard om te zien of een draai van 90 graden daadwerkelijk 90 graden wordt.</a:t>
            </a:r>
          </a:p>
        </p:txBody>
      </p:sp>
      <p:pic>
        <p:nvPicPr>
          <p:cNvPr id="7" name="Picture 6">
            <a:extLst>
              <a:ext uri="{FF2B5EF4-FFF2-40B4-BE49-F238E27FC236}">
                <a16:creationId xmlns:a16="http://schemas.microsoft.com/office/drawing/2014/main" id="{04AADE55-8FFE-4578-A9B3-BC584694FCED}"/>
              </a:ext>
            </a:extLst>
          </p:cNvPr>
          <p:cNvPicPr>
            <a:picLocks noChangeAspect="1"/>
          </p:cNvPicPr>
          <p:nvPr/>
        </p:nvPicPr>
        <p:blipFill>
          <a:blip r:embed="rId2"/>
          <a:stretch>
            <a:fillRect/>
          </a:stretch>
        </p:blipFill>
        <p:spPr>
          <a:xfrm>
            <a:off x="5074371" y="1775627"/>
            <a:ext cx="3724275" cy="3181350"/>
          </a:xfrm>
          <a:prstGeom prst="rect">
            <a:avLst/>
          </a:prstGeom>
        </p:spPr>
      </p:pic>
      <p:sp>
        <p:nvSpPr>
          <p:cNvPr id="6" name="Footer Placeholder 3">
            <a:extLst>
              <a:ext uri="{FF2B5EF4-FFF2-40B4-BE49-F238E27FC236}">
                <a16:creationId xmlns:a16="http://schemas.microsoft.com/office/drawing/2014/main" id="{41F591A4-00D5-1AC1-4F79-B79400452CC8}"/>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01544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AD8F-3E20-4455-80A6-24C89D8E2600}"/>
              </a:ext>
            </a:extLst>
          </p:cNvPr>
          <p:cNvSpPr>
            <a:spLocks noGrp="1"/>
          </p:cNvSpPr>
          <p:nvPr>
            <p:ph type="title"/>
          </p:nvPr>
        </p:nvSpPr>
        <p:spPr/>
        <p:txBody>
          <a:bodyPr/>
          <a:lstStyle/>
          <a:p>
            <a:r>
              <a:rPr lang="nl" dirty="0"/>
              <a:t>Verbetering van de draainauwkeurigheid</a:t>
            </a:r>
          </a:p>
        </p:txBody>
      </p:sp>
      <p:sp>
        <p:nvSpPr>
          <p:cNvPr id="3" name="Content Placeholder 2">
            <a:extLst>
              <a:ext uri="{FF2B5EF4-FFF2-40B4-BE49-F238E27FC236}">
                <a16:creationId xmlns:a16="http://schemas.microsoft.com/office/drawing/2014/main" id="{1AE70EB5-AEDC-463F-AF25-60473C7A36B6}"/>
              </a:ext>
            </a:extLst>
          </p:cNvPr>
          <p:cNvSpPr>
            <a:spLocks noGrp="1"/>
          </p:cNvSpPr>
          <p:nvPr>
            <p:ph idx="1"/>
          </p:nvPr>
        </p:nvSpPr>
        <p:spPr>
          <a:xfrm>
            <a:off x="155088" y="1140006"/>
            <a:ext cx="4543912" cy="5082601"/>
          </a:xfrm>
        </p:spPr>
        <p:txBody>
          <a:bodyPr/>
          <a:lstStyle/>
          <a:p>
            <a:r>
              <a:rPr lang="nl" dirty="0"/>
              <a:t>Zoals we op de vorige dia vermeldden, gebruikt de robot bij gebruik van ADB op 50% snelheid 102 graden in plaats van 90 graden. Voor </a:t>
            </a:r>
            <a:r>
              <a:rPr lang="nl" dirty="0" err="1"/>
              <a:t>Droidbot </a:t>
            </a:r>
            <a:r>
              <a:rPr lang="nl" dirty="0"/>
              <a:t>IV draait het 98 graden</a:t>
            </a:r>
          </a:p>
          <a:p>
            <a:pPr lvl="1"/>
            <a:r>
              <a:rPr lang="nl" dirty="0"/>
              <a:t>Hoe lossen we dit probleem op?</a:t>
            </a:r>
          </a:p>
          <a:p>
            <a:pPr lvl="1"/>
            <a:r>
              <a:rPr lang="nl" dirty="0"/>
              <a:t>Eén oplossing is om hem te vragen 12 graden minder te draaien voor ADB of 8 graden minder voor Droid Bot IV.</a:t>
            </a:r>
          </a:p>
          <a:p>
            <a:pPr lvl="1"/>
            <a:r>
              <a:rPr lang="nl" dirty="0"/>
              <a:t>Het bedrag dat u voor uw beurt moet inkorten, hangt af van de snelheid van uw beurt en het fysieke ontwerp van uw robot. Om dit goed te krijgen, moet u enkele waarden uitproberen.</a:t>
            </a:r>
          </a:p>
          <a:p>
            <a:r>
              <a:rPr lang="nl" dirty="0"/>
              <a:t>De code aan de rechterkant voert met deze methode een bocht van 90 graden uit met behulp van ADB.</a:t>
            </a:r>
          </a:p>
        </p:txBody>
      </p:sp>
      <p:sp>
        <p:nvSpPr>
          <p:cNvPr id="5" name="Slide Number Placeholder 4">
            <a:extLst>
              <a:ext uri="{FF2B5EF4-FFF2-40B4-BE49-F238E27FC236}">
                <a16:creationId xmlns:a16="http://schemas.microsoft.com/office/drawing/2014/main" id="{BCFB99B6-E836-47F9-9AF6-21A29F50186F}"/>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7" name="Picture 6">
            <a:extLst>
              <a:ext uri="{FF2B5EF4-FFF2-40B4-BE49-F238E27FC236}">
                <a16:creationId xmlns:a16="http://schemas.microsoft.com/office/drawing/2014/main" id="{93E726B4-B50D-4E4F-81CC-6A2CE50FE7A0}"/>
              </a:ext>
            </a:extLst>
          </p:cNvPr>
          <p:cNvPicPr>
            <a:picLocks noChangeAspect="1"/>
          </p:cNvPicPr>
          <p:nvPr/>
        </p:nvPicPr>
        <p:blipFill>
          <a:blip r:embed="rId2"/>
          <a:stretch>
            <a:fillRect/>
          </a:stretch>
        </p:blipFill>
        <p:spPr>
          <a:xfrm>
            <a:off x="4776040" y="1546044"/>
            <a:ext cx="4230799" cy="3706180"/>
          </a:xfrm>
          <a:prstGeom prst="rect">
            <a:avLst/>
          </a:prstGeom>
        </p:spPr>
      </p:pic>
      <p:sp>
        <p:nvSpPr>
          <p:cNvPr id="6" name="Footer Placeholder 3">
            <a:extLst>
              <a:ext uri="{FF2B5EF4-FFF2-40B4-BE49-F238E27FC236}">
                <a16:creationId xmlns:a16="http://schemas.microsoft.com/office/drawing/2014/main" id="{BC07345C-9CD7-56CA-3A0B-B3349EC6BD7A}"/>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65705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nl" dirty="0"/>
              <a:t>Een andere oplossing voor draaibeurten</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5082601"/>
          </a:xfrm>
        </p:spPr>
        <p:txBody>
          <a:bodyPr>
            <a:normAutofit/>
          </a:bodyPr>
          <a:lstStyle/>
          <a:p>
            <a:r>
              <a:rPr lang="nl" dirty="0"/>
              <a:t>Een andere manier om te draaien is door bewegingsblokken met duur te gebruiken</a:t>
            </a:r>
          </a:p>
          <a:p>
            <a:r>
              <a:rPr lang="nl" dirty="0"/>
              <a:t>Een voordeel van deze bewegingsblokken is dat ze aan het einde van een beweging vertragen om de nauwkeurigheid te verbeteren</a:t>
            </a:r>
          </a:p>
          <a:p>
            <a:endParaRPr lang="en-US" dirty="0"/>
          </a:p>
          <a:p>
            <a:endParaRPr lang="en-US" dirty="0"/>
          </a:p>
          <a:p>
            <a:r>
              <a:rPr lang="nl" b="1" dirty="0"/>
              <a:t>Hoeveel draaien de wielen van het bovenstaande blok?</a:t>
            </a:r>
          </a:p>
          <a:p>
            <a:pPr lvl="1"/>
            <a:r>
              <a:rPr lang="nl" dirty="0"/>
              <a:t>De opgegeven afstand is de gemiddelde afstand die de twee wielen afleggen</a:t>
            </a:r>
          </a:p>
          <a:p>
            <a:pPr lvl="1"/>
            <a:r>
              <a:rPr lang="nl" dirty="0"/>
              <a:t>Aan het einde van elke tankbeweging is de som van de door beide wielen afgelegde afstand tweemaal de ingevoerde duur.</a:t>
            </a:r>
          </a:p>
          <a:p>
            <a:pPr lvl="1"/>
            <a:r>
              <a:rPr lang="nl" b="1" dirty="0"/>
              <a:t>Antwoord: </a:t>
            </a:r>
            <a:r>
              <a:rPr lang="nl" dirty="0"/>
              <a:t>Het linkerwiel draait 360 graden en het rechterwiel draait 0 graden</a:t>
            </a:r>
          </a:p>
          <a:p>
            <a:pPr lvl="1"/>
            <a:r>
              <a:rPr lang="nl" dirty="0"/>
              <a:t>Merk op dat de bovenstaande beweging ervoor zorgt dat een </a:t>
            </a:r>
            <a:r>
              <a:rPr lang="nl" dirty="0" err="1"/>
              <a:t>Droidbot </a:t>
            </a:r>
            <a:r>
              <a:rPr lang="nl" dirty="0"/>
              <a:t>IV de “robot” 90 graden naar rechts draait</a:t>
            </a:r>
          </a:p>
          <a:p>
            <a:pPr lvl="1"/>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5</a:t>
            </a:fld>
            <a:endParaRPr lang="en-US"/>
          </a:p>
        </p:txBody>
      </p:sp>
      <p:grpSp>
        <p:nvGrpSpPr>
          <p:cNvPr id="6" name="Group 5">
            <a:extLst>
              <a:ext uri="{FF2B5EF4-FFF2-40B4-BE49-F238E27FC236}">
                <a16:creationId xmlns:a16="http://schemas.microsoft.com/office/drawing/2014/main" id="{3595E093-D8BD-4FB8-A771-D3B5B1B4CF73}"/>
              </a:ext>
            </a:extLst>
          </p:cNvPr>
          <p:cNvGrpSpPr/>
          <p:nvPr/>
        </p:nvGrpSpPr>
        <p:grpSpPr>
          <a:xfrm>
            <a:off x="6174835" y="2027072"/>
            <a:ext cx="1144819" cy="1166533"/>
            <a:chOff x="892871" y="1572048"/>
            <a:chExt cx="1386064" cy="1584575"/>
          </a:xfrm>
        </p:grpSpPr>
        <p:grpSp>
          <p:nvGrpSpPr>
            <p:cNvPr id="7" name="Group 6">
              <a:extLst>
                <a:ext uri="{FF2B5EF4-FFF2-40B4-BE49-F238E27FC236}">
                  <a16:creationId xmlns:a16="http://schemas.microsoft.com/office/drawing/2014/main" id="{7D01A7A5-E92A-4EF2-85FC-5DB0AD1842AA}"/>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D4699D49-76DA-486C-A2D6-45B4C84AA61E}"/>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4B2FC5C6-B332-4FC9-A2EC-1F681B6110D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C3A84FD-F1BB-45CC-8599-34A328FE436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4D616E4B-19D6-46FD-92AB-3462A4864862}"/>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0FBF172-4E91-4535-9C97-2F17429A92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D34F15A-91B0-473E-8582-7C9643E2F5F8}"/>
                  </a:ext>
                </a:extLst>
              </p:cNvPr>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1" name="TextBox 10">
                <a:extLst>
                  <a:ext uri="{FF2B5EF4-FFF2-40B4-BE49-F238E27FC236}">
                    <a16:creationId xmlns:a16="http://schemas.microsoft.com/office/drawing/2014/main" id="{E8B1F4DA-53D9-4577-B149-B76CCDBD9BB5}"/>
                  </a:ext>
                </a:extLst>
              </p:cNvPr>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8" name="Curved Connector 11">
              <a:extLst>
                <a:ext uri="{FF2B5EF4-FFF2-40B4-BE49-F238E27FC236}">
                  <a16:creationId xmlns:a16="http://schemas.microsoft.com/office/drawing/2014/main" id="{A9295C69-2E2D-432D-B082-03B880632DE6}"/>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6" name="Picture 15">
            <a:extLst>
              <a:ext uri="{FF2B5EF4-FFF2-40B4-BE49-F238E27FC236}">
                <a16:creationId xmlns:a16="http://schemas.microsoft.com/office/drawing/2014/main" id="{40A97506-7C16-4091-9EC1-6E29661C8887}"/>
              </a:ext>
            </a:extLst>
          </p:cNvPr>
          <p:cNvPicPr>
            <a:picLocks noChangeAspect="1"/>
          </p:cNvPicPr>
          <p:nvPr/>
        </p:nvPicPr>
        <p:blipFill>
          <a:blip r:embed="rId2"/>
          <a:stretch>
            <a:fillRect/>
          </a:stretch>
        </p:blipFill>
        <p:spPr>
          <a:xfrm>
            <a:off x="719275" y="2517330"/>
            <a:ext cx="4333875" cy="676275"/>
          </a:xfrm>
          <a:prstGeom prst="rect">
            <a:avLst/>
          </a:prstGeom>
        </p:spPr>
      </p:pic>
      <p:sp>
        <p:nvSpPr>
          <p:cNvPr id="17" name="Footer Placeholder 3">
            <a:extLst>
              <a:ext uri="{FF2B5EF4-FFF2-40B4-BE49-F238E27FC236}">
                <a16:creationId xmlns:a16="http://schemas.microsoft.com/office/drawing/2014/main" id="{AB9AFC82-27E2-ED0C-9C94-A1B61C43B232}"/>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86283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A screenshot of a cell phone&#10;&#10;Description automatically generated">
            <a:extLst>
              <a:ext uri="{FF2B5EF4-FFF2-40B4-BE49-F238E27FC236}">
                <a16:creationId xmlns:a16="http://schemas.microsoft.com/office/drawing/2014/main" id="{73F572E4-E5A3-4A02-8479-4F1228FD0F3C}"/>
              </a:ext>
            </a:extLst>
          </p:cNvPr>
          <p:cNvPicPr>
            <a:picLocks noChangeAspect="1"/>
          </p:cNvPicPr>
          <p:nvPr/>
        </p:nvPicPr>
        <p:blipFill>
          <a:blip r:embed="rId2"/>
          <a:stretch>
            <a:fillRect/>
          </a:stretch>
        </p:blipFill>
        <p:spPr>
          <a:xfrm>
            <a:off x="350684" y="3523314"/>
            <a:ext cx="3356409" cy="2562035"/>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4A2E7AF2-4B53-4E5B-9561-0D5980A30EF6}"/>
              </a:ext>
            </a:extLst>
          </p:cNvPr>
          <p:cNvPicPr>
            <a:picLocks noChangeAspect="1"/>
          </p:cNvPicPr>
          <p:nvPr/>
        </p:nvPicPr>
        <p:blipFill>
          <a:blip r:embed="rId3"/>
          <a:stretch>
            <a:fillRect/>
          </a:stretch>
        </p:blipFill>
        <p:spPr>
          <a:xfrm>
            <a:off x="3902689" y="3516155"/>
            <a:ext cx="3583620" cy="2552902"/>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nl" dirty="0"/>
              <a:t>Hoe zit het met spin-bochten</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3745759"/>
          </a:xfrm>
        </p:spPr>
        <p:txBody>
          <a:bodyPr>
            <a:normAutofit/>
          </a:bodyPr>
          <a:lstStyle/>
          <a:p>
            <a:r>
              <a:rPr lang="nl" dirty="0"/>
              <a:t>Hieronder staan twee manieren om een draaibeurt te maken met behulp van twee verschillende bewegingsblokken</a:t>
            </a:r>
          </a:p>
          <a:p>
            <a:r>
              <a:rPr lang="nl" dirty="0"/>
              <a:t>In dit voorbeeld beweegt elk wiel van de robot op Droid Bot IV 180 graden, maar in tegengestelde richtingen</a:t>
            </a:r>
          </a:p>
          <a:p>
            <a:pPr lvl="1"/>
            <a:r>
              <a:rPr lang="nl" dirty="0"/>
              <a:t>Als gevolg hiervan draait de robot 90 graden naar rechts</a:t>
            </a:r>
          </a:p>
          <a:p>
            <a:pPr lvl="1"/>
            <a:r>
              <a:rPr lang="nl" dirty="0"/>
              <a:t>Wij raden het gebruik van het tankblok aan, omdat dit draai-, draai- </a:t>
            </a:r>
            <a:br>
              <a:rPr lang="en-US" dirty="0"/>
            </a:br>
            <a:r>
              <a:rPr lang="nl" dirty="0"/>
              <a:t>en bochtbewegingen ondersteunt.</a:t>
            </a:r>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17" name="Group 16">
            <a:extLst>
              <a:ext uri="{FF2B5EF4-FFF2-40B4-BE49-F238E27FC236}">
                <a16:creationId xmlns:a16="http://schemas.microsoft.com/office/drawing/2014/main" id="{740F5D34-182C-4D2D-AAC2-9FF0E5B61EA9}"/>
              </a:ext>
            </a:extLst>
          </p:cNvPr>
          <p:cNvGrpSpPr/>
          <p:nvPr/>
        </p:nvGrpSpPr>
        <p:grpSpPr>
          <a:xfrm>
            <a:off x="7486308" y="1978684"/>
            <a:ext cx="1302446" cy="1160973"/>
            <a:chOff x="648829" y="4659819"/>
            <a:chExt cx="1485589" cy="1688011"/>
          </a:xfrm>
        </p:grpSpPr>
        <p:grpSp>
          <p:nvGrpSpPr>
            <p:cNvPr id="18" name="Group 17">
              <a:extLst>
                <a:ext uri="{FF2B5EF4-FFF2-40B4-BE49-F238E27FC236}">
                  <a16:creationId xmlns:a16="http://schemas.microsoft.com/office/drawing/2014/main" id="{08433C34-7EC9-4250-97AD-4FC0730E2AD4}"/>
                </a:ext>
              </a:extLst>
            </p:cNvPr>
            <p:cNvGrpSpPr/>
            <p:nvPr/>
          </p:nvGrpSpPr>
          <p:grpSpPr>
            <a:xfrm>
              <a:off x="809518" y="4659819"/>
              <a:ext cx="1199001" cy="1688011"/>
              <a:chOff x="6507213" y="1236164"/>
              <a:chExt cx="1199001" cy="1688011"/>
            </a:xfrm>
          </p:grpSpPr>
          <p:grpSp>
            <p:nvGrpSpPr>
              <p:cNvPr id="21" name="Group 20">
                <a:extLst>
                  <a:ext uri="{FF2B5EF4-FFF2-40B4-BE49-F238E27FC236}">
                    <a16:creationId xmlns:a16="http://schemas.microsoft.com/office/drawing/2014/main" id="{A42F9A92-0861-4710-B32A-30F4FBB48778}"/>
                  </a:ext>
                </a:extLst>
              </p:cNvPr>
              <p:cNvGrpSpPr/>
              <p:nvPr/>
            </p:nvGrpSpPr>
            <p:grpSpPr>
              <a:xfrm rot="5400000">
                <a:off x="6518630" y="1512901"/>
                <a:ext cx="1141996" cy="1164830"/>
                <a:chOff x="6310708" y="2223671"/>
                <a:chExt cx="809489" cy="898563"/>
              </a:xfrm>
            </p:grpSpPr>
            <p:sp>
              <p:nvSpPr>
                <p:cNvPr id="24" name="Rounded Rectangle 31">
                  <a:extLst>
                    <a:ext uri="{FF2B5EF4-FFF2-40B4-BE49-F238E27FC236}">
                      <a16:creationId xmlns:a16="http://schemas.microsoft.com/office/drawing/2014/main" id="{F69CDF89-C38C-46DC-B10E-FF9A091A66D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2">
                  <a:extLst>
                    <a:ext uri="{FF2B5EF4-FFF2-40B4-BE49-F238E27FC236}">
                      <a16:creationId xmlns:a16="http://schemas.microsoft.com/office/drawing/2014/main" id="{AB0BC2C1-10D9-41FA-967C-46069DCCAF5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Rounded Rectangle 33">
                  <a:extLst>
                    <a:ext uri="{FF2B5EF4-FFF2-40B4-BE49-F238E27FC236}">
                      <a16:creationId xmlns:a16="http://schemas.microsoft.com/office/drawing/2014/main" id="{3BB1D7F6-83D3-49DD-A60C-01A1DC28C75D}"/>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7" name="Oval 26">
                  <a:extLst>
                    <a:ext uri="{FF2B5EF4-FFF2-40B4-BE49-F238E27FC236}">
                      <a16:creationId xmlns:a16="http://schemas.microsoft.com/office/drawing/2014/main" id="{51CD4446-472D-41E6-95B3-CB2D07B2709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FF086EF-D95F-436B-B182-D92E6E0A6A15}"/>
                  </a:ext>
                </a:extLst>
              </p:cNvPr>
              <p:cNvSpPr txBox="1"/>
              <p:nvPr/>
            </p:nvSpPr>
            <p:spPr>
              <a:xfrm>
                <a:off x="7216809" y="1236164"/>
                <a:ext cx="465620" cy="536995"/>
              </a:xfrm>
              <a:prstGeom prst="rect">
                <a:avLst/>
              </a:prstGeom>
              <a:noFill/>
            </p:spPr>
            <p:txBody>
              <a:bodyPr wrap="square" rtlCol="0">
                <a:spAutoFit/>
              </a:bodyPr>
              <a:lstStyle/>
              <a:p>
                <a:r>
                  <a:rPr lang="nl" dirty="0"/>
                  <a:t>A</a:t>
                </a:r>
              </a:p>
            </p:txBody>
          </p:sp>
          <p:sp>
            <p:nvSpPr>
              <p:cNvPr id="23" name="TextBox 22">
                <a:extLst>
                  <a:ext uri="{FF2B5EF4-FFF2-40B4-BE49-F238E27FC236}">
                    <a16:creationId xmlns:a16="http://schemas.microsoft.com/office/drawing/2014/main" id="{98522884-BF4D-4B1A-98B0-B6A56A918613}"/>
                  </a:ext>
                </a:extLst>
              </p:cNvPr>
              <p:cNvSpPr txBox="1"/>
              <p:nvPr/>
            </p:nvSpPr>
            <p:spPr>
              <a:xfrm>
                <a:off x="7240594" y="2387180"/>
                <a:ext cx="465620" cy="536995"/>
              </a:xfrm>
              <a:prstGeom prst="rect">
                <a:avLst/>
              </a:prstGeom>
              <a:noFill/>
            </p:spPr>
            <p:txBody>
              <a:bodyPr wrap="square" rtlCol="0">
                <a:spAutoFit/>
              </a:bodyPr>
              <a:lstStyle/>
              <a:p>
                <a:r>
                  <a:rPr lang="nl" dirty="0"/>
                  <a:t>E</a:t>
                </a:r>
              </a:p>
            </p:txBody>
          </p:sp>
        </p:grpSp>
        <p:cxnSp>
          <p:nvCxnSpPr>
            <p:cNvPr id="19" name="Curved Connector 26">
              <a:extLst>
                <a:ext uri="{FF2B5EF4-FFF2-40B4-BE49-F238E27FC236}">
                  <a16:creationId xmlns:a16="http://schemas.microsoft.com/office/drawing/2014/main" id="{7D7E7B65-BFB7-4350-A9BB-972E9A84DFB2}"/>
                </a:ext>
              </a:extLst>
            </p:cNvPr>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7">
              <a:extLst>
                <a:ext uri="{FF2B5EF4-FFF2-40B4-BE49-F238E27FC236}">
                  <a16:creationId xmlns:a16="http://schemas.microsoft.com/office/drawing/2014/main" id="{74FB643F-0DC0-4258-8DF1-4B1037706E11}"/>
                </a:ext>
              </a:extLst>
            </p:cNvPr>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EEA6677D-3B04-43EB-9ED9-241FDCA393FB}"/>
              </a:ext>
            </a:extLst>
          </p:cNvPr>
          <p:cNvSpPr/>
          <p:nvPr/>
        </p:nvSpPr>
        <p:spPr>
          <a:xfrm>
            <a:off x="351743" y="5531274"/>
            <a:ext cx="2732114"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EDB677D-5935-498D-9669-5E910C4F64B5}"/>
              </a:ext>
            </a:extLst>
          </p:cNvPr>
          <p:cNvSpPr/>
          <p:nvPr/>
        </p:nvSpPr>
        <p:spPr>
          <a:xfrm>
            <a:off x="3928188" y="5496586"/>
            <a:ext cx="3583619"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a:extLst>
              <a:ext uri="{FF2B5EF4-FFF2-40B4-BE49-F238E27FC236}">
                <a16:creationId xmlns:a16="http://schemas.microsoft.com/office/drawing/2014/main" id="{236EFF23-0AF0-08DA-3AC2-855623720D02}"/>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111889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CF85-0029-4370-9B72-463EE4A5F36C}"/>
              </a:ext>
            </a:extLst>
          </p:cNvPr>
          <p:cNvSpPr>
            <a:spLocks noGrp="1"/>
          </p:cNvSpPr>
          <p:nvPr>
            <p:ph type="title"/>
          </p:nvPr>
        </p:nvSpPr>
        <p:spPr/>
        <p:txBody>
          <a:bodyPr/>
          <a:lstStyle/>
          <a:p>
            <a:r>
              <a:rPr lang="nl" dirty="0"/>
              <a:t>Uitdaging</a:t>
            </a:r>
          </a:p>
        </p:txBody>
      </p:sp>
      <p:sp>
        <p:nvSpPr>
          <p:cNvPr id="3" name="Content Placeholder 2">
            <a:extLst>
              <a:ext uri="{FF2B5EF4-FFF2-40B4-BE49-F238E27FC236}">
                <a16:creationId xmlns:a16="http://schemas.microsoft.com/office/drawing/2014/main" id="{5AF96792-9EC3-4B4D-9E2B-96518A58E94F}"/>
              </a:ext>
            </a:extLst>
          </p:cNvPr>
          <p:cNvSpPr>
            <a:spLocks noGrp="1"/>
          </p:cNvSpPr>
          <p:nvPr>
            <p:ph idx="1"/>
          </p:nvPr>
        </p:nvSpPr>
        <p:spPr>
          <a:xfrm>
            <a:off x="155088" y="1140006"/>
            <a:ext cx="6019747" cy="5082601"/>
          </a:xfrm>
        </p:spPr>
        <p:txBody>
          <a:bodyPr/>
          <a:lstStyle/>
          <a:p>
            <a:r>
              <a:rPr lang="nl" dirty="0"/>
              <a:t>Maak een draai van 90 graden naar rechts met alleen bewegingsblokken</a:t>
            </a:r>
          </a:p>
          <a:p>
            <a:r>
              <a:rPr lang="nl" dirty="0"/>
              <a:t>Je kunt het Dashboard gebruiken om te bepalen hoe ver je in een bepaalde beurt moet bewegen. Houd één wiel vast en draai het andere met de hand totdat de robot het doel bereikt. Noteer het aantal graden motorrotatie – u gebruikt dit in uw programma.</a:t>
            </a:r>
          </a:p>
          <a:p>
            <a:r>
              <a:rPr lang="nl" dirty="0"/>
              <a:t>Voor </a:t>
            </a:r>
            <a:r>
              <a:rPr lang="nl" dirty="0" err="1"/>
              <a:t>Droidbot </a:t>
            </a:r>
            <a:r>
              <a:rPr lang="nl" dirty="0"/>
              <a:t>IV moet de linkermotor 360 graden draaien om te presteren en 90 graden naar rechts draaien</a:t>
            </a:r>
          </a:p>
          <a:p>
            <a:r>
              <a:rPr lang="nl" dirty="0"/>
              <a:t>Denk aan de vorige dia hoe u de rotatie van elk wiel kunt berekenen wanneer u het onderstaande bewegingsblok gebruikt</a:t>
            </a:r>
          </a:p>
          <a:p>
            <a:endParaRPr lang="en-US" dirty="0"/>
          </a:p>
          <a:p>
            <a:endParaRPr lang="en-US" dirty="0"/>
          </a:p>
        </p:txBody>
      </p:sp>
      <p:sp>
        <p:nvSpPr>
          <p:cNvPr id="5" name="Slide Number Placeholder 4">
            <a:extLst>
              <a:ext uri="{FF2B5EF4-FFF2-40B4-BE49-F238E27FC236}">
                <a16:creationId xmlns:a16="http://schemas.microsoft.com/office/drawing/2014/main" id="{E62082CE-6497-43BC-B386-53D8C46D4A84}"/>
              </a:ext>
            </a:extLst>
          </p:cNvPr>
          <p:cNvSpPr>
            <a:spLocks noGrp="1"/>
          </p:cNvSpPr>
          <p:nvPr>
            <p:ph type="sldNum" sz="quarter" idx="12"/>
          </p:nvPr>
        </p:nvSpPr>
        <p:spPr/>
        <p:txBody>
          <a:bodyPr/>
          <a:lstStyle/>
          <a:p>
            <a:fld id="{BBD74847-7BE4-4E4D-8159-51DF7B93C616}" type="slidenum">
              <a:rPr lang="en-US" smtClean="0"/>
              <a:t>7</a:t>
            </a:fld>
            <a:endParaRPr lang="en-US"/>
          </a:p>
        </p:txBody>
      </p:sp>
      <p:grpSp>
        <p:nvGrpSpPr>
          <p:cNvPr id="6" name="Group 5">
            <a:extLst>
              <a:ext uri="{FF2B5EF4-FFF2-40B4-BE49-F238E27FC236}">
                <a16:creationId xmlns:a16="http://schemas.microsoft.com/office/drawing/2014/main" id="{43474748-28F2-4461-8E5E-881DAAA452F5}"/>
              </a:ext>
            </a:extLst>
          </p:cNvPr>
          <p:cNvGrpSpPr/>
          <p:nvPr/>
        </p:nvGrpSpPr>
        <p:grpSpPr>
          <a:xfrm>
            <a:off x="6526155" y="1597278"/>
            <a:ext cx="1144819" cy="1166533"/>
            <a:chOff x="892871" y="1572048"/>
            <a:chExt cx="1386064" cy="1584575"/>
          </a:xfrm>
        </p:grpSpPr>
        <p:grpSp>
          <p:nvGrpSpPr>
            <p:cNvPr id="7" name="Group 6">
              <a:extLst>
                <a:ext uri="{FF2B5EF4-FFF2-40B4-BE49-F238E27FC236}">
                  <a16:creationId xmlns:a16="http://schemas.microsoft.com/office/drawing/2014/main" id="{AEE318D4-6A5D-4EDE-91CF-2E20E0214983}"/>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512DEC7F-D3B1-42D0-8A7D-309164F2CFB0}"/>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745C8C76-21EB-487C-BDBA-E922736EB21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1167EAA-4528-4224-A139-4D0752969FEF}"/>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789B49FB-792F-4E3C-A555-5995E875F629}"/>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60B134C-84B1-411B-A262-C56EB97B6EB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4484D82-4F72-4DF7-9138-1480615F0CD5}"/>
                  </a:ext>
                </a:extLst>
              </p:cNvPr>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1" name="TextBox 10">
                <a:extLst>
                  <a:ext uri="{FF2B5EF4-FFF2-40B4-BE49-F238E27FC236}">
                    <a16:creationId xmlns:a16="http://schemas.microsoft.com/office/drawing/2014/main" id="{B33E48CC-7F01-40E1-93DB-6E48AA2FA88D}"/>
                  </a:ext>
                </a:extLst>
              </p:cNvPr>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8" name="Curved Connector 11">
              <a:extLst>
                <a:ext uri="{FF2B5EF4-FFF2-40B4-BE49-F238E27FC236}">
                  <a16:creationId xmlns:a16="http://schemas.microsoft.com/office/drawing/2014/main" id="{FA95F671-A1D2-42D0-BFAD-397CFC6C24F9}"/>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6" name="Picture 15">
            <a:extLst>
              <a:ext uri="{FF2B5EF4-FFF2-40B4-BE49-F238E27FC236}">
                <a16:creationId xmlns:a16="http://schemas.microsoft.com/office/drawing/2014/main" id="{30EBF4DC-1AC5-44DF-9F25-84B60D146CFF}"/>
              </a:ext>
            </a:extLst>
          </p:cNvPr>
          <p:cNvPicPr>
            <a:picLocks noChangeAspect="1"/>
          </p:cNvPicPr>
          <p:nvPr/>
        </p:nvPicPr>
        <p:blipFill>
          <a:blip r:embed="rId2"/>
          <a:stretch>
            <a:fillRect/>
          </a:stretch>
        </p:blipFill>
        <p:spPr>
          <a:xfrm>
            <a:off x="716982" y="4858622"/>
            <a:ext cx="4333875" cy="676275"/>
          </a:xfrm>
          <a:prstGeom prst="rect">
            <a:avLst/>
          </a:prstGeom>
        </p:spPr>
      </p:pic>
      <p:sp>
        <p:nvSpPr>
          <p:cNvPr id="17" name="Footer Placeholder 3">
            <a:extLst>
              <a:ext uri="{FF2B5EF4-FFF2-40B4-BE49-F238E27FC236}">
                <a16:creationId xmlns:a16="http://schemas.microsoft.com/office/drawing/2014/main" id="{455DDC87-512A-9C09-70DC-C1801AF342BA}"/>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136356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FF77-B3ED-4099-B431-50DA4F2427B9}"/>
              </a:ext>
            </a:extLst>
          </p:cNvPr>
          <p:cNvSpPr>
            <a:spLocks noGrp="1"/>
          </p:cNvSpPr>
          <p:nvPr>
            <p:ph type="title"/>
          </p:nvPr>
        </p:nvSpPr>
        <p:spPr/>
        <p:txBody>
          <a:bodyPr/>
          <a:lstStyle/>
          <a:p>
            <a:r>
              <a:rPr lang="nl" dirty="0"/>
              <a:t>Uitdaging oplossing</a:t>
            </a:r>
          </a:p>
        </p:txBody>
      </p:sp>
      <p:sp>
        <p:nvSpPr>
          <p:cNvPr id="3" name="Content Placeholder 2">
            <a:extLst>
              <a:ext uri="{FF2B5EF4-FFF2-40B4-BE49-F238E27FC236}">
                <a16:creationId xmlns:a16="http://schemas.microsoft.com/office/drawing/2014/main" id="{2F5D0EAA-0B0A-48F4-A295-35F7823955A8}"/>
              </a:ext>
            </a:extLst>
          </p:cNvPr>
          <p:cNvSpPr>
            <a:spLocks noGrp="1"/>
          </p:cNvSpPr>
          <p:nvPr>
            <p:ph idx="1"/>
          </p:nvPr>
        </p:nvSpPr>
        <p:spPr>
          <a:xfrm>
            <a:off x="155088" y="1478779"/>
            <a:ext cx="4588362" cy="3486058"/>
          </a:xfrm>
        </p:spPr>
        <p:txBody>
          <a:bodyPr>
            <a:normAutofit fontScale="85000" lnSpcReduction="10000"/>
          </a:bodyPr>
          <a:lstStyle/>
          <a:p>
            <a:r>
              <a:rPr lang="nl" dirty="0"/>
              <a:t>Begin met het configureren van uw motorpoorten</a:t>
            </a:r>
          </a:p>
          <a:p>
            <a:r>
              <a:rPr lang="nl" dirty="0"/>
              <a:t>Gebruik </a:t>
            </a:r>
            <a:r>
              <a:rPr lang="nl" b="1" dirty="0"/>
              <a:t>de vasthoudpositie </a:t>
            </a:r>
            <a:r>
              <a:rPr lang="nl" dirty="0"/>
              <a:t>om ervoor te zorgen dat de robot blijft waar hij zijn beurt heeft beëindigd</a:t>
            </a:r>
          </a:p>
          <a:p>
            <a:r>
              <a:rPr lang="nl" dirty="0"/>
              <a:t>Stel de </a:t>
            </a:r>
            <a:r>
              <a:rPr lang="nl" b="1" dirty="0"/>
              <a:t>gierhoek opnieuw in </a:t>
            </a:r>
            <a:r>
              <a:rPr lang="nl" dirty="0"/>
              <a:t>. Hiermee kunnen we zien hoe ver de robot op het Dashboard draait.</a:t>
            </a:r>
          </a:p>
          <a:p>
            <a:r>
              <a:rPr lang="nl" dirty="0"/>
              <a:t>Verplaats de robot met </a:t>
            </a:r>
            <a:r>
              <a:rPr lang="nl" b="1" dirty="0"/>
              <a:t>Tank Move </a:t>
            </a:r>
            <a:r>
              <a:rPr lang="nl" dirty="0"/>
              <a:t>. Merk op dat deze tankbeweging een duur van 180 graden heeft. Het rechterwiel beweegt niet, het linkerwiel draait 360 graden. Dit is voor Droid Bot IV.</a:t>
            </a:r>
          </a:p>
          <a:p>
            <a:r>
              <a:rPr lang="nl" dirty="0"/>
              <a:t>Nadat u deze code hebt uitgevoerd, controleert u uw werkelijke draaihoek met behulp van het Dashboard. Het moet ongeveer 90 graden zijn</a:t>
            </a:r>
          </a:p>
          <a:p>
            <a:endParaRPr lang="en-US" dirty="0"/>
          </a:p>
        </p:txBody>
      </p:sp>
      <p:sp>
        <p:nvSpPr>
          <p:cNvPr id="5" name="Slide Number Placeholder 4">
            <a:extLst>
              <a:ext uri="{FF2B5EF4-FFF2-40B4-BE49-F238E27FC236}">
                <a16:creationId xmlns:a16="http://schemas.microsoft.com/office/drawing/2014/main" id="{D3AC00BA-5806-4407-A4C7-208E5C5F95EB}"/>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6" name="Picture 5">
            <a:extLst>
              <a:ext uri="{FF2B5EF4-FFF2-40B4-BE49-F238E27FC236}">
                <a16:creationId xmlns:a16="http://schemas.microsoft.com/office/drawing/2014/main" id="{98EE004C-CF66-442A-B84D-3904DC9362A0}"/>
              </a:ext>
            </a:extLst>
          </p:cNvPr>
          <p:cNvPicPr>
            <a:picLocks noChangeAspect="1"/>
          </p:cNvPicPr>
          <p:nvPr/>
        </p:nvPicPr>
        <p:blipFill>
          <a:blip r:embed="rId2"/>
          <a:stretch>
            <a:fillRect/>
          </a:stretch>
        </p:blipFill>
        <p:spPr>
          <a:xfrm>
            <a:off x="4743450" y="1413833"/>
            <a:ext cx="4400550" cy="2676525"/>
          </a:xfrm>
          <a:prstGeom prst="rect">
            <a:avLst/>
          </a:prstGeom>
        </p:spPr>
      </p:pic>
      <p:sp>
        <p:nvSpPr>
          <p:cNvPr id="7" name="Footer Placeholder 3">
            <a:extLst>
              <a:ext uri="{FF2B5EF4-FFF2-40B4-BE49-F238E27FC236}">
                <a16:creationId xmlns:a16="http://schemas.microsoft.com/office/drawing/2014/main" id="{9B2C4130-8749-F7BB-34C1-C08883A4094C}"/>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78142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1558</TotalTime>
  <Words>921</Words>
  <Application>Microsoft Office PowerPoint</Application>
  <PresentationFormat>On-screen Show (4:3)</PresentationFormat>
  <Paragraphs>73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Nauwkeurigere bochten</vt:lpstr>
      <vt:lpstr>Lesdoelstellingen</vt:lpstr>
      <vt:lpstr>Hoe nauwkeurig is uw draaibeurt?</vt:lpstr>
      <vt:lpstr>Verbetering van de draainauwkeurigheid</vt:lpstr>
      <vt:lpstr>Een andere oplossing voor draaibeurten</vt:lpstr>
      <vt:lpstr>Hoe zit het met spin-bochten</vt:lpstr>
      <vt:lpstr>Uitdaging</vt:lpstr>
      <vt:lpstr>Uitdaging oplossing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153</cp:revision>
  <dcterms:created xsi:type="dcterms:W3CDTF">2016-07-04T02:35:12Z</dcterms:created>
  <dcterms:modified xsi:type="dcterms:W3CDTF">2023-09-28T18:04:46Z</dcterms:modified>
</cp:coreProperties>
</file>