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74" r:id="rId4"/>
  </p:sldMasterIdLst>
  <p:notesMasterIdLst>
    <p:notesMasterId r:id="rId20"/>
  </p:notesMasterIdLst>
  <p:handoutMasterIdLst>
    <p:handoutMasterId r:id="rId21"/>
  </p:handoutMasterIdLst>
  <p:sldIdLst>
    <p:sldId id="414" r:id="rId5"/>
    <p:sldId id="413" r:id="rId6"/>
    <p:sldId id="300" r:id="rId7"/>
    <p:sldId id="423" r:id="rId8"/>
    <p:sldId id="425" r:id="rId9"/>
    <p:sldId id="426" r:id="rId10"/>
    <p:sldId id="409" r:id="rId11"/>
    <p:sldId id="433" r:id="rId12"/>
    <p:sldId id="436" r:id="rId13"/>
    <p:sldId id="260" r:id="rId14"/>
    <p:sldId id="437" r:id="rId15"/>
    <p:sldId id="428" r:id="rId16"/>
    <p:sldId id="429" r:id="rId17"/>
    <p:sldId id="430" r:id="rId18"/>
    <p:sldId id="268" r:id="rId19"/>
  </p:sldIdLst>
  <p:sldSz cx="9144000" cy="6858000" type="screen4x3"/>
  <p:notesSz cx="6858000" cy="9144000"/>
  <p:defaultTextStyle>
    <a:defPPr>
      <a:defRPr lang="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96327" autoAdjust="0"/>
  </p:normalViewPr>
  <p:slideViewPr>
    <p:cSldViewPr snapToGrid="0" snapToObjects="1">
      <p:cViewPr varScale="1">
        <p:scale>
          <a:sx n="142" d="100"/>
          <a:sy n="142" d="100"/>
        </p:scale>
        <p:origin x="80" y="32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9/28/2023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Copyright © 2020 SPIKE Prime Lessons (primelessons.org) CC-BY-NC-SA.  (Last edit: 5/30/2020)</a:t>
            </a:r>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Tree>
    <p:extLst>
      <p:ext uri="{BB962C8B-B14F-4D97-AF65-F5344CB8AC3E}">
        <p14:creationId xmlns:p14="http://schemas.microsoft.com/office/powerpoint/2010/main" val="11265702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41651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363769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937021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77309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1965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3553141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4143639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81935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256991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4442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Copyright © 2020 SPIKE Prime Lessons (primelessons.org) CC-BY-NC-SA.  (Last edit: 5/30/2020)</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SPIKE Prime Lessons (primelessons.org) CC-BY-NC-SA.  (Last edit: 5/30/2020)</a:t>
            </a:r>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73703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3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35.xml"/><Relationship Id="rId4" Type="http://schemas.openxmlformats.org/officeDocument/2006/relationships/image" Target="../media/image6.tmp"/></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7.tmp"/><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p:txBody>
          <a:bodyPr/>
          <a:lstStyle/>
          <a:p>
            <a:r>
              <a:rPr lang="nl" dirty="0"/>
              <a:t>Rechtdoor bewegen</a:t>
            </a:r>
          </a:p>
        </p:txBody>
      </p:sp>
      <p:sp>
        <p:nvSpPr>
          <p:cNvPr id="2" name="Subtitle 1"/>
          <p:cNvSpPr>
            <a:spLocks noGrp="1"/>
          </p:cNvSpPr>
          <p:nvPr>
            <p:ph type="subTitle" idx="1"/>
          </p:nvPr>
        </p:nvSpPr>
        <p:spPr/>
        <p:txBody>
          <a:bodyPr>
            <a:normAutofit fontScale="85000" lnSpcReduction="20000"/>
          </a:bodyPr>
          <a:lstStyle/>
          <a:p>
            <a:r>
              <a:rPr lang="nl" dirty="0"/>
              <a:t>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 dirty="0"/>
              <a:t>Uitdaging II: Ga vooruit en achteruit</a:t>
            </a:r>
          </a:p>
        </p:txBody>
      </p:sp>
      <p:sp>
        <p:nvSpPr>
          <p:cNvPr id="3" name="Content Placeholder 2"/>
          <p:cNvSpPr>
            <a:spLocks noGrp="1"/>
          </p:cNvSpPr>
          <p:nvPr>
            <p:ph idx="1"/>
          </p:nvPr>
        </p:nvSpPr>
        <p:spPr>
          <a:xfrm>
            <a:off x="175260" y="1274749"/>
            <a:ext cx="4555958" cy="4373563"/>
          </a:xfrm>
        </p:spPr>
        <p:txBody>
          <a:bodyPr>
            <a:normAutofit/>
          </a:bodyPr>
          <a:lstStyle/>
          <a:p>
            <a:r>
              <a:rPr lang="nl" dirty="0"/>
              <a:t>Verplaats uw robot vooruit van de startlijn naar de finishlijn (1) en terug naar de start (2)</a:t>
            </a:r>
          </a:p>
          <a:p>
            <a:r>
              <a:rPr lang="nl"/>
              <a:t>Basisstappen:</a:t>
            </a:r>
            <a:endParaRPr lang="en-US" dirty="0"/>
          </a:p>
          <a:p>
            <a:pPr lvl="1"/>
            <a:r>
              <a:rPr lang="nl" dirty="0"/>
              <a:t>Configureer uw robot</a:t>
            </a:r>
          </a:p>
          <a:p>
            <a:pPr lvl="1"/>
            <a:r>
              <a:rPr lang="nl" dirty="0"/>
              <a:t>Gebruik een bewegingsblok en ga de gewenste hoeveelheid vooruit (40 cm)</a:t>
            </a:r>
          </a:p>
          <a:p>
            <a:pPr lvl="1"/>
            <a:r>
              <a:rPr lang="nl" dirty="0"/>
              <a:t>Gebruik hetzelfde bewegingsblok om achteruit te gaan (40 cm)</a:t>
            </a:r>
          </a:p>
          <a:p>
            <a:endParaRPr lang="en-US" dirty="0"/>
          </a:p>
          <a:p>
            <a:endParaRPr lang="en-US" dirty="0"/>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10</a:t>
            </a:fld>
            <a:endParaRPr lang="en-US"/>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nl"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nl"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nl"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nl" dirty="0"/>
              <a:t>BEGIN</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nl" dirty="0"/>
              <a:t>40CM</a:t>
            </a:r>
          </a:p>
        </p:txBody>
      </p:sp>
      <p:sp>
        <p:nvSpPr>
          <p:cNvPr id="13" name="Footer Placeholder 3">
            <a:extLst>
              <a:ext uri="{FF2B5EF4-FFF2-40B4-BE49-F238E27FC236}">
                <a16:creationId xmlns:a16="http://schemas.microsoft.com/office/drawing/2014/main" id="{968C03B1-C9CA-1DA2-EDD7-CB71CEF18494}"/>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2210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nl" dirty="0"/>
              <a:t>Uitdaging II oplossing</a:t>
            </a:r>
          </a:p>
        </p:txBody>
      </p:sp>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10" y="1857829"/>
            <a:ext cx="4502876" cy="4364778"/>
          </a:xfrm>
        </p:spPr>
        <p:txBody>
          <a:bodyPr/>
          <a:lstStyle/>
          <a:p>
            <a:r>
              <a:rPr lang="nl" dirty="0"/>
              <a:t>Configureer uw robot</a:t>
            </a:r>
          </a:p>
          <a:p>
            <a:r>
              <a:rPr lang="nl" dirty="0"/>
              <a:t>Als je de kleinere SPIKE Prime-wielen op Droid Bot IV gebruikt, stel dan de enige rotatie in op 17,5 cm (afbeelding rechts)</a:t>
            </a:r>
          </a:p>
          <a:p>
            <a:r>
              <a:rPr lang="nl" dirty="0"/>
              <a:t>Als u de grotere SPIKE Prime-wielen op ADB gebruikt, stelt u één rotatie in op 27,6 cm</a:t>
            </a:r>
          </a:p>
          <a:p>
            <a:r>
              <a:rPr lang="nl" dirty="0"/>
              <a:t>Robot beweegt 40 cm vooruit en 40 cm achteruit</a:t>
            </a:r>
          </a:p>
          <a:p>
            <a:endParaRPr lang="en-US" dirty="0"/>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11</a:t>
            </a:fld>
            <a:endParaRPr lang="en-US"/>
          </a:p>
        </p:txBody>
      </p:sp>
      <p:pic>
        <p:nvPicPr>
          <p:cNvPr id="6" name="Picture 5" descr="A screenshot of a cell phone&#10;&#10;Description automatically generated">
            <a:extLst>
              <a:ext uri="{FF2B5EF4-FFF2-40B4-BE49-F238E27FC236}">
                <a16:creationId xmlns:a16="http://schemas.microsoft.com/office/drawing/2014/main" id="{784BA263-8D75-474F-970E-AAF05F8987CE}"/>
              </a:ext>
            </a:extLst>
          </p:cNvPr>
          <p:cNvPicPr>
            <a:picLocks noChangeAspect="1"/>
          </p:cNvPicPr>
          <p:nvPr/>
        </p:nvPicPr>
        <p:blipFill>
          <a:blip r:embed="rId2"/>
          <a:stretch>
            <a:fillRect/>
          </a:stretch>
        </p:blipFill>
        <p:spPr>
          <a:xfrm>
            <a:off x="4785360" y="1343878"/>
            <a:ext cx="4477375" cy="4010585"/>
          </a:xfrm>
          <a:prstGeom prst="rect">
            <a:avLst/>
          </a:prstGeom>
        </p:spPr>
      </p:pic>
      <p:sp>
        <p:nvSpPr>
          <p:cNvPr id="5" name="Footer Placeholder 3">
            <a:extLst>
              <a:ext uri="{FF2B5EF4-FFF2-40B4-BE49-F238E27FC236}">
                <a16:creationId xmlns:a16="http://schemas.microsoft.com/office/drawing/2014/main" id="{E73230F1-7341-F356-04FC-CF5405E80EDF}"/>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224688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 dirty="0"/>
              <a:t>Begin met bewegen en stop met het verplaatsen van blokken</a:t>
            </a:r>
          </a:p>
        </p:txBody>
      </p:sp>
      <p:sp>
        <p:nvSpPr>
          <p:cNvPr id="3" name="Content Placeholder 2"/>
          <p:cNvSpPr>
            <a:spLocks noGrp="1"/>
          </p:cNvSpPr>
          <p:nvPr>
            <p:ph idx="1"/>
          </p:nvPr>
        </p:nvSpPr>
        <p:spPr>
          <a:xfrm>
            <a:off x="4080076" y="1239307"/>
            <a:ext cx="4622598" cy="4736927"/>
          </a:xfrm>
        </p:spPr>
        <p:txBody>
          <a:bodyPr>
            <a:normAutofit/>
          </a:bodyPr>
          <a:lstStyle/>
          <a:p>
            <a:pPr marL="342900" indent="-342900">
              <a:buFont typeface="Arial"/>
              <a:buChar char="•"/>
            </a:pPr>
            <a:r>
              <a:rPr lang="nl" dirty="0"/>
              <a:t>Er zijn nog 4 bewegingsblokken in het Bewegingspalet.</a:t>
            </a:r>
          </a:p>
          <a:p>
            <a:pPr marL="342900" indent="-342900">
              <a:buFont typeface="Arial"/>
              <a:buChar char="•"/>
            </a:pPr>
            <a:r>
              <a:rPr lang="nl" dirty="0"/>
              <a:t>De Start bewegende blokken zullen je aandrijfmotoren aanzetten met de gegeven snelheid (en besturing indien gegeven) </a:t>
            </a:r>
            <a:r>
              <a:rPr lang="nl" b="1" dirty="0"/>
              <a:t>.</a:t>
            </a:r>
          </a:p>
          <a:p>
            <a:pPr marL="342900" indent="-342900">
              <a:buFont typeface="Arial"/>
              <a:buChar char="•"/>
            </a:pPr>
            <a:r>
              <a:rPr lang="nl" dirty="0"/>
              <a:t>Deze blokken hebben geen duur/afstand. Nadat de motor is ingeschakeld, gaat het programma onmiddellijk naar het volgende blok</a:t>
            </a:r>
          </a:p>
          <a:p>
            <a:pPr marL="342900" indent="-342900">
              <a:buFont typeface="Arial"/>
              <a:buChar char="•"/>
            </a:pPr>
            <a:r>
              <a:rPr lang="nl" dirty="0"/>
              <a:t>De motor blijft draaien totdat deze wordt gestopt of wordt bestuurd door een ander blok</a:t>
            </a:r>
          </a:p>
          <a:p>
            <a:pPr marL="342900" indent="-342900">
              <a:buFont typeface="Arial"/>
              <a:buChar char="•"/>
            </a:pPr>
            <a:r>
              <a:rPr lang="nl" dirty="0"/>
              <a:t>Als u stopt met bewegen, worden uw aandrijfmotoren gestopt, ongeacht welke actie ze uitvoeren.</a:t>
            </a:r>
          </a:p>
        </p:txBody>
      </p:sp>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12</a:t>
            </a:fld>
            <a:endParaRPr lang="en-US"/>
          </a:p>
        </p:txBody>
      </p:sp>
      <p:pic>
        <p:nvPicPr>
          <p:cNvPr id="7" name="Picture 6" descr="Screen Shot 2019-12-21 at 3.54.20 PM.png"/>
          <p:cNvPicPr>
            <a:picLocks noChangeAspect="1"/>
          </p:cNvPicPr>
          <p:nvPr/>
        </p:nvPicPr>
        <p:blipFill rotWithShape="1">
          <a:blip r:embed="rId2">
            <a:extLst>
              <a:ext uri="{28A0092B-C50C-407E-A947-70E740481C1C}">
                <a14:useLocalDpi xmlns:a14="http://schemas.microsoft.com/office/drawing/2010/main" val="0"/>
              </a:ext>
            </a:extLst>
          </a:blip>
          <a:srcRect l="985"/>
          <a:stretch/>
        </p:blipFill>
        <p:spPr>
          <a:xfrm>
            <a:off x="243818" y="2303898"/>
            <a:ext cx="3710189" cy="709143"/>
          </a:xfrm>
          <a:prstGeom prst="rect">
            <a:avLst/>
          </a:prstGeom>
        </p:spPr>
      </p:pic>
      <p:pic>
        <p:nvPicPr>
          <p:cNvPr id="8" name="Picture 7" descr="Screen Shot 2019-12-21 at 3.54.25 PM.png"/>
          <p:cNvPicPr>
            <a:picLocks noChangeAspect="1"/>
          </p:cNvPicPr>
          <p:nvPr/>
        </p:nvPicPr>
        <p:blipFill rotWithShape="1">
          <a:blip r:embed="rId3">
            <a:extLst>
              <a:ext uri="{28A0092B-C50C-407E-A947-70E740481C1C}">
                <a14:useLocalDpi xmlns:a14="http://schemas.microsoft.com/office/drawing/2010/main" val="0"/>
              </a:ext>
            </a:extLst>
          </a:blip>
          <a:srcRect l="2427"/>
          <a:stretch/>
        </p:blipFill>
        <p:spPr>
          <a:xfrm>
            <a:off x="985792" y="4640513"/>
            <a:ext cx="1674451" cy="743643"/>
          </a:xfrm>
          <a:prstGeom prst="rect">
            <a:avLst/>
          </a:prstGeom>
        </p:spPr>
      </p:pic>
      <p:pic>
        <p:nvPicPr>
          <p:cNvPr id="6" name="Picture 5">
            <a:extLst>
              <a:ext uri="{FF2B5EF4-FFF2-40B4-BE49-F238E27FC236}">
                <a16:creationId xmlns:a16="http://schemas.microsoft.com/office/drawing/2014/main" id="{3E74FBE1-6743-884E-AC89-801158F55CD6}"/>
              </a:ext>
            </a:extLst>
          </p:cNvPr>
          <p:cNvPicPr>
            <a:picLocks noChangeAspect="1"/>
          </p:cNvPicPr>
          <p:nvPr/>
        </p:nvPicPr>
        <p:blipFill>
          <a:blip r:embed="rId4"/>
          <a:stretch>
            <a:fillRect/>
          </a:stretch>
        </p:blipFill>
        <p:spPr>
          <a:xfrm>
            <a:off x="243818" y="1574223"/>
            <a:ext cx="2479588" cy="681206"/>
          </a:xfrm>
          <a:prstGeom prst="rect">
            <a:avLst/>
          </a:prstGeom>
        </p:spPr>
      </p:pic>
      <p:pic>
        <p:nvPicPr>
          <p:cNvPr id="9" name="Picture 8">
            <a:extLst>
              <a:ext uri="{FF2B5EF4-FFF2-40B4-BE49-F238E27FC236}">
                <a16:creationId xmlns:a16="http://schemas.microsoft.com/office/drawing/2014/main" id="{05C472CD-098B-6A44-9029-E7CAF22A5C8E}"/>
              </a:ext>
            </a:extLst>
          </p:cNvPr>
          <p:cNvPicPr>
            <a:picLocks noChangeAspect="1"/>
          </p:cNvPicPr>
          <p:nvPr/>
        </p:nvPicPr>
        <p:blipFill>
          <a:blip r:embed="rId5"/>
          <a:stretch>
            <a:fillRect/>
          </a:stretch>
        </p:blipFill>
        <p:spPr>
          <a:xfrm>
            <a:off x="243818" y="3099814"/>
            <a:ext cx="3158401" cy="658371"/>
          </a:xfrm>
          <a:prstGeom prst="rect">
            <a:avLst/>
          </a:prstGeom>
        </p:spPr>
      </p:pic>
      <p:sp>
        <p:nvSpPr>
          <p:cNvPr id="11" name="Footer Placeholder 3">
            <a:extLst>
              <a:ext uri="{FF2B5EF4-FFF2-40B4-BE49-F238E27FC236}">
                <a16:creationId xmlns:a16="http://schemas.microsoft.com/office/drawing/2014/main" id="{28BD9CA1-3479-1F3E-1DBB-0EB6260F4BED}"/>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142998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nl" dirty="0"/>
              <a:t>Wachtblokken en uitdaging iii</a:t>
            </a:r>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normAutofit lnSpcReduction="10000"/>
          </a:bodyPr>
          <a:lstStyle/>
          <a:p>
            <a:r>
              <a:rPr lang="nl" dirty="0"/>
              <a:t>Omdat Start- en Stop Moving-blokken onmiddellijk worden uitgevoerd, moeten ze met andere blokken worden gebruikt om bruikbaar te worden. Een veel voorkomende manier waarop ze worden gebruikt, is met wachtblokken. Wachtblokken houden de uitvoering van het programma tegen totdat er een gebeurtenis plaatsvindt. De lessen over sensoren gaan dieper in op Wait Blocks.</a:t>
            </a:r>
          </a:p>
          <a:p>
            <a:r>
              <a:rPr lang="nl" dirty="0"/>
              <a:t>Voorlopig gebruiken we het blok Wacht op seconden</a:t>
            </a:r>
          </a:p>
          <a:p>
            <a:endParaRPr lang="en-US" dirty="0"/>
          </a:p>
          <a:p>
            <a:endParaRPr lang="en-US" dirty="0"/>
          </a:p>
          <a:p>
            <a:r>
              <a:rPr lang="nl" dirty="0"/>
              <a:t>Dit blok heeft het ingevoerde aantal seconden nodig om te worden uitgevoerd</a:t>
            </a:r>
          </a:p>
        </p:txBody>
      </p:sp>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13</a:t>
            </a:fld>
            <a:endParaRPr lang="en-US"/>
          </a:p>
        </p:txBody>
      </p:sp>
      <p:pic>
        <p:nvPicPr>
          <p:cNvPr id="5" name="Picture 4">
            <a:extLst>
              <a:ext uri="{FF2B5EF4-FFF2-40B4-BE49-F238E27FC236}">
                <a16:creationId xmlns:a16="http://schemas.microsoft.com/office/drawing/2014/main" id="{A2D29647-AD6C-5741-9512-9A68CE99C368}"/>
              </a:ext>
            </a:extLst>
          </p:cNvPr>
          <p:cNvPicPr>
            <a:picLocks noChangeAspect="1"/>
          </p:cNvPicPr>
          <p:nvPr/>
        </p:nvPicPr>
        <p:blipFill>
          <a:blip r:embed="rId2"/>
          <a:stretch>
            <a:fillRect/>
          </a:stretch>
        </p:blipFill>
        <p:spPr>
          <a:xfrm>
            <a:off x="698659" y="2848746"/>
            <a:ext cx="1747295" cy="662767"/>
          </a:xfrm>
          <a:prstGeom prst="rect">
            <a:avLst/>
          </a:prstGeom>
        </p:spPr>
      </p:pic>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 sz="2800" dirty="0">
                <a:solidFill>
                  <a:schemeClr val="tx1"/>
                </a:solidFill>
              </a:rPr>
              <a:t>Uitdaging III:</a:t>
            </a:r>
          </a:p>
          <a:p>
            <a:pPr lvl="1"/>
            <a:r>
              <a:rPr lang="nl" sz="2400" dirty="0">
                <a:solidFill>
                  <a:schemeClr val="tx1"/>
                </a:solidFill>
              </a:rPr>
              <a:t>Gebruik de blokken Start Moving, Stop Moving en Wait om de robot 3 seconden vooruit te laten bewegen</a:t>
            </a:r>
          </a:p>
        </p:txBody>
      </p:sp>
      <p:sp>
        <p:nvSpPr>
          <p:cNvPr id="8" name="Footer Placeholder 3">
            <a:extLst>
              <a:ext uri="{FF2B5EF4-FFF2-40B4-BE49-F238E27FC236}">
                <a16:creationId xmlns:a16="http://schemas.microsoft.com/office/drawing/2014/main" id="{DEDF964F-3F4F-97BD-1452-625BC89B23AC}"/>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39507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nl" dirty="0"/>
              <a:t>Uitdaging III: 3 seconden bewegen</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nl" dirty="0"/>
              <a:t>Kun je 3 seconden bewegen met alleen de blokken Begin bewegen en Wachten?</a:t>
            </a:r>
          </a:p>
        </p:txBody>
      </p:sp>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14</a:t>
            </a:fld>
            <a:endParaRPr lang="en-US"/>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625903" y="2666705"/>
            <a:ext cx="3730873" cy="2298701"/>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nl" dirty="0"/>
              <a:t>Het Start Moving-blok zorgt ervoor dat de robot beweegt</a:t>
            </a:r>
          </a:p>
          <a:p>
            <a:r>
              <a:rPr lang="nl" dirty="0"/>
              <a:t>Nadat de motoren zijn ingeschakeld, begint het programma het wachtblok uit te voeren. Dit duurt 3 seconden.</a:t>
            </a:r>
          </a:p>
          <a:p>
            <a:r>
              <a:rPr lang="nl" dirty="0"/>
              <a:t>Het Stop Moving-blok zorgt ervoor dat de robot stopt</a:t>
            </a:r>
          </a:p>
        </p:txBody>
      </p:sp>
      <p:pic>
        <p:nvPicPr>
          <p:cNvPr id="5" name="Picture 4">
            <a:extLst>
              <a:ext uri="{FF2B5EF4-FFF2-40B4-BE49-F238E27FC236}">
                <a16:creationId xmlns:a16="http://schemas.microsoft.com/office/drawing/2014/main" id="{45BAA596-6DC3-49D2-9E9D-1E21C680764A}"/>
              </a:ext>
            </a:extLst>
          </p:cNvPr>
          <p:cNvPicPr>
            <a:picLocks noChangeAspect="1"/>
          </p:cNvPicPr>
          <p:nvPr/>
        </p:nvPicPr>
        <p:blipFill>
          <a:blip r:embed="rId2"/>
          <a:stretch>
            <a:fillRect/>
          </a:stretch>
        </p:blipFill>
        <p:spPr>
          <a:xfrm>
            <a:off x="817820" y="2322014"/>
            <a:ext cx="3730872" cy="2668139"/>
          </a:xfrm>
          <a:prstGeom prst="rect">
            <a:avLst/>
          </a:prstGeom>
        </p:spPr>
      </p:pic>
      <p:sp>
        <p:nvSpPr>
          <p:cNvPr id="8" name="Footer Placeholder 3">
            <a:extLst>
              <a:ext uri="{FF2B5EF4-FFF2-40B4-BE49-F238E27FC236}">
                <a16:creationId xmlns:a16="http://schemas.microsoft.com/office/drawing/2014/main" id="{DDECC3B4-27BB-928D-AC9C-7511EE1B856B}"/>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133106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15</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p:txBody>
          <a:bodyPr>
            <a:normAutofit/>
          </a:bodyPr>
          <a:lstStyle/>
          <a:p>
            <a:r>
              <a:rPr lang="nl" dirty="0"/>
              <a:t>Leer hoe u uw robot vooruit en achteruit kunt laten gaan</a:t>
            </a:r>
          </a:p>
          <a:p>
            <a:r>
              <a:rPr lang="nl" dirty="0"/>
              <a:t>Leer hoe u de Verplaats-blokken gebruikt</a:t>
            </a:r>
          </a:p>
          <a:p>
            <a:r>
              <a:rPr lang="nl" dirty="0"/>
              <a:t>Opmerking: hoewel afbeeldingen in deze lessen mogelijk een SPIKE Prime laten zien, zijn de codeblokken hetzelfde voor Robot Inventor</a:t>
            </a:r>
          </a:p>
          <a:p>
            <a:pPr marL="0" indent="0">
              <a:buNone/>
            </a:pPr>
            <a:endParaRPr lang="en-US" dirty="0"/>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monitor, clock&#10;&#10;Description automatically generated">
            <a:extLst>
              <a:ext uri="{FF2B5EF4-FFF2-40B4-BE49-F238E27FC236}">
                <a16:creationId xmlns:a16="http://schemas.microsoft.com/office/drawing/2014/main" id="{C17E71FC-63AC-4B28-B0AC-2C10CB9D7CCE}"/>
              </a:ext>
            </a:extLst>
          </p:cNvPr>
          <p:cNvPicPr>
            <a:picLocks noChangeAspect="1"/>
          </p:cNvPicPr>
          <p:nvPr/>
        </p:nvPicPr>
        <p:blipFill>
          <a:blip r:embed="rId2"/>
          <a:stretch>
            <a:fillRect/>
          </a:stretch>
        </p:blipFill>
        <p:spPr>
          <a:xfrm>
            <a:off x="810320" y="1471107"/>
            <a:ext cx="5186034" cy="1644714"/>
          </a:xfrm>
          <a:prstGeom prst="rect">
            <a:avLst/>
          </a:prstGeom>
        </p:spPr>
      </p:pic>
      <p:sp>
        <p:nvSpPr>
          <p:cNvPr id="2" name="Title 1"/>
          <p:cNvSpPr>
            <a:spLocks noGrp="1"/>
          </p:cNvSpPr>
          <p:nvPr>
            <p:ph type="title"/>
          </p:nvPr>
        </p:nvSpPr>
        <p:spPr/>
        <p:txBody>
          <a:bodyPr/>
          <a:lstStyle/>
          <a:p>
            <a:r>
              <a:rPr lang="nl" dirty="0"/>
              <a:t>Beweeg voor duur</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8430825" cy="1278124"/>
          </a:xfrm>
        </p:spPr>
        <p:txBody>
          <a:bodyPr>
            <a:normAutofit/>
          </a:bodyPr>
          <a:lstStyle/>
          <a:p>
            <a:r>
              <a:rPr lang="nl" dirty="0"/>
              <a:t>Eenvoudigste bewegingsblok – geeft alleen controle over richting en afstand</a:t>
            </a:r>
          </a:p>
          <a:p>
            <a:r>
              <a:rPr lang="nl" dirty="0"/>
              <a:t>Andere bewegingsblokken geven controle over snelheid en stuurgedrag</a:t>
            </a:r>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sp>
        <p:nvSpPr>
          <p:cNvPr id="10" name="TextBox 9"/>
          <p:cNvSpPr txBox="1"/>
          <p:nvPr/>
        </p:nvSpPr>
        <p:spPr>
          <a:xfrm>
            <a:off x="3287030" y="1436665"/>
            <a:ext cx="2569940" cy="369332"/>
          </a:xfrm>
          <a:prstGeom prst="rect">
            <a:avLst/>
          </a:prstGeom>
          <a:solidFill>
            <a:srgbClr val="F5C201"/>
          </a:solidFill>
        </p:spPr>
        <p:txBody>
          <a:bodyPr wrap="square" rtlCol="0">
            <a:spAutoFit/>
          </a:bodyPr>
          <a:lstStyle/>
          <a:p>
            <a:pPr algn="ctr"/>
            <a:r>
              <a:rPr lang="nl" dirty="0"/>
              <a:t>Duur/afstand</a:t>
            </a:r>
          </a:p>
        </p:txBody>
      </p:sp>
      <p:sp>
        <p:nvSpPr>
          <p:cNvPr id="36" name="Rectangle 35">
            <a:extLst>
              <a:ext uri="{FF2B5EF4-FFF2-40B4-BE49-F238E27FC236}">
                <a16:creationId xmlns:a16="http://schemas.microsoft.com/office/drawing/2014/main" id="{B2CF9A8F-25F2-4788-90AC-5157BB6C9540}"/>
              </a:ext>
            </a:extLst>
          </p:cNvPr>
          <p:cNvSpPr/>
          <p:nvPr/>
        </p:nvSpPr>
        <p:spPr>
          <a:xfrm>
            <a:off x="509125" y="2782944"/>
            <a:ext cx="552531" cy="240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screenshot of a cell phone&#10;&#10;Description automatically generated">
            <a:extLst>
              <a:ext uri="{FF2B5EF4-FFF2-40B4-BE49-F238E27FC236}">
                <a16:creationId xmlns:a16="http://schemas.microsoft.com/office/drawing/2014/main" id="{B3F40851-ABB6-440E-A4B3-DFB6C511CF3D}"/>
              </a:ext>
            </a:extLst>
          </p:cNvPr>
          <p:cNvPicPr>
            <a:picLocks noChangeAspect="1"/>
          </p:cNvPicPr>
          <p:nvPr/>
        </p:nvPicPr>
        <p:blipFill rotWithShape="1">
          <a:blip r:embed="rId3"/>
          <a:srcRect l="41576" t="24764"/>
          <a:stretch/>
        </p:blipFill>
        <p:spPr>
          <a:xfrm>
            <a:off x="4019555" y="2602145"/>
            <a:ext cx="2215085" cy="1745072"/>
          </a:xfrm>
          <a:prstGeom prst="rect">
            <a:avLst/>
          </a:prstGeom>
        </p:spPr>
      </p:pic>
      <p:sp>
        <p:nvSpPr>
          <p:cNvPr id="11" name="TextBox 10"/>
          <p:cNvSpPr txBox="1"/>
          <p:nvPr/>
        </p:nvSpPr>
        <p:spPr>
          <a:xfrm>
            <a:off x="4062201" y="4223537"/>
            <a:ext cx="2172439" cy="369332"/>
          </a:xfrm>
          <a:prstGeom prst="rect">
            <a:avLst/>
          </a:prstGeom>
          <a:solidFill>
            <a:srgbClr val="F5C201"/>
          </a:solidFill>
        </p:spPr>
        <p:txBody>
          <a:bodyPr wrap="square" rtlCol="0">
            <a:spAutoFit/>
          </a:bodyPr>
          <a:lstStyle/>
          <a:p>
            <a:pPr algn="ctr"/>
            <a:r>
              <a:rPr lang="nl" dirty="0"/>
              <a:t>Wijze van werking</a:t>
            </a:r>
          </a:p>
        </p:txBody>
      </p:sp>
      <p:sp>
        <p:nvSpPr>
          <p:cNvPr id="26" name="Rectangle 25">
            <a:extLst>
              <a:ext uri="{FF2B5EF4-FFF2-40B4-BE49-F238E27FC236}">
                <a16:creationId xmlns:a16="http://schemas.microsoft.com/office/drawing/2014/main" id="{08CDC762-E6CD-43FB-ABBE-0FB5FC294A3B}"/>
              </a:ext>
            </a:extLst>
          </p:cNvPr>
          <p:cNvSpPr/>
          <p:nvPr/>
        </p:nvSpPr>
        <p:spPr>
          <a:xfrm>
            <a:off x="6448422" y="1328486"/>
            <a:ext cx="2505845" cy="2535719"/>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nl" b="1" u="sng" dirty="0">
              <a:solidFill>
                <a:schemeClr val="tx1"/>
              </a:solidFill>
            </a:endParaRPr>
          </a:p>
          <a:p>
            <a:pPr algn="ctr"/>
            <a:endParaRPr lang="nl" b="1" u="sng" dirty="0">
              <a:solidFill>
                <a:schemeClr val="tx1"/>
              </a:solidFill>
            </a:endParaRPr>
          </a:p>
          <a:p>
            <a:pPr algn="ctr"/>
            <a:endParaRPr lang="nl" b="1" u="sng" dirty="0">
              <a:solidFill>
                <a:schemeClr val="tx1"/>
              </a:solidFill>
            </a:endParaRPr>
          </a:p>
          <a:p>
            <a:pPr algn="ctr"/>
            <a:r>
              <a:rPr lang="nl" b="1" u="sng" dirty="0">
                <a:solidFill>
                  <a:schemeClr val="tx1"/>
                </a:solidFill>
              </a:rPr>
              <a:t>Ingesteld in Configuratie</a:t>
            </a:r>
          </a:p>
          <a:p>
            <a:pPr algn="ctr"/>
            <a:r>
              <a:rPr lang="nl" dirty="0">
                <a:solidFill>
                  <a:schemeClr val="tx1"/>
                </a:solidFill>
              </a:rPr>
              <a:t>Om dit blok te gebruiken, stelt u de snelheid, stopmodus, motorpoorten en wielgrootte in (zie Robotbewegingsles configureren)</a:t>
            </a:r>
          </a:p>
        </p:txBody>
      </p:sp>
      <p:pic>
        <p:nvPicPr>
          <p:cNvPr id="9" name="Picture 8" descr="A drawing of a face&#10;&#10;Description automatically generated">
            <a:extLst>
              <a:ext uri="{FF2B5EF4-FFF2-40B4-BE49-F238E27FC236}">
                <a16:creationId xmlns:a16="http://schemas.microsoft.com/office/drawing/2014/main" id="{68083A46-F6DB-4BAC-AA4A-1455E29E303A}"/>
              </a:ext>
            </a:extLst>
          </p:cNvPr>
          <p:cNvPicPr>
            <a:picLocks noChangeAspect="1"/>
          </p:cNvPicPr>
          <p:nvPr/>
        </p:nvPicPr>
        <p:blipFill>
          <a:blip r:embed="rId4"/>
          <a:stretch>
            <a:fillRect/>
          </a:stretch>
        </p:blipFill>
        <p:spPr>
          <a:xfrm>
            <a:off x="2031908" y="2521833"/>
            <a:ext cx="1769967" cy="1860272"/>
          </a:xfrm>
          <a:prstGeom prst="rect">
            <a:avLst/>
          </a:prstGeom>
        </p:spPr>
      </p:pic>
      <p:sp>
        <p:nvSpPr>
          <p:cNvPr id="38" name="TextBox 37">
            <a:extLst>
              <a:ext uri="{FF2B5EF4-FFF2-40B4-BE49-F238E27FC236}">
                <a16:creationId xmlns:a16="http://schemas.microsoft.com/office/drawing/2014/main" id="{47D8FC75-B4B3-4AFF-AAF1-2641A8FDA407}"/>
              </a:ext>
            </a:extLst>
          </p:cNvPr>
          <p:cNvSpPr txBox="1"/>
          <p:nvPr/>
        </p:nvSpPr>
        <p:spPr>
          <a:xfrm>
            <a:off x="1579840" y="4210642"/>
            <a:ext cx="2414052" cy="369332"/>
          </a:xfrm>
          <a:prstGeom prst="rect">
            <a:avLst/>
          </a:prstGeom>
          <a:solidFill>
            <a:srgbClr val="F5C201"/>
          </a:solidFill>
        </p:spPr>
        <p:txBody>
          <a:bodyPr wrap="square" rtlCol="0">
            <a:spAutoFit/>
          </a:bodyPr>
          <a:lstStyle/>
          <a:p>
            <a:pPr algn="ctr"/>
            <a:r>
              <a:rPr lang="nl" dirty="0"/>
              <a:t>Richting</a:t>
            </a:r>
          </a:p>
        </p:txBody>
      </p:sp>
      <p:sp>
        <p:nvSpPr>
          <p:cNvPr id="5" name="Footer Placeholder 3">
            <a:extLst>
              <a:ext uri="{FF2B5EF4-FFF2-40B4-BE49-F238E27FC236}">
                <a16:creationId xmlns:a16="http://schemas.microsoft.com/office/drawing/2014/main" id="{7E4E7DC8-2E2A-FC0C-5CED-5BAC7473BE7F}"/>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Beweeg met besturing gedurende de tijd</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43774" y="4025384"/>
            <a:ext cx="8692398" cy="2338687"/>
          </a:xfrm>
        </p:spPr>
        <p:txBody>
          <a:bodyPr>
            <a:normAutofit fontScale="92500" lnSpcReduction="20000"/>
          </a:bodyPr>
          <a:lstStyle/>
          <a:p>
            <a:r>
              <a:rPr lang="nl" dirty="0"/>
              <a:t>Met dit blok kunt u de bewegingsafstand en het draaien van de robot regelen.</a:t>
            </a:r>
          </a:p>
          <a:p>
            <a:r>
              <a:rPr lang="nl" dirty="0"/>
              <a:t>Dit blok geeft controle over het sturen door verschillende hoeveelheden kracht aan het linker- en rechterwiel te geven. “rechtuit: 0” besturing geeft gelijke kracht aan beide wielen, waardoor de robot rechtdoor beweegt. rechts:100 en links:-100 geven beide wielen het volledige vermogen, maar draaien ze in tegengestelde richtingen, waardoor de robot naar rechts of naar links draait.</a:t>
            </a:r>
          </a:p>
          <a:p>
            <a:r>
              <a:rPr lang="nl" dirty="0"/>
              <a:t>De stuurwaarden van SPIKE Prime zijn minder geleidelijk dan bij de EV3. Rechts:99 en links:-99 draaien bijvoorbeeld het ene wiel en stoppen het andere – waardoor een “pivot”-bocht ontstaat. Bij een EV3 was hiervoor besturing = 50 of -50 vereist.</a:t>
            </a:r>
          </a:p>
        </p:txBody>
      </p:sp>
      <p:sp>
        <p:nvSpPr>
          <p:cNvPr id="4" name="Slide Number Placeholder 3">
            <a:extLst>
              <a:ext uri="{FF2B5EF4-FFF2-40B4-BE49-F238E27FC236}">
                <a16:creationId xmlns:a16="http://schemas.microsoft.com/office/drawing/2014/main" id="{2FC53E9A-08AA-4766-887C-2D291AD738B3}"/>
              </a:ext>
            </a:extLst>
          </p:cNvPr>
          <p:cNvSpPr>
            <a:spLocks noGrp="1"/>
          </p:cNvSpPr>
          <p:nvPr>
            <p:ph type="sldNum" sz="quarter" idx="12"/>
          </p:nvPr>
        </p:nvSpPr>
        <p:spPr/>
        <p:txBody>
          <a:bodyPr/>
          <a:lstStyle/>
          <a:p>
            <a:fld id="{4DBC7FC8-25FB-FC45-8177-2B991DA6778C}" type="slidenum">
              <a:rPr lang="en-US" smtClean="0"/>
              <a:t>4</a:t>
            </a:fld>
            <a:endParaRPr lang="en-US"/>
          </a:p>
        </p:txBody>
      </p:sp>
      <p:sp>
        <p:nvSpPr>
          <p:cNvPr id="10" name="TextBox 9"/>
          <p:cNvSpPr txBox="1"/>
          <p:nvPr/>
        </p:nvSpPr>
        <p:spPr>
          <a:xfrm>
            <a:off x="3264187" y="1339836"/>
            <a:ext cx="1930474" cy="369332"/>
          </a:xfrm>
          <a:prstGeom prst="rect">
            <a:avLst/>
          </a:prstGeom>
          <a:solidFill>
            <a:srgbClr val="F5C201"/>
          </a:solidFill>
        </p:spPr>
        <p:txBody>
          <a:bodyPr wrap="square" rtlCol="0">
            <a:spAutoFit/>
          </a:bodyPr>
          <a:lstStyle/>
          <a:p>
            <a:pPr algn="ctr"/>
            <a:r>
              <a:rPr lang="nl" dirty="0"/>
              <a:t>Duur/afstand</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778454" y="1331583"/>
            <a:ext cx="1355614" cy="369332"/>
          </a:xfrm>
          <a:prstGeom prst="rect">
            <a:avLst/>
          </a:prstGeom>
          <a:solidFill>
            <a:srgbClr val="F5C201"/>
          </a:solidFill>
        </p:spPr>
        <p:txBody>
          <a:bodyPr wrap="square" rtlCol="0">
            <a:spAutoFit/>
          </a:bodyPr>
          <a:lstStyle/>
          <a:p>
            <a:pPr algn="ctr"/>
            <a:r>
              <a:rPr lang="nl" dirty="0"/>
              <a:t>Sturen</a:t>
            </a:r>
          </a:p>
        </p:txBody>
      </p:sp>
      <p:pic>
        <p:nvPicPr>
          <p:cNvPr id="6" name="Picture 5" descr="A screenshot of a cell phone&#10;&#10;Description automatically generated">
            <a:extLst>
              <a:ext uri="{FF2B5EF4-FFF2-40B4-BE49-F238E27FC236}">
                <a16:creationId xmlns:a16="http://schemas.microsoft.com/office/drawing/2014/main" id="{61364448-2382-499D-A49A-907DE460C6AD}"/>
              </a:ext>
            </a:extLst>
          </p:cNvPr>
          <p:cNvPicPr>
            <a:picLocks noChangeAspect="1"/>
          </p:cNvPicPr>
          <p:nvPr/>
        </p:nvPicPr>
        <p:blipFill>
          <a:blip r:embed="rId2"/>
          <a:stretch>
            <a:fillRect/>
          </a:stretch>
        </p:blipFill>
        <p:spPr>
          <a:xfrm>
            <a:off x="1222974" y="1733258"/>
            <a:ext cx="3971687" cy="780759"/>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BA32876F-2085-40AE-80B4-8D67A3EA07F0}"/>
              </a:ext>
            </a:extLst>
          </p:cNvPr>
          <p:cNvPicPr>
            <a:picLocks noChangeAspect="1"/>
          </p:cNvPicPr>
          <p:nvPr/>
        </p:nvPicPr>
        <p:blipFill rotWithShape="1">
          <a:blip r:embed="rId3"/>
          <a:srcRect l="41576" t="24764"/>
          <a:stretch/>
        </p:blipFill>
        <p:spPr>
          <a:xfrm>
            <a:off x="3283489" y="2351168"/>
            <a:ext cx="2215085" cy="1745072"/>
          </a:xfrm>
          <a:prstGeom prst="rect">
            <a:avLst/>
          </a:prstGeom>
        </p:spPr>
      </p:pic>
      <p:sp>
        <p:nvSpPr>
          <p:cNvPr id="11" name="TextBox 10"/>
          <p:cNvSpPr txBox="1"/>
          <p:nvPr/>
        </p:nvSpPr>
        <p:spPr>
          <a:xfrm>
            <a:off x="2184400" y="2947260"/>
            <a:ext cx="1133456" cy="646331"/>
          </a:xfrm>
          <a:prstGeom prst="rect">
            <a:avLst/>
          </a:prstGeom>
          <a:solidFill>
            <a:srgbClr val="F5C201"/>
          </a:solidFill>
        </p:spPr>
        <p:txBody>
          <a:bodyPr wrap="square" rtlCol="0">
            <a:spAutoFit/>
          </a:bodyPr>
          <a:lstStyle/>
          <a:p>
            <a:pPr algn="ctr"/>
            <a:r>
              <a:rPr lang="nl" dirty="0"/>
              <a:t>Wijze van werking</a:t>
            </a:r>
          </a:p>
        </p:txBody>
      </p:sp>
      <p:sp>
        <p:nvSpPr>
          <p:cNvPr id="12" name="Rectangle 11">
            <a:extLst>
              <a:ext uri="{FF2B5EF4-FFF2-40B4-BE49-F238E27FC236}">
                <a16:creationId xmlns:a16="http://schemas.microsoft.com/office/drawing/2014/main" id="{4AC6D000-CE4F-4629-873F-983A9302949C}"/>
              </a:ext>
            </a:extLst>
          </p:cNvPr>
          <p:cNvSpPr/>
          <p:nvPr/>
        </p:nvSpPr>
        <p:spPr>
          <a:xfrm>
            <a:off x="6457571" y="1184087"/>
            <a:ext cx="2505845" cy="2519968"/>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nl" b="1" u="sng" dirty="0">
                <a:solidFill>
                  <a:schemeClr val="tx1"/>
                </a:solidFill>
              </a:rPr>
              <a:t>Ingesteld in Configuratie</a:t>
            </a:r>
          </a:p>
          <a:p>
            <a:pPr algn="ctr"/>
            <a:r>
              <a:rPr lang="nl" dirty="0">
                <a:solidFill>
                  <a:schemeClr val="tx1"/>
                </a:solidFill>
              </a:rPr>
              <a:t>Om dit blok te gebruiken, stelt u de snelheid, stopmodus, motorpoorten en wielgrootte in (zie Robotbewegingsles configureren)</a:t>
            </a:r>
          </a:p>
        </p:txBody>
      </p:sp>
      <p:sp>
        <p:nvSpPr>
          <p:cNvPr id="5" name="Footer Placeholder 3">
            <a:extLst>
              <a:ext uri="{FF2B5EF4-FFF2-40B4-BE49-F238E27FC236}">
                <a16:creationId xmlns:a16="http://schemas.microsoft.com/office/drawing/2014/main" id="{73DA0581-B6BB-7662-ED29-9039B8312516}"/>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29664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621D141F-B594-4714-A942-EC511C99CAD5}"/>
              </a:ext>
            </a:extLst>
          </p:cNvPr>
          <p:cNvPicPr>
            <a:picLocks noChangeAspect="1"/>
          </p:cNvPicPr>
          <p:nvPr/>
        </p:nvPicPr>
        <p:blipFill>
          <a:blip r:embed="rId2"/>
          <a:stretch>
            <a:fillRect/>
          </a:stretch>
        </p:blipFill>
        <p:spPr>
          <a:xfrm>
            <a:off x="265208" y="1793143"/>
            <a:ext cx="5555519" cy="991363"/>
          </a:xfrm>
          <a:prstGeom prst="rect">
            <a:avLst/>
          </a:prstGeom>
        </p:spPr>
      </p:pic>
      <p:sp>
        <p:nvSpPr>
          <p:cNvPr id="2" name="Title 1"/>
          <p:cNvSpPr>
            <a:spLocks noGrp="1"/>
          </p:cNvSpPr>
          <p:nvPr>
            <p:ph type="title"/>
          </p:nvPr>
        </p:nvSpPr>
        <p:spPr/>
        <p:txBody>
          <a:bodyPr/>
          <a:lstStyle/>
          <a:p>
            <a:r>
              <a:rPr lang="nl" dirty="0"/>
              <a:t>Beweeg langdurig met sturen op snelheid</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84985" y="3916324"/>
            <a:ext cx="8527414" cy="1942112"/>
          </a:xfrm>
        </p:spPr>
        <p:txBody>
          <a:bodyPr>
            <a:normAutofit/>
          </a:bodyPr>
          <a:lstStyle/>
          <a:p>
            <a:r>
              <a:rPr lang="nl" dirty="0"/>
              <a:t>Dit lijkt op het bewegingsstuurblok. In plaats van de geconfigureerde “standaard” snelheid te gebruiken, geeft u echter de snelheid binnen het blok op.</a:t>
            </a:r>
          </a:p>
          <a:p>
            <a:r>
              <a:rPr lang="nl" dirty="0"/>
              <a:t>Dit is handig als u een beweging langzamer of sneller wilt uitvoeren.</a:t>
            </a:r>
          </a:p>
          <a:p>
            <a:r>
              <a:rPr lang="nl" dirty="0"/>
              <a:t>Dit blok moet met behulp van extensies aan uw blokpalet worden toegevoegd. Het bevindt zich in het Meer Beweging-palet.</a:t>
            </a:r>
          </a:p>
        </p:txBody>
      </p:sp>
      <p:sp>
        <p:nvSpPr>
          <p:cNvPr id="4" name="Slide Number Placeholder 3">
            <a:extLst>
              <a:ext uri="{FF2B5EF4-FFF2-40B4-BE49-F238E27FC236}">
                <a16:creationId xmlns:a16="http://schemas.microsoft.com/office/drawing/2014/main" id="{68A69F89-C15D-45DB-B7E9-E8B51EA5B1DE}"/>
              </a:ext>
            </a:extLst>
          </p:cNvPr>
          <p:cNvSpPr>
            <a:spLocks noGrp="1"/>
          </p:cNvSpPr>
          <p:nvPr>
            <p:ph type="sldNum" sz="quarter" idx="12"/>
          </p:nvPr>
        </p:nvSpPr>
        <p:spPr/>
        <p:txBody>
          <a:bodyPr/>
          <a:lstStyle/>
          <a:p>
            <a:fld id="{4DBC7FC8-25FB-FC45-8177-2B991DA6778C}" type="slidenum">
              <a:rPr lang="en-US" smtClean="0"/>
              <a:t>5</a:t>
            </a:fld>
            <a:endParaRPr lang="en-US"/>
          </a:p>
        </p:txBody>
      </p:sp>
      <p:sp>
        <p:nvSpPr>
          <p:cNvPr id="10" name="TextBox 9"/>
          <p:cNvSpPr txBox="1"/>
          <p:nvPr/>
        </p:nvSpPr>
        <p:spPr>
          <a:xfrm>
            <a:off x="2656795" y="1541287"/>
            <a:ext cx="2047592" cy="369332"/>
          </a:xfrm>
          <a:prstGeom prst="rect">
            <a:avLst/>
          </a:prstGeom>
          <a:solidFill>
            <a:srgbClr val="F5C201"/>
          </a:solidFill>
        </p:spPr>
        <p:txBody>
          <a:bodyPr wrap="square" rtlCol="0">
            <a:spAutoFit/>
          </a:bodyPr>
          <a:lstStyle/>
          <a:p>
            <a:pPr algn="ctr"/>
            <a:r>
              <a:rPr lang="nl" dirty="0"/>
              <a:t>Duur/afstand</a:t>
            </a:r>
          </a:p>
        </p:txBody>
      </p:sp>
      <p:sp>
        <p:nvSpPr>
          <p:cNvPr id="11" name="TextBox 10"/>
          <p:cNvSpPr txBox="1"/>
          <p:nvPr/>
        </p:nvSpPr>
        <p:spPr>
          <a:xfrm>
            <a:off x="2861101" y="2547724"/>
            <a:ext cx="1253154" cy="646331"/>
          </a:xfrm>
          <a:prstGeom prst="rect">
            <a:avLst/>
          </a:prstGeom>
          <a:solidFill>
            <a:srgbClr val="F5C201"/>
          </a:solidFill>
        </p:spPr>
        <p:txBody>
          <a:bodyPr wrap="square" rtlCol="0">
            <a:spAutoFit/>
          </a:bodyPr>
          <a:lstStyle/>
          <a:p>
            <a:pPr algn="ctr"/>
            <a:r>
              <a:rPr lang="nl" dirty="0"/>
              <a:t>Wijze van werking</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502601" y="1532966"/>
            <a:ext cx="1102325" cy="369332"/>
          </a:xfrm>
          <a:prstGeom prst="rect">
            <a:avLst/>
          </a:prstGeom>
          <a:solidFill>
            <a:srgbClr val="F5C201"/>
          </a:solidFill>
        </p:spPr>
        <p:txBody>
          <a:bodyPr wrap="square" rtlCol="0">
            <a:spAutoFit/>
          </a:bodyPr>
          <a:lstStyle/>
          <a:p>
            <a:pPr algn="ctr"/>
            <a:r>
              <a:rPr lang="nl" dirty="0"/>
              <a:t>Sturen</a:t>
            </a:r>
          </a:p>
        </p:txBody>
      </p:sp>
      <p:sp>
        <p:nvSpPr>
          <p:cNvPr id="31" name="TextBox 30">
            <a:extLst>
              <a:ext uri="{FF2B5EF4-FFF2-40B4-BE49-F238E27FC236}">
                <a16:creationId xmlns:a16="http://schemas.microsoft.com/office/drawing/2014/main" id="{0DFB7FD1-BFF0-4A43-8AF6-7C62BE7ACC0D}"/>
              </a:ext>
            </a:extLst>
          </p:cNvPr>
          <p:cNvSpPr txBox="1"/>
          <p:nvPr/>
        </p:nvSpPr>
        <p:spPr>
          <a:xfrm>
            <a:off x="4208126" y="2537851"/>
            <a:ext cx="1501736" cy="369332"/>
          </a:xfrm>
          <a:prstGeom prst="rect">
            <a:avLst/>
          </a:prstGeom>
          <a:solidFill>
            <a:srgbClr val="F5C201"/>
          </a:solidFill>
        </p:spPr>
        <p:txBody>
          <a:bodyPr wrap="square" rtlCol="0">
            <a:spAutoFit/>
          </a:bodyPr>
          <a:lstStyle/>
          <a:p>
            <a:pPr algn="ctr"/>
            <a:r>
              <a:rPr lang="nl" dirty="0"/>
              <a:t>Bewegingssnelheid</a:t>
            </a:r>
          </a:p>
        </p:txBody>
      </p:sp>
      <p:sp>
        <p:nvSpPr>
          <p:cNvPr id="12" name="Rectangle 11">
            <a:extLst>
              <a:ext uri="{FF2B5EF4-FFF2-40B4-BE49-F238E27FC236}">
                <a16:creationId xmlns:a16="http://schemas.microsoft.com/office/drawing/2014/main" id="{ED58AA70-CDAD-4B2D-B9FB-78D95FDCD982}"/>
              </a:ext>
            </a:extLst>
          </p:cNvPr>
          <p:cNvSpPr/>
          <p:nvPr/>
        </p:nvSpPr>
        <p:spPr>
          <a:xfrm>
            <a:off x="6456172" y="1286831"/>
            <a:ext cx="2505845" cy="2502039"/>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nl" b="1" u="sng" dirty="0">
                <a:solidFill>
                  <a:schemeClr val="tx1"/>
                </a:solidFill>
              </a:rPr>
              <a:t>Ingesteld in Configuratie</a:t>
            </a:r>
          </a:p>
          <a:p>
            <a:pPr algn="ctr"/>
            <a:r>
              <a:rPr lang="nl" dirty="0">
                <a:solidFill>
                  <a:schemeClr val="tx1"/>
                </a:solidFill>
              </a:rPr>
              <a:t>Om dit blok te gebruiken, stelt u de stopmodus, motorpoorten en wielgrootte in (zie Robotbewegingsles configureren)</a:t>
            </a:r>
          </a:p>
        </p:txBody>
      </p:sp>
      <p:sp>
        <p:nvSpPr>
          <p:cNvPr id="5" name="Footer Placeholder 3">
            <a:extLst>
              <a:ext uri="{FF2B5EF4-FFF2-40B4-BE49-F238E27FC236}">
                <a16:creationId xmlns:a16="http://schemas.microsoft.com/office/drawing/2014/main" id="{37A0B41D-4237-3813-D017-1A51D941A2D0}"/>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103599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 drawing&#10;&#10;Description automatically generated">
            <a:extLst>
              <a:ext uri="{FF2B5EF4-FFF2-40B4-BE49-F238E27FC236}">
                <a16:creationId xmlns:a16="http://schemas.microsoft.com/office/drawing/2014/main" id="{CDD8A2B2-79AE-4313-B1E8-3B0E27F5E27C}"/>
              </a:ext>
            </a:extLst>
          </p:cNvPr>
          <p:cNvPicPr>
            <a:picLocks noChangeAspect="1"/>
          </p:cNvPicPr>
          <p:nvPr/>
        </p:nvPicPr>
        <p:blipFill>
          <a:blip r:embed="rId2"/>
          <a:stretch>
            <a:fillRect/>
          </a:stretch>
        </p:blipFill>
        <p:spPr>
          <a:xfrm>
            <a:off x="449263" y="1967126"/>
            <a:ext cx="5203340" cy="880630"/>
          </a:xfrm>
          <a:prstGeom prst="rect">
            <a:avLst/>
          </a:prstGeom>
        </p:spPr>
      </p:pic>
      <p:sp>
        <p:nvSpPr>
          <p:cNvPr id="2" name="Title 1"/>
          <p:cNvSpPr>
            <a:spLocks noGrp="1"/>
          </p:cNvSpPr>
          <p:nvPr>
            <p:ph type="title"/>
          </p:nvPr>
        </p:nvSpPr>
        <p:spPr/>
        <p:txBody>
          <a:bodyPr>
            <a:normAutofit fontScale="90000"/>
          </a:bodyPr>
          <a:lstStyle/>
          <a:p>
            <a:r>
              <a:rPr lang="nl" dirty="0"/>
              <a:t>Beweeg gedurende een langere tijd op snelheid (“Move Tank”)</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75260" y="3664485"/>
            <a:ext cx="8703532" cy="1827530"/>
          </a:xfrm>
        </p:spPr>
        <p:txBody>
          <a:bodyPr>
            <a:normAutofit/>
          </a:bodyPr>
          <a:lstStyle/>
          <a:p>
            <a:r>
              <a:rPr lang="nl" dirty="0"/>
              <a:t>Met dit blok kunt u de bewegingsafstand en het draaien van de robot regelen.</a:t>
            </a:r>
          </a:p>
          <a:p>
            <a:r>
              <a:rPr lang="nl" dirty="0"/>
              <a:t>In dit blok bestuur je het draaien door de twee motorsnelheden onafhankelijk van elkaar op te geven. Dit wordt vaak tankcontroles genoemd.</a:t>
            </a:r>
          </a:p>
          <a:p>
            <a:r>
              <a:rPr lang="nl" dirty="0"/>
              <a:t>Dit blok moet met behulp van extensies aan uw blokpalet worden toegevoegd. Het bevindt zich in het Meer Beweging-palet.</a:t>
            </a:r>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6</a:t>
            </a:fld>
            <a:endParaRPr lang="en-US"/>
          </a:p>
        </p:txBody>
      </p:sp>
      <p:sp>
        <p:nvSpPr>
          <p:cNvPr id="10" name="TextBox 9"/>
          <p:cNvSpPr txBox="1"/>
          <p:nvPr/>
        </p:nvSpPr>
        <p:spPr>
          <a:xfrm>
            <a:off x="1367247" y="1361479"/>
            <a:ext cx="1163112" cy="646331"/>
          </a:xfrm>
          <a:prstGeom prst="rect">
            <a:avLst/>
          </a:prstGeom>
          <a:solidFill>
            <a:srgbClr val="F5C201"/>
          </a:solidFill>
        </p:spPr>
        <p:txBody>
          <a:bodyPr wrap="square" rtlCol="0">
            <a:spAutoFit/>
          </a:bodyPr>
          <a:lstStyle/>
          <a:p>
            <a:pPr algn="ctr"/>
            <a:r>
              <a:rPr lang="nl" dirty="0"/>
              <a:t>Duur/</a:t>
            </a:r>
          </a:p>
          <a:p>
            <a:pPr algn="ctr"/>
            <a:r>
              <a:rPr lang="nl" dirty="0"/>
              <a:t>Afstand</a:t>
            </a:r>
          </a:p>
        </p:txBody>
      </p:sp>
      <p:sp>
        <p:nvSpPr>
          <p:cNvPr id="11" name="TextBox 10"/>
          <p:cNvSpPr txBox="1"/>
          <p:nvPr/>
        </p:nvSpPr>
        <p:spPr>
          <a:xfrm>
            <a:off x="2572067" y="1365985"/>
            <a:ext cx="1286349" cy="646331"/>
          </a:xfrm>
          <a:prstGeom prst="rect">
            <a:avLst/>
          </a:prstGeom>
          <a:solidFill>
            <a:srgbClr val="F5C201"/>
          </a:solidFill>
        </p:spPr>
        <p:txBody>
          <a:bodyPr wrap="square" rtlCol="0">
            <a:spAutoFit/>
          </a:bodyPr>
          <a:lstStyle/>
          <a:p>
            <a:pPr algn="ctr"/>
            <a:r>
              <a:rPr lang="nl" dirty="0"/>
              <a:t>Wijze van werking</a:t>
            </a:r>
          </a:p>
        </p:txBody>
      </p:sp>
      <p:sp>
        <p:nvSpPr>
          <p:cNvPr id="31" name="TextBox 30">
            <a:extLst>
              <a:ext uri="{FF2B5EF4-FFF2-40B4-BE49-F238E27FC236}">
                <a16:creationId xmlns:a16="http://schemas.microsoft.com/office/drawing/2014/main" id="{0DFB7FD1-BFF0-4A43-8AF6-7C62BE7ACC0D}"/>
              </a:ext>
            </a:extLst>
          </p:cNvPr>
          <p:cNvSpPr txBox="1"/>
          <p:nvPr/>
        </p:nvSpPr>
        <p:spPr>
          <a:xfrm>
            <a:off x="3664192" y="2677513"/>
            <a:ext cx="1645789" cy="646331"/>
          </a:xfrm>
          <a:prstGeom prst="rect">
            <a:avLst/>
          </a:prstGeom>
          <a:solidFill>
            <a:srgbClr val="F5C201"/>
          </a:solidFill>
        </p:spPr>
        <p:txBody>
          <a:bodyPr wrap="square" rtlCol="0">
            <a:spAutoFit/>
          </a:bodyPr>
          <a:lstStyle/>
          <a:p>
            <a:pPr algn="ctr"/>
            <a:r>
              <a:rPr lang="nl" dirty="0"/>
              <a:t>Links en rechts</a:t>
            </a:r>
          </a:p>
          <a:p>
            <a:pPr algn="ctr"/>
            <a:r>
              <a:rPr lang="nl" dirty="0"/>
              <a:t>Wielsnelheden</a:t>
            </a:r>
          </a:p>
        </p:txBody>
      </p:sp>
      <p:sp>
        <p:nvSpPr>
          <p:cNvPr id="12" name="Rectangle 11">
            <a:extLst>
              <a:ext uri="{FF2B5EF4-FFF2-40B4-BE49-F238E27FC236}">
                <a16:creationId xmlns:a16="http://schemas.microsoft.com/office/drawing/2014/main" id="{772B3577-6176-488F-BC65-48F339813716}"/>
              </a:ext>
            </a:extLst>
          </p:cNvPr>
          <p:cNvSpPr/>
          <p:nvPr/>
        </p:nvSpPr>
        <p:spPr>
          <a:xfrm>
            <a:off x="6462895" y="1161225"/>
            <a:ext cx="2505845" cy="249243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nl" b="1" u="sng" dirty="0">
                <a:solidFill>
                  <a:schemeClr val="tx1"/>
                </a:solidFill>
              </a:rPr>
              <a:t>Ingesteld in Configuratie</a:t>
            </a:r>
          </a:p>
          <a:p>
            <a:pPr algn="ctr"/>
            <a:r>
              <a:rPr lang="nl" dirty="0">
                <a:solidFill>
                  <a:schemeClr val="tx1"/>
                </a:solidFill>
              </a:rPr>
              <a:t>Om dit blok te gebruiken, stelt u de stopmodus, motorpoorten en wielgrootte in (zie Robotbewegingsles configureren)</a:t>
            </a:r>
          </a:p>
        </p:txBody>
      </p:sp>
      <p:sp>
        <p:nvSpPr>
          <p:cNvPr id="13" name="TextBox 12">
            <a:extLst>
              <a:ext uri="{FF2B5EF4-FFF2-40B4-BE49-F238E27FC236}">
                <a16:creationId xmlns:a16="http://schemas.microsoft.com/office/drawing/2014/main" id="{BC973E90-4231-4DB4-9CA0-05C9AE0FB43D}"/>
              </a:ext>
            </a:extLst>
          </p:cNvPr>
          <p:cNvSpPr txBox="1"/>
          <p:nvPr/>
        </p:nvSpPr>
        <p:spPr>
          <a:xfrm>
            <a:off x="175260" y="5530594"/>
            <a:ext cx="8801826" cy="646331"/>
          </a:xfrm>
          <a:prstGeom prst="rect">
            <a:avLst/>
          </a:prstGeom>
          <a:solidFill>
            <a:srgbClr val="F5C201"/>
          </a:solidFill>
        </p:spPr>
        <p:txBody>
          <a:bodyPr wrap="square" rtlCol="0">
            <a:spAutoFit/>
          </a:bodyPr>
          <a:lstStyle/>
          <a:p>
            <a:pPr algn="ctr"/>
            <a:r>
              <a:rPr lang="nl" dirty="0"/>
              <a:t>In onze lessen zullen we tankbedieningen (dia 6) of vooruit/achteruit (dia 3) gebruiken, </a:t>
            </a:r>
            <a:br>
              <a:rPr lang="en-US" dirty="0"/>
            </a:br>
            <a:r>
              <a:rPr lang="nl" dirty="0"/>
              <a:t>omdat de kracht die aan elk wiel wordt gegeven explicieter is.</a:t>
            </a:r>
          </a:p>
        </p:txBody>
      </p:sp>
      <p:sp>
        <p:nvSpPr>
          <p:cNvPr id="5" name="Footer Placeholder 3">
            <a:extLst>
              <a:ext uri="{FF2B5EF4-FFF2-40B4-BE49-F238E27FC236}">
                <a16:creationId xmlns:a16="http://schemas.microsoft.com/office/drawing/2014/main" id="{E74F62A9-170F-22A2-8A48-2A649A9793C0}"/>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315378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NEGATIEVE waarden</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nl" dirty="0"/>
              <a:t>U kunt negatieve waarden invoeren voor kracht of afstand</a:t>
            </a:r>
          </a:p>
          <a:p>
            <a:r>
              <a:rPr lang="nl" dirty="0"/>
              <a:t>Hierdoor beweegt de robot achteruit</a:t>
            </a:r>
          </a:p>
          <a:p>
            <a:r>
              <a:rPr lang="nl" dirty="0"/>
              <a:t>Als je twee waarden negeert (bijvoorbeeld kracht en afstand, of afstand en achterwaartse richting), zal de robot vooruit bewegen.</a:t>
            </a:r>
          </a:p>
        </p:txBody>
      </p: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nl" sz="2000" dirty="0">
                <a:solidFill>
                  <a:srgbClr val="FF0000"/>
                </a:solidFill>
              </a:rPr>
              <a:t>Negatieve kracht = achteruit</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nl" sz="2000" dirty="0">
                <a:solidFill>
                  <a:srgbClr val="00B900"/>
                </a:solidFill>
              </a:rPr>
              <a:t>Positieve kracht = vooruit</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nl"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nl"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026694E-0260-4CB9-B6FF-BF6DF49AD840}"/>
              </a:ext>
            </a:extLst>
          </p:cNvPr>
          <p:cNvSpPr txBox="1"/>
          <p:nvPr/>
        </p:nvSpPr>
        <p:spPr>
          <a:xfrm>
            <a:off x="4208293" y="3201287"/>
            <a:ext cx="1929060" cy="707886"/>
          </a:xfrm>
          <a:prstGeom prst="rect">
            <a:avLst/>
          </a:prstGeom>
          <a:noFill/>
        </p:spPr>
        <p:txBody>
          <a:bodyPr wrap="square" rtlCol="0">
            <a:spAutoFit/>
          </a:bodyPr>
          <a:lstStyle/>
          <a:p>
            <a:pPr algn="ctr"/>
            <a:r>
              <a:rPr lang="nl" sz="2000" dirty="0">
                <a:solidFill>
                  <a:srgbClr val="FF0000"/>
                </a:solidFill>
              </a:rPr>
              <a:t>Negatieve kracht = achteruit</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nl" sz="2000" dirty="0">
                <a:solidFill>
                  <a:srgbClr val="00B900"/>
                </a:solidFill>
              </a:rPr>
              <a:t>Positieve kracht = vooruit</a:t>
            </a:r>
          </a:p>
        </p:txBody>
      </p:sp>
      <p:sp>
        <p:nvSpPr>
          <p:cNvPr id="3" name="Footer Placeholder 3">
            <a:extLst>
              <a:ext uri="{FF2B5EF4-FFF2-40B4-BE49-F238E27FC236}">
                <a16:creationId xmlns:a16="http://schemas.microsoft.com/office/drawing/2014/main" id="{82F876EA-89DF-C7D9-F8F6-5A678846CD49}"/>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224160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nl" dirty="0"/>
              <a:t>Uitdaging 1:  Verplaats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nl" dirty="0"/>
              <a:t>Verplaats de robot 10 centimeter naar voren</a:t>
            </a:r>
          </a:p>
          <a:p>
            <a:r>
              <a:rPr lang="nl" dirty="0"/>
              <a:t>Basisstappen:</a:t>
            </a:r>
          </a:p>
          <a:p>
            <a:pPr lvl="1"/>
            <a:r>
              <a:rPr lang="nl" dirty="0"/>
              <a:t>Configureer uw robot</a:t>
            </a:r>
          </a:p>
          <a:p>
            <a:pPr lvl="1"/>
            <a:r>
              <a:rPr lang="nl" dirty="0"/>
              <a:t>Gebruik een bewegingsblok (verplaats tank of beweeg voor duur blok) en ga 10 cm vooruit</a:t>
            </a:r>
          </a:p>
        </p:txBody>
      </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8</a:t>
            </a:fld>
            <a:endParaRPr lang="en-US"/>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6" name="Footer Placeholder 3">
            <a:extLst>
              <a:ext uri="{FF2B5EF4-FFF2-40B4-BE49-F238E27FC236}">
                <a16:creationId xmlns:a16="http://schemas.microsoft.com/office/drawing/2014/main" id="{D885A79D-256B-C5B7-C217-D4801620C68F}"/>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422093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nl" dirty="0"/>
              <a:t>Uitdaging 1 Oplossing</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4134759" cy="5082601"/>
          </a:xfrm>
        </p:spPr>
        <p:txBody>
          <a:bodyPr/>
          <a:lstStyle/>
          <a:p>
            <a:r>
              <a:rPr lang="nl" dirty="0"/>
              <a:t>Configureer uw robot</a:t>
            </a:r>
          </a:p>
          <a:p>
            <a:r>
              <a:rPr lang="nl" dirty="0"/>
              <a:t>Als je de kleinere SPIKE Prime-wielen op Droid Bot IV gebruikt, stel dan de enige rotatie in op 17,5 cm (afbeelding rechts)</a:t>
            </a:r>
          </a:p>
          <a:p>
            <a:r>
              <a:rPr lang="nl" dirty="0"/>
              <a:t>Als u de grotere SPIKE Prime-wielen op ADB gebruikt, vergeet dan niet om één rotatie in te stellen op 27,6 cm</a:t>
            </a:r>
          </a:p>
          <a:p>
            <a:r>
              <a:rPr lang="nl" dirty="0"/>
              <a:t>Ga 10 cm vooruit. Dezelfde cm-modus is beschikbaar in andere verplaatsingsblokken.</a:t>
            </a:r>
          </a:p>
        </p:txBody>
      </p:sp>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9</a:t>
            </a:fld>
            <a:endParaRPr lang="en-US"/>
          </a:p>
        </p:txBody>
      </p:sp>
      <p:pic>
        <p:nvPicPr>
          <p:cNvPr id="5" name="Picture 4" descr="A screenshot of a cell phone&#10;&#10;Description automatically generated">
            <a:extLst>
              <a:ext uri="{FF2B5EF4-FFF2-40B4-BE49-F238E27FC236}">
                <a16:creationId xmlns:a16="http://schemas.microsoft.com/office/drawing/2014/main" id="{52728023-A162-42E9-A5FD-1645562A160B}"/>
              </a:ext>
            </a:extLst>
          </p:cNvPr>
          <p:cNvPicPr>
            <a:picLocks noChangeAspect="1"/>
          </p:cNvPicPr>
          <p:nvPr/>
        </p:nvPicPr>
        <p:blipFill>
          <a:blip r:embed="rId2"/>
          <a:stretch>
            <a:fillRect/>
          </a:stretch>
        </p:blipFill>
        <p:spPr>
          <a:xfrm>
            <a:off x="4569153" y="1295486"/>
            <a:ext cx="4418637" cy="3638021"/>
          </a:xfrm>
          <a:prstGeom prst="rect">
            <a:avLst/>
          </a:prstGeom>
        </p:spPr>
      </p:pic>
      <p:sp>
        <p:nvSpPr>
          <p:cNvPr id="7" name="Footer Placeholder 3">
            <a:extLst>
              <a:ext uri="{FF2B5EF4-FFF2-40B4-BE49-F238E27FC236}">
                <a16:creationId xmlns:a16="http://schemas.microsoft.com/office/drawing/2014/main" id="{82A08781-1DE5-6250-13E5-23C0393E2A02}"/>
              </a:ext>
            </a:extLst>
          </p:cNvPr>
          <p:cNvSpPr>
            <a:spLocks noGrp="1"/>
          </p:cNvSpPr>
          <p:nvPr>
            <p:ph type="ftr" sz="quarter" idx="11"/>
          </p:nvPr>
        </p:nvSpPr>
        <p:spPr>
          <a:xfrm>
            <a:off x="88410" y="6320275"/>
            <a:ext cx="9015250" cy="365125"/>
          </a:xfrm>
        </p:spPr>
        <p:txBody>
          <a:bodyPr/>
          <a:lstStyle/>
          <a:p>
            <a:r>
              <a:rPr lang="nl" dirty="0"/>
              <a:t>Copyright © 2020 SPIKE Prime Lessons (primelessons.org) CC-BY-NC-SA. (Laatste bewerking: 30-05-2020)</a:t>
            </a:r>
          </a:p>
        </p:txBody>
      </p:sp>
    </p:spTree>
    <p:extLst>
      <p:ext uri="{BB962C8B-B14F-4D97-AF65-F5344CB8AC3E}">
        <p14:creationId xmlns:p14="http://schemas.microsoft.com/office/powerpoint/2010/main" val="21547225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8398</TotalTime>
  <Words>1381</Words>
  <Application>Microsoft Office PowerPoint</Application>
  <PresentationFormat>On-screen Show (4:3)</PresentationFormat>
  <Paragraphs>137</Paragraphs>
  <Slides>15</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Arial Black</vt:lpstr>
      <vt:lpstr>Calibri</vt:lpstr>
      <vt:lpstr>Calibri Light</vt:lpstr>
      <vt:lpstr>Gill Sans MT</vt:lpstr>
      <vt:lpstr>Helvetica Neue</vt:lpstr>
      <vt:lpstr>Wingdings 2</vt:lpstr>
      <vt:lpstr>Custom Design</vt:lpstr>
      <vt:lpstr>beginner</vt:lpstr>
      <vt:lpstr>1_Custom Design</vt:lpstr>
      <vt:lpstr>Dividend</vt:lpstr>
      <vt:lpstr>Rechtdoor bewegen</vt:lpstr>
      <vt:lpstr>Lesdoelstellingen</vt:lpstr>
      <vt:lpstr>Beweeg voor duur</vt:lpstr>
      <vt:lpstr>Beweeg met besturing gedurende de tijd</vt:lpstr>
      <vt:lpstr>Beweeg langdurig met sturen op snelheid</vt:lpstr>
      <vt:lpstr>Beweeg gedurende een langere tijd op snelheid (“Move Tank”)</vt:lpstr>
      <vt:lpstr>NEGATIEVE waarden</vt:lpstr>
      <vt:lpstr>Uitdaging 1:  Verplaats 10 CM</vt:lpstr>
      <vt:lpstr>Uitdaging 1 Oplossing</vt:lpstr>
      <vt:lpstr>Uitdaging II: Ga vooruit en achteruit</vt:lpstr>
      <vt:lpstr>Uitdaging II oplossing</vt:lpstr>
      <vt:lpstr>Begin met bewegen en stop met het verplaatsen van blokken</vt:lpstr>
      <vt:lpstr>Wachtblokken en uitdaging iii</vt:lpstr>
      <vt:lpstr>Uitdaging III: 3 seconden bewegen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roy</cp:lastModifiedBy>
  <cp:revision>102</cp:revision>
  <cp:lastPrinted>2016-07-04T14:38:40Z</cp:lastPrinted>
  <dcterms:created xsi:type="dcterms:W3CDTF">2014-08-07T02:19:13Z</dcterms:created>
  <dcterms:modified xsi:type="dcterms:W3CDTF">2023-09-28T18:00:53Z</dcterms:modified>
</cp:coreProperties>
</file>