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3" r:id="rId1"/>
  </p:sldMasterIdLst>
  <p:notesMasterIdLst>
    <p:notesMasterId r:id="rId16"/>
  </p:notesMasterIdLst>
  <p:handoutMasterIdLst>
    <p:handoutMasterId r:id="rId17"/>
  </p:handoutMasterIdLst>
  <p:sldIdLst>
    <p:sldId id="275" r:id="rId2"/>
    <p:sldId id="257" r:id="rId3"/>
    <p:sldId id="295" r:id="rId4"/>
    <p:sldId id="292" r:id="rId5"/>
    <p:sldId id="293" r:id="rId6"/>
    <p:sldId id="411" r:id="rId7"/>
    <p:sldId id="412" r:id="rId8"/>
    <p:sldId id="289" r:id="rId9"/>
    <p:sldId id="291" r:id="rId10"/>
    <p:sldId id="265" r:id="rId11"/>
    <p:sldId id="347" r:id="rId12"/>
    <p:sldId id="409" r:id="rId13"/>
    <p:sldId id="410" r:id="rId14"/>
    <p:sldId id="268" r:id="rId15"/>
  </p:sldIdLst>
  <p:sldSz cx="9144000" cy="6858000" type="screen4x3"/>
  <p:notesSz cx="6858000" cy="9144000"/>
  <p:defaultTextStyle>
    <a:defPPr>
      <a:defRPr lang="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B09B"/>
    <a:srgbClr val="FFD500"/>
    <a:srgbClr val="0EAE9F"/>
    <a:srgbClr val="0290F8"/>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526"/>
    <p:restoredTop sz="94613"/>
  </p:normalViewPr>
  <p:slideViewPr>
    <p:cSldViewPr snapToGrid="0" snapToObjects="1">
      <p:cViewPr varScale="1">
        <p:scale>
          <a:sx n="123" d="100"/>
          <a:sy n="123" d="100"/>
        </p:scale>
        <p:origin x="88" y="8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9/27/2023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9/27/2023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579003"/>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676578"/>
            <a:ext cx="5815852" cy="1504844"/>
          </a:xfrm>
          <a:effectLst/>
        </p:spPr>
        <p:txBody>
          <a:bodyPr anchor="b">
            <a:normAutofit/>
          </a:bodyPr>
          <a:lstStyle>
            <a:lvl1pPr>
              <a:defRPr sz="3600">
                <a:solidFill>
                  <a:schemeClr val="tx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16712" y="4176248"/>
            <a:ext cx="5741894" cy="590321"/>
          </a:xfrm>
        </p:spPr>
        <p:txBody>
          <a:bodyPr anchor="t">
            <a:normAutofit/>
          </a:bodyPr>
          <a:lstStyle>
            <a:lvl1pPr marL="0" indent="0" algn="l">
              <a:buNone/>
              <a:defRPr sz="1600" cap="all">
                <a:solidFill>
                  <a:srgbClr val="0EAE9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
        <p:nvSpPr>
          <p:cNvPr id="11" name="TextBox 10">
            <a:extLst>
              <a:ext uri="{FF2B5EF4-FFF2-40B4-BE49-F238E27FC236}">
                <a16:creationId xmlns:a16="http://schemas.microsoft.com/office/drawing/2014/main" id="{8613C618-BE4E-4AD7-9CD9-0AB9F17BD5D4}"/>
              </a:ext>
            </a:extLst>
          </p:cNvPr>
          <p:cNvSpPr txBox="1"/>
          <p:nvPr/>
        </p:nvSpPr>
        <p:spPr>
          <a:xfrm>
            <a:off x="6331000" y="685891"/>
            <a:ext cx="244011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By the Makers of EV3Lessons</a:t>
            </a:r>
          </a:p>
        </p:txBody>
      </p:sp>
      <p:pic>
        <p:nvPicPr>
          <p:cNvPr id="18" name="Picture 17" descr="A picture containing application&#10;&#10;Description automatically generated">
            <a:extLst>
              <a:ext uri="{FF2B5EF4-FFF2-40B4-BE49-F238E27FC236}">
                <a16:creationId xmlns:a16="http://schemas.microsoft.com/office/drawing/2014/main" id="{69DF8FC2-9ED1-BB44-8E96-5B069F6C6497}"/>
              </a:ext>
            </a:extLst>
          </p:cNvPr>
          <p:cNvPicPr>
            <a:picLocks noChangeAspect="1"/>
          </p:cNvPicPr>
          <p:nvPr/>
        </p:nvPicPr>
        <p:blipFill>
          <a:blip r:embed="rId2"/>
          <a:stretch>
            <a:fillRect/>
          </a:stretch>
        </p:blipFill>
        <p:spPr>
          <a:xfrm>
            <a:off x="7612649" y="993668"/>
            <a:ext cx="1158461" cy="1158461"/>
          </a:xfrm>
          <a:prstGeom prst="rect">
            <a:avLst/>
          </a:prstGeom>
        </p:spPr>
      </p:pic>
      <p:pic>
        <p:nvPicPr>
          <p:cNvPr id="19" name="Picture 18" descr="Shape, square&#10;&#10;Description automatically generated">
            <a:extLst>
              <a:ext uri="{FF2B5EF4-FFF2-40B4-BE49-F238E27FC236}">
                <a16:creationId xmlns:a16="http://schemas.microsoft.com/office/drawing/2014/main" id="{2D46D815-081F-064A-AFA6-098A6E7A3DD2}"/>
              </a:ext>
            </a:extLst>
          </p:cNvPr>
          <p:cNvPicPr>
            <a:picLocks noChangeAspect="1"/>
          </p:cNvPicPr>
          <p:nvPr/>
        </p:nvPicPr>
        <p:blipFill>
          <a:blip r:embed="rId3"/>
          <a:stretch>
            <a:fillRect/>
          </a:stretch>
        </p:blipFill>
        <p:spPr>
          <a:xfrm>
            <a:off x="6399647" y="993669"/>
            <a:ext cx="1158461" cy="1158461"/>
          </a:xfrm>
          <a:prstGeom prst="rect">
            <a:avLst/>
          </a:prstGeom>
        </p:spPr>
      </p:pic>
      <p:sp>
        <p:nvSpPr>
          <p:cNvPr id="9" name="Subtitle 1">
            <a:extLst>
              <a:ext uri="{FF2B5EF4-FFF2-40B4-BE49-F238E27FC236}">
                <a16:creationId xmlns:a16="http://schemas.microsoft.com/office/drawing/2014/main" id="{CE3F5671-B0C8-2141-8D3E-21D041D0B9F9}"/>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Tree>
    <p:extLst>
      <p:ext uri="{BB962C8B-B14F-4D97-AF65-F5344CB8AC3E}">
        <p14:creationId xmlns:p14="http://schemas.microsoft.com/office/powerpoint/2010/main" val="2182326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7/26/2023)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3441469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2023 Prime Lessons (primelessons.org) CC-BY-NC-SA.  (Last edit: 7/26/2023)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57728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7/26/2023)</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698762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7/26/2023)</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3082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7/26/2023)</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97795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7/26/2023)</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5088"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275"/>
            <a:ext cx="4870585" cy="365125"/>
          </a:xfrm>
          <a:prstGeom prst="rect">
            <a:avLst/>
          </a:prstGeom>
        </p:spPr>
        <p:txBody>
          <a:bodyPr/>
          <a:lstStyle>
            <a:lvl1pPr>
              <a:defRPr sz="900"/>
            </a:lvl1pPr>
          </a:lstStyle>
          <a:p>
            <a:r>
              <a:rPr lang="en-US"/>
              <a:t>Copyright © 2023 Prime Lessons (primelessons.org) CC-BY-NC-SA.  (Last edit: 7/26/2023)</a:t>
            </a:r>
            <a:endParaRPr lang="en-US" dirty="0"/>
          </a:p>
        </p:txBody>
      </p:sp>
      <p:sp>
        <p:nvSpPr>
          <p:cNvPr id="6" name="Slide Number Placeholder 5"/>
          <p:cNvSpPr>
            <a:spLocks noGrp="1"/>
          </p:cNvSpPr>
          <p:nvPr>
            <p:ph type="sldNum" sz="quarter" idx="12"/>
          </p:nvPr>
        </p:nvSpPr>
        <p:spPr>
          <a:xfrm>
            <a:off x="8236372" y="631650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65FCE543-0002-B246-9797-E0BBB46465D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73373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2023 Prime Lessons (primelessons.org) CC-BY-NC-SA.  (Last edit: 7/26/2023)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
        <p:nvSpPr>
          <p:cNvPr id="10" name="Rectangle 9">
            <a:extLst>
              <a:ext uri="{FF2B5EF4-FFF2-40B4-BE49-F238E27FC236}">
                <a16:creationId xmlns:a16="http://schemas.microsoft.com/office/drawing/2014/main" id="{A5395123-DB4A-4C4E-A84E-3C6FF463970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Title 1">
            <a:extLst>
              <a:ext uri="{FF2B5EF4-FFF2-40B4-BE49-F238E27FC236}">
                <a16:creationId xmlns:a16="http://schemas.microsoft.com/office/drawing/2014/main" id="{947C6DEF-5BE6-9A4B-B178-1BED2078934D}"/>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2081213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7/26/2023)</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3CB80912-461F-EC4A-9D82-EC9B217C4706}"/>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4D93DFBB-5CE4-464E-ABCE-909591E2F4BE}"/>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786871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7/26/2023)</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5A6B618C-31A9-8143-B70E-D72AEF34632A}"/>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557432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7/26/2023)</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3631CCAB-D6AB-3844-9113-B6585B610C65}"/>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F90BDC9F-92B6-C14C-8955-6F62DCF7EC50}"/>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512352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7/26/2023)</a:t>
            </a:r>
            <a:endParaRPr lang="en-US" dirty="0"/>
          </a:p>
        </p:txBody>
      </p:sp>
      <p:sp>
        <p:nvSpPr>
          <p:cNvPr id="7" name="Rectangle 6">
            <a:extLst>
              <a:ext uri="{FF2B5EF4-FFF2-40B4-BE49-F238E27FC236}">
                <a16:creationId xmlns:a16="http://schemas.microsoft.com/office/drawing/2014/main" id="{DA7AF908-216A-4241-8416-92119101A094}"/>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cxnSp>
        <p:nvCxnSpPr>
          <p:cNvPr id="13" name="Straight Connector 12">
            <a:extLst>
              <a:ext uri="{FF2B5EF4-FFF2-40B4-BE49-F238E27FC236}">
                <a16:creationId xmlns:a16="http://schemas.microsoft.com/office/drawing/2014/main" id="{03B7E6FF-23A5-DD4C-816D-B21EBC445535}"/>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743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2023 Prime Lessons (primelessons.org) CC-BY-NC-SA.  (Last edit: 7/26/2023)</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970078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7/26/2023)</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976393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0EAE9F"/>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7599835" cy="365125"/>
          </a:xfrm>
          <a:prstGeom prst="rect">
            <a:avLst/>
          </a:prstGeom>
        </p:spPr>
        <p:txBody>
          <a:bodyPr/>
          <a:lstStyle>
            <a:lvl1pPr>
              <a:defRPr sz="1400"/>
            </a:lvl1pPr>
          </a:lstStyle>
          <a:p>
            <a:r>
              <a:rPr lang="en-US"/>
              <a:t>Copyright © 2023 Prime Lessons (primelessons.org) CC-BY-NC-SA.  (Last edit: 7/26/2023)</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98733C40-DA99-7644-88CA-FA8E543E6A9B}"/>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01177379"/>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65" r:id="rId12"/>
    <p:sldLayoutId id="2147483766" r:id="rId13"/>
    <p:sldLayoutId id="2147483767" r:id="rId14"/>
    <p:sldLayoutId id="2147483768" r:id="rId15"/>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www.primelessons.org/"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r>
              <a:rPr lang="nl" dirty="0"/>
              <a:t>Draaien met de gyro</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normAutofit fontScale="85000" lnSpcReduction="20000"/>
          </a:bodyPr>
          <a:lstStyle/>
          <a:p>
            <a:r>
              <a:rPr lang="nl" dirty="0"/>
              <a:t>DOOR SANJAY EN ARVIND SESHAN</a:t>
            </a:r>
          </a:p>
          <a:p>
            <a:r>
              <a:rPr lang="nl-NL" dirty="0">
                <a:solidFill>
                  <a:schemeClr val="tx1"/>
                </a:solidFill>
              </a:rPr>
              <a:t>Vertaald roy </a:t>
            </a:r>
            <a:r>
              <a:rPr lang="nl-NL" dirty="0" err="1">
                <a:solidFill>
                  <a:schemeClr val="tx1"/>
                </a:solidFill>
              </a:rPr>
              <a:t>krikke</a:t>
            </a:r>
            <a:r>
              <a:rPr lang="nl-NL" dirty="0">
                <a:solidFill>
                  <a:schemeClr val="tx1"/>
                </a:solidFill>
              </a:rPr>
              <a:t> en </a:t>
            </a:r>
            <a:r>
              <a:rPr lang="nl-NL" dirty="0" err="1">
                <a:solidFill>
                  <a:schemeClr val="tx1"/>
                </a:solidFill>
              </a:rPr>
              <a:t>henriëtte</a:t>
            </a:r>
            <a:r>
              <a:rPr lang="nl-NL" dirty="0">
                <a:solidFill>
                  <a:schemeClr val="tx1"/>
                </a:solidFill>
              </a:rPr>
              <a:t> van dorp</a:t>
            </a:r>
          </a:p>
        </p:txBody>
      </p:sp>
      <p:sp>
        <p:nvSpPr>
          <p:cNvPr id="4" name="Rectangle: Rounded Corners 3">
            <a:extLst>
              <a:ext uri="{FF2B5EF4-FFF2-40B4-BE49-F238E27FC236}">
                <a16:creationId xmlns:a16="http://schemas.microsoft.com/office/drawing/2014/main" id="{526631DF-851A-F8F8-453F-C43E47713113}"/>
              </a:ext>
            </a:extLst>
          </p:cNvPr>
          <p:cNvSpPr/>
          <p:nvPr/>
        </p:nvSpPr>
        <p:spPr>
          <a:xfrm>
            <a:off x="2621721" y="5681092"/>
            <a:ext cx="3900558" cy="551847"/>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 dirty="0"/>
              <a:t>Deze les maakt gebruik van SPIKE 3-software</a:t>
            </a:r>
          </a:p>
        </p:txBody>
      </p:sp>
    </p:spTree>
    <p:extLst>
      <p:ext uri="{BB962C8B-B14F-4D97-AF65-F5344CB8AC3E}">
        <p14:creationId xmlns:p14="http://schemas.microsoft.com/office/powerpoint/2010/main" val="4091814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3" name="Straight Connector 92"/>
          <p:cNvCxnSpPr/>
          <p:nvPr/>
        </p:nvCxnSpPr>
        <p:spPr>
          <a:xfrm>
            <a:off x="3584593" y="5364706"/>
            <a:ext cx="2257735" cy="12731"/>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399153" y="5350552"/>
            <a:ext cx="2257735" cy="12731"/>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276087" y="2251740"/>
            <a:ext cx="2380801"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fontScale="90000"/>
          </a:bodyPr>
          <a:lstStyle/>
          <a:p>
            <a:r>
              <a:rPr lang="nl" dirty="0"/>
              <a:t>Er zijn twee soorten beurten die je kunt doen</a:t>
            </a:r>
          </a:p>
        </p:txBody>
      </p:sp>
      <p:sp>
        <p:nvSpPr>
          <p:cNvPr id="4" name="Slide Number Placeholder 3">
            <a:extLst>
              <a:ext uri="{FF2B5EF4-FFF2-40B4-BE49-F238E27FC236}">
                <a16:creationId xmlns:a16="http://schemas.microsoft.com/office/drawing/2014/main" id="{A820D3A0-BB1C-4BE8-BDFE-B24894F6E99A}"/>
              </a:ext>
            </a:extLst>
          </p:cNvPr>
          <p:cNvSpPr>
            <a:spLocks noGrp="1"/>
          </p:cNvSpPr>
          <p:nvPr>
            <p:ph type="sldNum" sz="quarter" idx="12"/>
          </p:nvPr>
        </p:nvSpPr>
        <p:spPr/>
        <p:txBody>
          <a:bodyPr/>
          <a:lstStyle/>
          <a:p>
            <a:fld id="{BBD74847-7BE4-4E4D-8159-51DF7B93C616}" type="slidenum">
              <a:rPr lang="en-US" smtClean="0"/>
              <a:t>10</a:t>
            </a:fld>
            <a:endParaRPr lang="en-US"/>
          </a:p>
        </p:txBody>
      </p:sp>
      <p:sp>
        <p:nvSpPr>
          <p:cNvPr id="6" name="TextBox 5"/>
          <p:cNvSpPr txBox="1"/>
          <p:nvPr/>
        </p:nvSpPr>
        <p:spPr>
          <a:xfrm>
            <a:off x="276087" y="1278956"/>
            <a:ext cx="5497869" cy="369332"/>
          </a:xfrm>
          <a:prstGeom prst="rect">
            <a:avLst/>
          </a:prstGeom>
          <a:solidFill>
            <a:schemeClr val="bg1">
              <a:lumMod val="9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nl" b="1" dirty="0">
                <a:solidFill>
                  <a:schemeClr val="tx1"/>
                </a:solidFill>
              </a:rPr>
              <a:t>Draaipunt van 180 graden</a:t>
            </a:r>
          </a:p>
        </p:txBody>
      </p:sp>
      <p:sp>
        <p:nvSpPr>
          <p:cNvPr id="7" name="TextBox 6"/>
          <p:cNvSpPr txBox="1"/>
          <p:nvPr/>
        </p:nvSpPr>
        <p:spPr>
          <a:xfrm>
            <a:off x="276087" y="3868344"/>
            <a:ext cx="5497869" cy="369332"/>
          </a:xfrm>
          <a:prstGeom prst="rect">
            <a:avLst/>
          </a:prstGeom>
          <a:solidFill>
            <a:schemeClr val="bg1">
              <a:lumMod val="95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nl" b="1" dirty="0">
                <a:solidFill>
                  <a:schemeClr val="tx1"/>
                </a:solidFill>
              </a:rPr>
              <a:t>180 graden draaibeweging</a:t>
            </a:r>
          </a:p>
        </p:txBody>
      </p:sp>
      <p:sp>
        <p:nvSpPr>
          <p:cNvPr id="8" name="TextBox 7"/>
          <p:cNvSpPr txBox="1"/>
          <p:nvPr/>
        </p:nvSpPr>
        <p:spPr>
          <a:xfrm>
            <a:off x="6115189" y="1255771"/>
            <a:ext cx="2805025" cy="4524316"/>
          </a:xfrm>
          <a:prstGeom prst="rect">
            <a:avLst/>
          </a:prstGeom>
          <a:noFill/>
        </p:spPr>
        <p:txBody>
          <a:bodyPr wrap="square" rtlCol="0">
            <a:spAutoFit/>
          </a:bodyPr>
          <a:lstStyle/>
          <a:p>
            <a:r>
              <a:rPr lang="nl" dirty="0"/>
              <a:t>Merk op waar de robot in beide afbeeldingen eindigt na een bocht van 180 graden.</a:t>
            </a:r>
          </a:p>
          <a:p>
            <a:endParaRPr lang="en-US" dirty="0"/>
          </a:p>
          <a:p>
            <a:r>
              <a:rPr lang="nl" dirty="0"/>
              <a:t>In de Spin Turn beweegt de robot een stuk minder en dat maakt Spin Turns zeer geschikt voor krappe posities. Spin-turns zijn meestal iets sneller, maar ook iets minder nauwkeurig.</a:t>
            </a:r>
          </a:p>
          <a:p>
            <a:endParaRPr lang="en-US" dirty="0"/>
          </a:p>
          <a:p>
            <a:r>
              <a:rPr lang="nl" dirty="0"/>
              <a:t>Dus als u bochten moet maken, moet u beslissen welke bocht het beste bij u past!</a:t>
            </a:r>
          </a:p>
        </p:txBody>
      </p:sp>
      <p:grpSp>
        <p:nvGrpSpPr>
          <p:cNvPr id="10" name="Group 9"/>
          <p:cNvGrpSpPr/>
          <p:nvPr/>
        </p:nvGrpSpPr>
        <p:grpSpPr>
          <a:xfrm rot="10800000">
            <a:off x="4133980" y="4741368"/>
            <a:ext cx="1164830" cy="1200156"/>
            <a:chOff x="6507215" y="1347674"/>
            <a:chExt cx="1164830" cy="1500074"/>
          </a:xfrm>
        </p:grpSpPr>
        <p:grpSp>
          <p:nvGrpSpPr>
            <p:cNvPr id="11" name="Group 10"/>
            <p:cNvGrpSpPr/>
            <p:nvPr/>
          </p:nvGrpSpPr>
          <p:grpSpPr>
            <a:xfrm rot="5400000">
              <a:off x="6518632" y="1512901"/>
              <a:ext cx="1141996" cy="1164830"/>
              <a:chOff x="6310708" y="2223670"/>
              <a:chExt cx="809489" cy="898563"/>
            </a:xfrm>
          </p:grpSpPr>
          <p:sp>
            <p:nvSpPr>
              <p:cNvPr id="14" name="Rounded Rectangle 13"/>
              <p:cNvSpPr/>
              <p:nvPr/>
            </p:nvSpPr>
            <p:spPr>
              <a:xfrm>
                <a:off x="6451830" y="2223670"/>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14"/>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6" name="Rounded Rectangle 15"/>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7" name="Oval 16"/>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2" name="TextBox 11"/>
            <p:cNvSpPr txBox="1"/>
            <p:nvPr/>
          </p:nvSpPr>
          <p:spPr>
            <a:xfrm rot="10800000">
              <a:off x="7092564" y="1347674"/>
              <a:ext cx="465620" cy="461628"/>
            </a:xfrm>
            <a:prstGeom prst="rect">
              <a:avLst/>
            </a:prstGeom>
            <a:noFill/>
          </p:spPr>
          <p:txBody>
            <a:bodyPr wrap="square" rtlCol="0">
              <a:spAutoFit/>
            </a:bodyPr>
            <a:lstStyle/>
            <a:p>
              <a:r>
                <a:rPr lang="nl" dirty="0"/>
                <a:t>A</a:t>
              </a:r>
            </a:p>
          </p:txBody>
        </p:sp>
        <p:sp>
          <p:nvSpPr>
            <p:cNvPr id="13" name="TextBox 12"/>
            <p:cNvSpPr txBox="1"/>
            <p:nvPr/>
          </p:nvSpPr>
          <p:spPr>
            <a:xfrm rot="10800000">
              <a:off x="7102544" y="2386120"/>
              <a:ext cx="465620" cy="461628"/>
            </a:xfrm>
            <a:prstGeom prst="rect">
              <a:avLst/>
            </a:prstGeom>
            <a:noFill/>
          </p:spPr>
          <p:txBody>
            <a:bodyPr wrap="square" rtlCol="0">
              <a:spAutoFit/>
            </a:bodyPr>
            <a:lstStyle/>
            <a:p>
              <a:r>
                <a:rPr lang="nl" dirty="0"/>
                <a:t>E</a:t>
              </a:r>
            </a:p>
          </p:txBody>
        </p:sp>
      </p:grpSp>
      <p:sp>
        <p:nvSpPr>
          <p:cNvPr id="26" name="TextBox 25"/>
          <p:cNvSpPr txBox="1"/>
          <p:nvPr/>
        </p:nvSpPr>
        <p:spPr>
          <a:xfrm>
            <a:off x="457200" y="4373571"/>
            <a:ext cx="1708440" cy="370199"/>
          </a:xfrm>
          <a:prstGeom prst="rect">
            <a:avLst/>
          </a:prstGeom>
          <a:noFill/>
        </p:spPr>
        <p:txBody>
          <a:bodyPr wrap="square" rtlCol="0">
            <a:spAutoFit/>
          </a:bodyPr>
          <a:lstStyle/>
          <a:p>
            <a:pPr algn="ctr"/>
            <a:r>
              <a:rPr lang="nl" dirty="0"/>
              <a:t>Begin positie</a:t>
            </a:r>
          </a:p>
        </p:txBody>
      </p:sp>
      <p:sp>
        <p:nvSpPr>
          <p:cNvPr id="27" name="TextBox 26"/>
          <p:cNvSpPr txBox="1"/>
          <p:nvPr/>
        </p:nvSpPr>
        <p:spPr>
          <a:xfrm>
            <a:off x="3894082" y="4375841"/>
            <a:ext cx="1708440" cy="370199"/>
          </a:xfrm>
          <a:prstGeom prst="rect">
            <a:avLst/>
          </a:prstGeom>
          <a:noFill/>
        </p:spPr>
        <p:txBody>
          <a:bodyPr wrap="square" rtlCol="0">
            <a:spAutoFit/>
          </a:bodyPr>
          <a:lstStyle/>
          <a:p>
            <a:pPr algn="ctr"/>
            <a:r>
              <a:rPr lang="nl" dirty="0"/>
              <a:t>Eindpositie</a:t>
            </a:r>
          </a:p>
        </p:txBody>
      </p:sp>
      <p:sp>
        <p:nvSpPr>
          <p:cNvPr id="28" name="TextBox 27"/>
          <p:cNvSpPr txBox="1"/>
          <p:nvPr/>
        </p:nvSpPr>
        <p:spPr>
          <a:xfrm>
            <a:off x="2441774" y="4895252"/>
            <a:ext cx="1339047" cy="923330"/>
          </a:xfrm>
          <a:prstGeom prst="rect">
            <a:avLst/>
          </a:prstGeom>
          <a:noFill/>
        </p:spPr>
        <p:txBody>
          <a:bodyPr wrap="square" rtlCol="0">
            <a:spAutoFit/>
          </a:bodyPr>
          <a:lstStyle/>
          <a:p>
            <a:pPr algn="ctr"/>
            <a:r>
              <a:rPr lang="nl" dirty="0"/>
              <a:t>Motoren</a:t>
            </a:r>
          </a:p>
          <a:p>
            <a:pPr algn="ctr"/>
            <a:r>
              <a:rPr lang="nl" dirty="0"/>
              <a:t>A en E verplaatsen</a:t>
            </a:r>
          </a:p>
        </p:txBody>
      </p:sp>
      <p:grpSp>
        <p:nvGrpSpPr>
          <p:cNvPr id="38" name="Group 37"/>
          <p:cNvGrpSpPr/>
          <p:nvPr/>
        </p:nvGrpSpPr>
        <p:grpSpPr>
          <a:xfrm rot="10800000">
            <a:off x="4051860" y="2570197"/>
            <a:ext cx="1164830" cy="1200215"/>
            <a:chOff x="6507215" y="1338644"/>
            <a:chExt cx="1164830" cy="1529495"/>
          </a:xfrm>
        </p:grpSpPr>
        <p:grpSp>
          <p:nvGrpSpPr>
            <p:cNvPr id="39" name="Group 38"/>
            <p:cNvGrpSpPr/>
            <p:nvPr/>
          </p:nvGrpSpPr>
          <p:grpSpPr>
            <a:xfrm rot="5400000">
              <a:off x="6518632" y="1512901"/>
              <a:ext cx="1141996" cy="1164830"/>
              <a:chOff x="6310708" y="2223670"/>
              <a:chExt cx="809489" cy="898563"/>
            </a:xfrm>
          </p:grpSpPr>
          <p:sp>
            <p:nvSpPr>
              <p:cNvPr id="42" name="Rounded Rectangle 41"/>
              <p:cNvSpPr/>
              <p:nvPr/>
            </p:nvSpPr>
            <p:spPr>
              <a:xfrm>
                <a:off x="6451830" y="2223670"/>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ounded Rectangle 42"/>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effectLst/>
                </a:endParaRPr>
              </a:p>
            </p:txBody>
          </p:sp>
          <p:sp>
            <p:nvSpPr>
              <p:cNvPr id="44" name="Rounded Rectangle 43"/>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45" name="Oval 44"/>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0" name="TextBox 39"/>
            <p:cNvSpPr txBox="1"/>
            <p:nvPr/>
          </p:nvSpPr>
          <p:spPr>
            <a:xfrm rot="10800000">
              <a:off x="7092564" y="1338644"/>
              <a:ext cx="465620" cy="470659"/>
            </a:xfrm>
            <a:prstGeom prst="rect">
              <a:avLst/>
            </a:prstGeom>
            <a:noFill/>
          </p:spPr>
          <p:txBody>
            <a:bodyPr wrap="square" rtlCol="0">
              <a:spAutoFit/>
            </a:bodyPr>
            <a:lstStyle/>
            <a:p>
              <a:r>
                <a:rPr lang="nl" dirty="0"/>
                <a:t>A</a:t>
              </a:r>
            </a:p>
          </p:txBody>
        </p:sp>
        <p:sp>
          <p:nvSpPr>
            <p:cNvPr id="41" name="TextBox 40"/>
            <p:cNvSpPr txBox="1"/>
            <p:nvPr/>
          </p:nvSpPr>
          <p:spPr>
            <a:xfrm rot="10800000">
              <a:off x="7102544" y="2397480"/>
              <a:ext cx="465620" cy="470659"/>
            </a:xfrm>
            <a:prstGeom prst="rect">
              <a:avLst/>
            </a:prstGeom>
            <a:noFill/>
          </p:spPr>
          <p:txBody>
            <a:bodyPr wrap="square" rtlCol="0">
              <a:spAutoFit/>
            </a:bodyPr>
            <a:lstStyle/>
            <a:p>
              <a:r>
                <a:rPr lang="nl" dirty="0"/>
                <a:t>E</a:t>
              </a:r>
            </a:p>
          </p:txBody>
        </p:sp>
      </p:grpSp>
      <p:sp>
        <p:nvSpPr>
          <p:cNvPr id="46" name="TextBox 45"/>
          <p:cNvSpPr txBox="1"/>
          <p:nvPr/>
        </p:nvSpPr>
        <p:spPr>
          <a:xfrm>
            <a:off x="2371071" y="1928574"/>
            <a:ext cx="1339047" cy="646331"/>
          </a:xfrm>
          <a:prstGeom prst="rect">
            <a:avLst/>
          </a:prstGeom>
          <a:noFill/>
        </p:spPr>
        <p:txBody>
          <a:bodyPr wrap="square" rtlCol="0">
            <a:spAutoFit/>
          </a:bodyPr>
          <a:lstStyle/>
          <a:p>
            <a:pPr algn="ctr"/>
            <a:r>
              <a:rPr lang="nl" dirty="0"/>
              <a:t>Motor</a:t>
            </a:r>
          </a:p>
          <a:p>
            <a:pPr algn="ctr"/>
            <a:r>
              <a:rPr lang="nl" dirty="0"/>
              <a:t>Een beweegt</a:t>
            </a:r>
          </a:p>
        </p:txBody>
      </p:sp>
      <p:sp>
        <p:nvSpPr>
          <p:cNvPr id="50" name="TextBox 49"/>
          <p:cNvSpPr txBox="1"/>
          <p:nvPr/>
        </p:nvSpPr>
        <p:spPr>
          <a:xfrm>
            <a:off x="457200" y="2918543"/>
            <a:ext cx="1708440" cy="370199"/>
          </a:xfrm>
          <a:prstGeom prst="rect">
            <a:avLst/>
          </a:prstGeom>
          <a:noFill/>
        </p:spPr>
        <p:txBody>
          <a:bodyPr wrap="square" rtlCol="0">
            <a:spAutoFit/>
          </a:bodyPr>
          <a:lstStyle/>
          <a:p>
            <a:pPr algn="ctr"/>
            <a:r>
              <a:rPr lang="nl" dirty="0"/>
              <a:t>Begin positie</a:t>
            </a:r>
          </a:p>
        </p:txBody>
      </p:sp>
      <p:sp>
        <p:nvSpPr>
          <p:cNvPr id="51" name="TextBox 50"/>
          <p:cNvSpPr txBox="1"/>
          <p:nvPr/>
        </p:nvSpPr>
        <p:spPr>
          <a:xfrm>
            <a:off x="3894858" y="1725371"/>
            <a:ext cx="1708440" cy="370199"/>
          </a:xfrm>
          <a:prstGeom prst="rect">
            <a:avLst/>
          </a:prstGeom>
          <a:noFill/>
        </p:spPr>
        <p:txBody>
          <a:bodyPr wrap="square" rtlCol="0">
            <a:spAutoFit/>
          </a:bodyPr>
          <a:lstStyle/>
          <a:p>
            <a:pPr algn="ctr"/>
            <a:r>
              <a:rPr lang="nl" dirty="0"/>
              <a:t>Eindpositie</a:t>
            </a:r>
          </a:p>
        </p:txBody>
      </p:sp>
      <p:grpSp>
        <p:nvGrpSpPr>
          <p:cNvPr id="89" name="Group 88"/>
          <p:cNvGrpSpPr/>
          <p:nvPr/>
        </p:nvGrpSpPr>
        <p:grpSpPr>
          <a:xfrm>
            <a:off x="892871" y="1619169"/>
            <a:ext cx="1386064" cy="1228949"/>
            <a:chOff x="892871" y="1599143"/>
            <a:chExt cx="1386064" cy="1566113"/>
          </a:xfrm>
        </p:grpSpPr>
        <p:grpSp>
          <p:nvGrpSpPr>
            <p:cNvPr id="30" name="Group 29"/>
            <p:cNvGrpSpPr/>
            <p:nvPr/>
          </p:nvGrpSpPr>
          <p:grpSpPr>
            <a:xfrm>
              <a:off x="892871" y="1599143"/>
              <a:ext cx="1199001" cy="1566113"/>
              <a:chOff x="6507213" y="1291726"/>
              <a:chExt cx="1199001" cy="1566113"/>
            </a:xfrm>
          </p:grpSpPr>
          <p:grpSp>
            <p:nvGrpSpPr>
              <p:cNvPr id="31" name="Group 30"/>
              <p:cNvGrpSpPr/>
              <p:nvPr/>
            </p:nvGrpSpPr>
            <p:grpSpPr>
              <a:xfrm rot="5400000">
                <a:off x="6518630" y="1512901"/>
                <a:ext cx="1141996" cy="1164830"/>
                <a:chOff x="6310708" y="2223671"/>
                <a:chExt cx="809489" cy="898563"/>
              </a:xfrm>
            </p:grpSpPr>
            <p:sp>
              <p:nvSpPr>
                <p:cNvPr id="34" name="Rounded Rectangle 33"/>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ounded Rectangle 34"/>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36" name="Rounded Rectangle 35"/>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37" name="Oval 36"/>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2" name="TextBox 31"/>
              <p:cNvSpPr txBox="1"/>
              <p:nvPr/>
            </p:nvSpPr>
            <p:spPr>
              <a:xfrm>
                <a:off x="7216809" y="1291726"/>
                <a:ext cx="465620" cy="470659"/>
              </a:xfrm>
              <a:prstGeom prst="rect">
                <a:avLst/>
              </a:prstGeom>
              <a:noFill/>
            </p:spPr>
            <p:txBody>
              <a:bodyPr wrap="square" rtlCol="0">
                <a:spAutoFit/>
              </a:bodyPr>
              <a:lstStyle/>
              <a:p>
                <a:r>
                  <a:rPr lang="nl" dirty="0"/>
                  <a:t>A</a:t>
                </a:r>
              </a:p>
            </p:txBody>
          </p:sp>
          <p:sp>
            <p:nvSpPr>
              <p:cNvPr id="33" name="TextBox 32"/>
              <p:cNvSpPr txBox="1"/>
              <p:nvPr/>
            </p:nvSpPr>
            <p:spPr>
              <a:xfrm>
                <a:off x="7240594" y="2387180"/>
                <a:ext cx="465620" cy="470659"/>
              </a:xfrm>
              <a:prstGeom prst="rect">
                <a:avLst/>
              </a:prstGeom>
              <a:noFill/>
            </p:spPr>
            <p:txBody>
              <a:bodyPr wrap="square" rtlCol="0">
                <a:spAutoFit/>
              </a:bodyPr>
              <a:lstStyle/>
              <a:p>
                <a:r>
                  <a:rPr lang="nl" dirty="0"/>
                  <a:t>E</a:t>
                </a:r>
              </a:p>
            </p:txBody>
          </p:sp>
        </p:grpSp>
        <p:cxnSp>
          <p:nvCxnSpPr>
            <p:cNvPr id="53" name="Curved Connector 52"/>
            <p:cNvCxnSpPr/>
            <p:nvPr/>
          </p:nvCxnSpPr>
          <p:spPr>
            <a:xfrm>
              <a:off x="1930037" y="1876829"/>
              <a:ext cx="348898" cy="39392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648829" y="4706213"/>
            <a:ext cx="1485589" cy="1229740"/>
            <a:chOff x="648829" y="4735413"/>
            <a:chExt cx="1485589" cy="1537051"/>
          </a:xfrm>
        </p:grpSpPr>
        <p:grpSp>
          <p:nvGrpSpPr>
            <p:cNvPr id="18" name="Group 17"/>
            <p:cNvGrpSpPr/>
            <p:nvPr/>
          </p:nvGrpSpPr>
          <p:grpSpPr>
            <a:xfrm>
              <a:off x="809518" y="4735413"/>
              <a:ext cx="1199001" cy="1537051"/>
              <a:chOff x="6507213" y="1311758"/>
              <a:chExt cx="1199001" cy="1537051"/>
            </a:xfrm>
          </p:grpSpPr>
          <p:grpSp>
            <p:nvGrpSpPr>
              <p:cNvPr id="19" name="Group 18"/>
              <p:cNvGrpSpPr/>
              <p:nvPr/>
            </p:nvGrpSpPr>
            <p:grpSpPr>
              <a:xfrm rot="5400000">
                <a:off x="6518630" y="1512901"/>
                <a:ext cx="1141996" cy="1164830"/>
                <a:chOff x="6310708" y="2223671"/>
                <a:chExt cx="809489" cy="898563"/>
              </a:xfrm>
            </p:grpSpPr>
            <p:sp>
              <p:nvSpPr>
                <p:cNvPr id="22" name="Rounded Rectangle 21"/>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ounded Rectangle 22"/>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24" name="Rounded Rectangle 23"/>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effectLst/>
                  </a:endParaRPr>
                </a:p>
              </p:txBody>
            </p:sp>
            <p:sp>
              <p:nvSpPr>
                <p:cNvPr id="25" name="Oval 24"/>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TextBox 19"/>
              <p:cNvSpPr txBox="1"/>
              <p:nvPr/>
            </p:nvSpPr>
            <p:spPr>
              <a:xfrm>
                <a:off x="7216809" y="1311758"/>
                <a:ext cx="465620" cy="461628"/>
              </a:xfrm>
              <a:prstGeom prst="rect">
                <a:avLst/>
              </a:prstGeom>
              <a:noFill/>
            </p:spPr>
            <p:txBody>
              <a:bodyPr wrap="square" rtlCol="0">
                <a:spAutoFit/>
              </a:bodyPr>
              <a:lstStyle/>
              <a:p>
                <a:r>
                  <a:rPr lang="nl" dirty="0"/>
                  <a:t>A</a:t>
                </a:r>
              </a:p>
            </p:txBody>
          </p:sp>
          <p:sp>
            <p:nvSpPr>
              <p:cNvPr id="21" name="TextBox 20"/>
              <p:cNvSpPr txBox="1"/>
              <p:nvPr/>
            </p:nvSpPr>
            <p:spPr>
              <a:xfrm>
                <a:off x="7240594" y="2387181"/>
                <a:ext cx="465620" cy="461628"/>
              </a:xfrm>
              <a:prstGeom prst="rect">
                <a:avLst/>
              </a:prstGeom>
              <a:noFill/>
            </p:spPr>
            <p:txBody>
              <a:bodyPr wrap="square" rtlCol="0">
                <a:spAutoFit/>
              </a:bodyPr>
              <a:lstStyle/>
              <a:p>
                <a:r>
                  <a:rPr lang="nl" dirty="0"/>
                  <a:t>E</a:t>
                </a:r>
              </a:p>
            </p:txBody>
          </p:sp>
        </p:grpSp>
        <p:cxnSp>
          <p:nvCxnSpPr>
            <p:cNvPr id="58" name="Curved Connector 57"/>
            <p:cNvCxnSpPr/>
            <p:nvPr/>
          </p:nvCxnSpPr>
          <p:spPr>
            <a:xfrm>
              <a:off x="1785520" y="4980768"/>
              <a:ext cx="348898" cy="39392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77" name="Curved Connector 76"/>
            <p:cNvCxnSpPr/>
            <p:nvPr/>
          </p:nvCxnSpPr>
          <p:spPr>
            <a:xfrm rot="16200000" flipV="1">
              <a:off x="643486" y="5573839"/>
              <a:ext cx="438638" cy="427951"/>
            </a:xfrm>
            <a:prstGeom prst="curvedConnector3">
              <a:avLst>
                <a:gd name="adj1" fmla="val 2789"/>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3393155" y="2219824"/>
            <a:ext cx="2380801"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 name="Footer Placeholder 3">
            <a:extLst>
              <a:ext uri="{FF2B5EF4-FFF2-40B4-BE49-F238E27FC236}">
                <a16:creationId xmlns:a16="http://schemas.microsoft.com/office/drawing/2014/main" id="{878D19BF-A774-023D-53F3-B9583E68901F}"/>
              </a:ext>
            </a:extLst>
          </p:cNvPr>
          <p:cNvSpPr>
            <a:spLocks noGrp="1"/>
          </p:cNvSpPr>
          <p:nvPr>
            <p:ph type="ftr" sz="quarter" idx="11"/>
          </p:nvPr>
        </p:nvSpPr>
        <p:spPr>
          <a:xfrm>
            <a:off x="88409" y="6320275"/>
            <a:ext cx="9055591" cy="365125"/>
          </a:xfrm>
        </p:spPr>
        <p:txBody>
          <a:bodyPr/>
          <a:lstStyle/>
          <a:p>
            <a:r>
              <a:rPr lang="nl" dirty="0"/>
              <a:t>Copyright © 2023 Prime Lessons (primelessons.org) CC-BY-NC-SA. (Laatste bewerking: 26-07-2023)</a:t>
            </a:r>
          </a:p>
        </p:txBody>
      </p:sp>
    </p:spTree>
    <p:extLst>
      <p:ext uri="{BB962C8B-B14F-4D97-AF65-F5344CB8AC3E}">
        <p14:creationId xmlns:p14="http://schemas.microsoft.com/office/powerpoint/2010/main" val="1775674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 dirty="0"/>
              <a:t>Hoe u draai- en draaibeurten maakt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19856102"/>
              </p:ext>
            </p:extLst>
          </p:nvPr>
        </p:nvGraphicFramePr>
        <p:xfrm>
          <a:off x="725353" y="3026039"/>
          <a:ext cx="7693293" cy="2713191"/>
        </p:xfrm>
        <a:graphic>
          <a:graphicData uri="http://schemas.openxmlformats.org/drawingml/2006/table">
            <a:tbl>
              <a:tblPr firstRow="1" bandRow="1">
                <a:tableStyleId>{5940675A-B579-460E-94D1-54222C63F5DA}</a:tableStyleId>
              </a:tblPr>
              <a:tblGrid>
                <a:gridCol w="2028821">
                  <a:extLst>
                    <a:ext uri="{9D8B030D-6E8A-4147-A177-3AD203B41FA5}">
                      <a16:colId xmlns:a16="http://schemas.microsoft.com/office/drawing/2014/main" val="20000"/>
                    </a:ext>
                  </a:extLst>
                </a:gridCol>
                <a:gridCol w="1996362">
                  <a:extLst>
                    <a:ext uri="{9D8B030D-6E8A-4147-A177-3AD203B41FA5}">
                      <a16:colId xmlns:a16="http://schemas.microsoft.com/office/drawing/2014/main" val="20001"/>
                    </a:ext>
                  </a:extLst>
                </a:gridCol>
                <a:gridCol w="1770334">
                  <a:extLst>
                    <a:ext uri="{9D8B030D-6E8A-4147-A177-3AD203B41FA5}">
                      <a16:colId xmlns:a16="http://schemas.microsoft.com/office/drawing/2014/main" val="20002"/>
                    </a:ext>
                  </a:extLst>
                </a:gridCol>
                <a:gridCol w="1897776">
                  <a:extLst>
                    <a:ext uri="{9D8B030D-6E8A-4147-A177-3AD203B41FA5}">
                      <a16:colId xmlns:a16="http://schemas.microsoft.com/office/drawing/2014/main" val="20003"/>
                    </a:ext>
                  </a:extLst>
                </a:gridCol>
              </a:tblGrid>
              <a:tr h="503423">
                <a:tc gridSpan="4">
                  <a:txBody>
                    <a:bodyPr/>
                    <a:lstStyle/>
                    <a:p>
                      <a:pPr lvl="1" algn="ctr"/>
                      <a:r>
                        <a:rPr lang="nl" dirty="0"/>
                        <a:t>Verplaats tankwaarden</a:t>
                      </a:r>
                    </a:p>
                  </a:txBody>
                  <a:tcPr/>
                </a:tc>
                <a:tc hMerge="1">
                  <a:txBody>
                    <a:bodyPr/>
                    <a:lstStyle/>
                    <a:p>
                      <a:pPr algn="dist"/>
                      <a:endParaRPr lang="en-US" dirty="0"/>
                    </a:p>
                  </a:txBody>
                  <a:tcPr/>
                </a:tc>
                <a:tc hMerge="1">
                  <a:txBody>
                    <a:bodyPr/>
                    <a:lstStyle/>
                    <a:p>
                      <a:pPr algn="dist"/>
                      <a:endParaRPr lang="en-US" dirty="0"/>
                    </a:p>
                  </a:txBody>
                  <a:tcPr/>
                </a:tc>
                <a:tc hMerge="1">
                  <a:txBody>
                    <a:bodyPr/>
                    <a:lstStyle/>
                    <a:p>
                      <a:pPr algn="dist"/>
                      <a:endParaRPr lang="en-US" dirty="0"/>
                    </a:p>
                  </a:txBody>
                  <a:tcPr/>
                </a:tc>
                <a:extLst>
                  <a:ext uri="{0D108BD9-81ED-4DB2-BD59-A6C34878D82A}">
                    <a16:rowId xmlns:a16="http://schemas.microsoft.com/office/drawing/2014/main" val="10000"/>
                  </a:ext>
                </a:extLst>
              </a:tr>
              <a:tr h="414596">
                <a:tc>
                  <a:txBody>
                    <a:bodyPr/>
                    <a:lstStyle/>
                    <a:p>
                      <a:pPr algn="ctr"/>
                      <a:r>
                        <a:rPr lang="nl" b="0" dirty="0">
                          <a:solidFill>
                            <a:schemeClr val="tx1"/>
                          </a:solidFill>
                        </a:rPr>
                        <a:t>rechts: 50</a:t>
                      </a:r>
                    </a:p>
                  </a:txBody>
                  <a:tcPr/>
                </a:tc>
                <a:tc>
                  <a:txBody>
                    <a:bodyPr/>
                    <a:lstStyle/>
                    <a:p>
                      <a:pPr algn="ctr"/>
                      <a:r>
                        <a:rPr lang="nl" dirty="0"/>
                        <a:t>links: -50</a:t>
                      </a:r>
                      <a:endParaRPr lang="en-US" b="1" dirty="0">
                        <a:solidFill>
                          <a:schemeClr val="tx1"/>
                        </a:solidFill>
                      </a:endParaRPr>
                    </a:p>
                  </a:txBody>
                  <a:tcPr/>
                </a:tc>
                <a:tc>
                  <a:txBody>
                    <a:bodyPr/>
                    <a:lstStyle/>
                    <a:p>
                      <a:pPr algn="ctr"/>
                      <a:r>
                        <a:rPr lang="nl" dirty="0"/>
                        <a:t>rechts: 100</a:t>
                      </a:r>
                      <a:endParaRPr lang="en-US" b="1" dirty="0">
                        <a:solidFill>
                          <a:schemeClr val="tx1"/>
                        </a:solidFill>
                      </a:endParaRPr>
                    </a:p>
                  </a:txBody>
                  <a:tcPr/>
                </a:tc>
                <a:tc>
                  <a:txBody>
                    <a:bodyPr/>
                    <a:lstStyle/>
                    <a:p>
                      <a:pPr algn="ctr"/>
                      <a:r>
                        <a:rPr lang="nl" b="0" dirty="0">
                          <a:solidFill>
                            <a:schemeClr val="tx1"/>
                          </a:solidFill>
                        </a:rPr>
                        <a:t>links: -100</a:t>
                      </a:r>
                    </a:p>
                  </a:txBody>
                  <a:tcPr/>
                </a:tc>
                <a:extLst>
                  <a:ext uri="{0D108BD9-81ED-4DB2-BD59-A6C34878D82A}">
                    <a16:rowId xmlns:a16="http://schemas.microsoft.com/office/drawing/2014/main" val="10001"/>
                  </a:ext>
                </a:extLst>
              </a:tr>
              <a:tr h="1042585">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752587">
                <a:tc>
                  <a:txBody>
                    <a:bodyPr/>
                    <a:lstStyle/>
                    <a:p>
                      <a:pPr algn="ctr"/>
                      <a:r>
                        <a:rPr lang="nl" dirty="0"/>
                        <a:t>Draai rechtsaf</a:t>
                      </a:r>
                    </a:p>
                  </a:txBody>
                  <a:tcPr/>
                </a:tc>
                <a:tc>
                  <a:txBody>
                    <a:bodyPr/>
                    <a:lstStyle/>
                    <a:p>
                      <a:pPr algn="ctr"/>
                      <a:r>
                        <a:rPr lang="nl" dirty="0"/>
                        <a:t>Draai linksaf</a:t>
                      </a:r>
                    </a:p>
                  </a:txBody>
                  <a:tcPr/>
                </a:tc>
                <a:tc>
                  <a:txBody>
                    <a:bodyPr/>
                    <a:lstStyle/>
                    <a:p>
                      <a:pPr algn="ctr"/>
                      <a:r>
                        <a:rPr lang="nl" dirty="0"/>
                        <a:t>Draai rechtsaf</a:t>
                      </a:r>
                    </a:p>
                  </a:txBody>
                  <a:tcPr/>
                </a:tc>
                <a:tc>
                  <a:txBody>
                    <a:bodyPr/>
                    <a:lstStyle/>
                    <a:p>
                      <a:pPr algn="ctr"/>
                      <a:r>
                        <a:rPr lang="nl" dirty="0"/>
                        <a:t>Draai </a:t>
                      </a:r>
                      <a:r>
                        <a:rPr lang="nl" baseline="0" dirty="0"/>
                        <a:t>linksaf</a:t>
                      </a:r>
                      <a:endParaRPr lang="en-US" dirty="0"/>
                    </a:p>
                  </a:txBody>
                  <a:tcPr/>
                </a:tc>
                <a:extLst>
                  <a:ext uri="{0D108BD9-81ED-4DB2-BD59-A6C34878D82A}">
                    <a16:rowId xmlns:a16="http://schemas.microsoft.com/office/drawing/2014/main" val="10003"/>
                  </a:ext>
                </a:extLst>
              </a:tr>
            </a:tbl>
          </a:graphicData>
        </a:graphic>
      </p:graphicFrame>
      <p:sp>
        <p:nvSpPr>
          <p:cNvPr id="6" name="Slide Number Placeholder 5">
            <a:extLst>
              <a:ext uri="{FF2B5EF4-FFF2-40B4-BE49-F238E27FC236}">
                <a16:creationId xmlns:a16="http://schemas.microsoft.com/office/drawing/2014/main" id="{97310209-50EC-4168-A97A-B2A9AB2753F9}"/>
              </a:ext>
            </a:extLst>
          </p:cNvPr>
          <p:cNvSpPr>
            <a:spLocks noGrp="1"/>
          </p:cNvSpPr>
          <p:nvPr>
            <p:ph type="sldNum" sz="quarter" idx="12"/>
          </p:nvPr>
        </p:nvSpPr>
        <p:spPr/>
        <p:txBody>
          <a:bodyPr/>
          <a:lstStyle/>
          <a:p>
            <a:fld id="{BBD74847-7BE4-4E4D-8159-51DF7B93C616}" type="slidenum">
              <a:rPr lang="en-US" smtClean="0"/>
              <a:t>11</a:t>
            </a:fld>
            <a:endParaRPr lang="en-US"/>
          </a:p>
        </p:txBody>
      </p:sp>
      <p:grpSp>
        <p:nvGrpSpPr>
          <p:cNvPr id="10" name="Group 9"/>
          <p:cNvGrpSpPr/>
          <p:nvPr/>
        </p:nvGrpSpPr>
        <p:grpSpPr>
          <a:xfrm>
            <a:off x="1286623" y="3847255"/>
            <a:ext cx="1144819" cy="1166533"/>
            <a:chOff x="892871" y="1572048"/>
            <a:chExt cx="1386064" cy="1584575"/>
          </a:xfrm>
        </p:grpSpPr>
        <p:grpSp>
          <p:nvGrpSpPr>
            <p:cNvPr id="11" name="Group 10"/>
            <p:cNvGrpSpPr/>
            <p:nvPr/>
          </p:nvGrpSpPr>
          <p:grpSpPr>
            <a:xfrm>
              <a:off x="892871" y="1572048"/>
              <a:ext cx="1199001" cy="1584575"/>
              <a:chOff x="6507213" y="1264631"/>
              <a:chExt cx="1199001" cy="1584575"/>
            </a:xfrm>
          </p:grpSpPr>
          <p:grpSp>
            <p:nvGrpSpPr>
              <p:cNvPr id="16" name="Group 15"/>
              <p:cNvGrpSpPr/>
              <p:nvPr/>
            </p:nvGrpSpPr>
            <p:grpSpPr>
              <a:xfrm rot="5400000">
                <a:off x="6518630" y="1512901"/>
                <a:ext cx="1141996" cy="1164830"/>
                <a:chOff x="6310708" y="2223671"/>
                <a:chExt cx="809489" cy="898563"/>
              </a:xfrm>
            </p:grpSpPr>
            <p:sp>
              <p:nvSpPr>
                <p:cNvPr id="19" name="Rounded Rectangle 18"/>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ounded Rectangle 19"/>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21" name="Rounded Rectangle 20"/>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24" name="Oval 23"/>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7" name="TextBox 16"/>
              <p:cNvSpPr txBox="1"/>
              <p:nvPr/>
            </p:nvSpPr>
            <p:spPr>
              <a:xfrm>
                <a:off x="7204218" y="1264631"/>
                <a:ext cx="465619" cy="501687"/>
              </a:xfrm>
              <a:prstGeom prst="rect">
                <a:avLst/>
              </a:prstGeom>
              <a:noFill/>
            </p:spPr>
            <p:txBody>
              <a:bodyPr wrap="square" rtlCol="0">
                <a:spAutoFit/>
              </a:bodyPr>
              <a:lstStyle/>
              <a:p>
                <a:r>
                  <a:rPr lang="nl" dirty="0"/>
                  <a:t>A</a:t>
                </a:r>
              </a:p>
            </p:txBody>
          </p:sp>
          <p:sp>
            <p:nvSpPr>
              <p:cNvPr id="18" name="TextBox 17"/>
              <p:cNvSpPr txBox="1"/>
              <p:nvPr/>
            </p:nvSpPr>
            <p:spPr>
              <a:xfrm>
                <a:off x="7240595" y="2347519"/>
                <a:ext cx="465619" cy="501687"/>
              </a:xfrm>
              <a:prstGeom prst="rect">
                <a:avLst/>
              </a:prstGeom>
              <a:noFill/>
            </p:spPr>
            <p:txBody>
              <a:bodyPr wrap="square" rtlCol="0">
                <a:spAutoFit/>
              </a:bodyPr>
              <a:lstStyle/>
              <a:p>
                <a:r>
                  <a:rPr lang="nl" dirty="0"/>
                  <a:t>E</a:t>
                </a:r>
              </a:p>
            </p:txBody>
          </p:sp>
        </p:grpSp>
        <p:cxnSp>
          <p:nvCxnSpPr>
            <p:cNvPr id="12" name="Curved Connector 11"/>
            <p:cNvCxnSpPr/>
            <p:nvPr/>
          </p:nvCxnSpPr>
          <p:spPr>
            <a:xfrm>
              <a:off x="1930037" y="1876829"/>
              <a:ext cx="348898" cy="39392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25" name="Group 24"/>
          <p:cNvGrpSpPr/>
          <p:nvPr/>
        </p:nvGrpSpPr>
        <p:grpSpPr>
          <a:xfrm>
            <a:off x="4977158" y="3880289"/>
            <a:ext cx="1302446" cy="1160973"/>
            <a:chOff x="648829" y="4659819"/>
            <a:chExt cx="1485589" cy="1688011"/>
          </a:xfrm>
        </p:grpSpPr>
        <p:grpSp>
          <p:nvGrpSpPr>
            <p:cNvPr id="26" name="Group 25"/>
            <p:cNvGrpSpPr/>
            <p:nvPr/>
          </p:nvGrpSpPr>
          <p:grpSpPr>
            <a:xfrm>
              <a:off x="809518" y="4659819"/>
              <a:ext cx="1199001" cy="1688011"/>
              <a:chOff x="6507213" y="1236164"/>
              <a:chExt cx="1199001" cy="1688011"/>
            </a:xfrm>
          </p:grpSpPr>
          <p:grpSp>
            <p:nvGrpSpPr>
              <p:cNvPr id="29" name="Group 28"/>
              <p:cNvGrpSpPr/>
              <p:nvPr/>
            </p:nvGrpSpPr>
            <p:grpSpPr>
              <a:xfrm rot="5400000">
                <a:off x="6518630" y="1512901"/>
                <a:ext cx="1141996" cy="1164830"/>
                <a:chOff x="6310708" y="2223671"/>
                <a:chExt cx="809489" cy="898563"/>
              </a:xfrm>
            </p:grpSpPr>
            <p:sp>
              <p:nvSpPr>
                <p:cNvPr id="32" name="Rounded Rectangle 31"/>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ounded Rectangle 32"/>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34" name="Rounded Rectangle 33"/>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effectLst/>
                  </a:endParaRPr>
                </a:p>
              </p:txBody>
            </p:sp>
            <p:sp>
              <p:nvSpPr>
                <p:cNvPr id="35" name="Oval 34"/>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0" name="TextBox 29"/>
              <p:cNvSpPr txBox="1"/>
              <p:nvPr/>
            </p:nvSpPr>
            <p:spPr>
              <a:xfrm>
                <a:off x="7216809" y="1236164"/>
                <a:ext cx="465620" cy="536995"/>
              </a:xfrm>
              <a:prstGeom prst="rect">
                <a:avLst/>
              </a:prstGeom>
              <a:noFill/>
            </p:spPr>
            <p:txBody>
              <a:bodyPr wrap="square" rtlCol="0">
                <a:spAutoFit/>
              </a:bodyPr>
              <a:lstStyle/>
              <a:p>
                <a:r>
                  <a:rPr lang="nl" dirty="0"/>
                  <a:t>A</a:t>
                </a:r>
              </a:p>
            </p:txBody>
          </p:sp>
          <p:sp>
            <p:nvSpPr>
              <p:cNvPr id="31" name="TextBox 30"/>
              <p:cNvSpPr txBox="1"/>
              <p:nvPr/>
            </p:nvSpPr>
            <p:spPr>
              <a:xfrm>
                <a:off x="7240594" y="2387180"/>
                <a:ext cx="465620" cy="536995"/>
              </a:xfrm>
              <a:prstGeom prst="rect">
                <a:avLst/>
              </a:prstGeom>
              <a:noFill/>
            </p:spPr>
            <p:txBody>
              <a:bodyPr wrap="square" rtlCol="0">
                <a:spAutoFit/>
              </a:bodyPr>
              <a:lstStyle/>
              <a:p>
                <a:r>
                  <a:rPr lang="nl" dirty="0"/>
                  <a:t>E</a:t>
                </a:r>
              </a:p>
            </p:txBody>
          </p:sp>
        </p:grpSp>
        <p:cxnSp>
          <p:nvCxnSpPr>
            <p:cNvPr id="27" name="Curved Connector 26"/>
            <p:cNvCxnSpPr/>
            <p:nvPr/>
          </p:nvCxnSpPr>
          <p:spPr>
            <a:xfrm>
              <a:off x="1785520" y="4980768"/>
              <a:ext cx="348898" cy="39392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8" name="Curved Connector 27"/>
            <p:cNvCxnSpPr/>
            <p:nvPr/>
          </p:nvCxnSpPr>
          <p:spPr>
            <a:xfrm rot="16200000" flipV="1">
              <a:off x="643486" y="5573839"/>
              <a:ext cx="438638" cy="427951"/>
            </a:xfrm>
            <a:prstGeom prst="curvedConnector3">
              <a:avLst>
                <a:gd name="adj1" fmla="val 2789"/>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37" name="Group 36"/>
          <p:cNvGrpSpPr/>
          <p:nvPr/>
        </p:nvGrpSpPr>
        <p:grpSpPr>
          <a:xfrm>
            <a:off x="3265439" y="3856650"/>
            <a:ext cx="990314" cy="1180300"/>
            <a:chOff x="6507213" y="1285591"/>
            <a:chExt cx="1199001" cy="1603277"/>
          </a:xfrm>
        </p:grpSpPr>
        <p:grpSp>
          <p:nvGrpSpPr>
            <p:cNvPr id="39" name="Group 38"/>
            <p:cNvGrpSpPr/>
            <p:nvPr/>
          </p:nvGrpSpPr>
          <p:grpSpPr>
            <a:xfrm rot="5400000">
              <a:off x="6518630" y="1512901"/>
              <a:ext cx="1141996" cy="1164830"/>
              <a:chOff x="6310708" y="2223671"/>
              <a:chExt cx="809489" cy="898563"/>
            </a:xfrm>
          </p:grpSpPr>
          <p:sp>
            <p:nvSpPr>
              <p:cNvPr id="42" name="Rounded Rectangle 41"/>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ounded Rectangle 42"/>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44" name="Rounded Rectangle 43"/>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effectLst/>
                </a:endParaRPr>
              </a:p>
            </p:txBody>
          </p:sp>
          <p:sp>
            <p:nvSpPr>
              <p:cNvPr id="45" name="Oval 44"/>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0" name="TextBox 39"/>
            <p:cNvSpPr txBox="1"/>
            <p:nvPr/>
          </p:nvSpPr>
          <p:spPr>
            <a:xfrm>
              <a:off x="7216809" y="1285591"/>
              <a:ext cx="465619" cy="501687"/>
            </a:xfrm>
            <a:prstGeom prst="rect">
              <a:avLst/>
            </a:prstGeom>
            <a:noFill/>
          </p:spPr>
          <p:txBody>
            <a:bodyPr wrap="square" rtlCol="0">
              <a:spAutoFit/>
            </a:bodyPr>
            <a:lstStyle/>
            <a:p>
              <a:r>
                <a:rPr lang="nl" dirty="0"/>
                <a:t>A</a:t>
              </a:r>
            </a:p>
          </p:txBody>
        </p:sp>
        <p:sp>
          <p:nvSpPr>
            <p:cNvPr id="41" name="TextBox 40"/>
            <p:cNvSpPr txBox="1"/>
            <p:nvPr/>
          </p:nvSpPr>
          <p:spPr>
            <a:xfrm>
              <a:off x="7240595" y="2387181"/>
              <a:ext cx="465619" cy="501687"/>
            </a:xfrm>
            <a:prstGeom prst="rect">
              <a:avLst/>
            </a:prstGeom>
            <a:noFill/>
          </p:spPr>
          <p:txBody>
            <a:bodyPr wrap="square" rtlCol="0">
              <a:spAutoFit/>
            </a:bodyPr>
            <a:lstStyle/>
            <a:p>
              <a:r>
                <a:rPr lang="nl" dirty="0"/>
                <a:t>E</a:t>
              </a:r>
            </a:p>
          </p:txBody>
        </p:sp>
      </p:grpSp>
      <p:cxnSp>
        <p:nvCxnSpPr>
          <p:cNvPr id="46" name="Curved Connector 45"/>
          <p:cNvCxnSpPr/>
          <p:nvPr/>
        </p:nvCxnSpPr>
        <p:spPr>
          <a:xfrm flipV="1">
            <a:off x="4201864" y="4566842"/>
            <a:ext cx="288172" cy="290003"/>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47" name="Group 46"/>
          <p:cNvGrpSpPr/>
          <p:nvPr/>
        </p:nvGrpSpPr>
        <p:grpSpPr>
          <a:xfrm>
            <a:off x="6735373" y="3855283"/>
            <a:ext cx="1192067" cy="1131776"/>
            <a:chOff x="648830" y="4702271"/>
            <a:chExt cx="1359689" cy="1645561"/>
          </a:xfrm>
        </p:grpSpPr>
        <p:grpSp>
          <p:nvGrpSpPr>
            <p:cNvPr id="48" name="Group 47"/>
            <p:cNvGrpSpPr/>
            <p:nvPr/>
          </p:nvGrpSpPr>
          <p:grpSpPr>
            <a:xfrm>
              <a:off x="809518" y="4702271"/>
              <a:ext cx="1199001" cy="1645561"/>
              <a:chOff x="6507213" y="1278616"/>
              <a:chExt cx="1199001" cy="1645561"/>
            </a:xfrm>
          </p:grpSpPr>
          <p:grpSp>
            <p:nvGrpSpPr>
              <p:cNvPr id="51" name="Group 50"/>
              <p:cNvGrpSpPr/>
              <p:nvPr/>
            </p:nvGrpSpPr>
            <p:grpSpPr>
              <a:xfrm rot="5400000">
                <a:off x="6518630" y="1512901"/>
                <a:ext cx="1141996" cy="1164830"/>
                <a:chOff x="6310708" y="2223671"/>
                <a:chExt cx="809489" cy="898563"/>
              </a:xfrm>
            </p:grpSpPr>
            <p:sp>
              <p:nvSpPr>
                <p:cNvPr id="54" name="Rounded Rectangle 53"/>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ounded Rectangle 54"/>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56" name="Rounded Rectangle 55"/>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effectLst/>
                  </a:endParaRPr>
                </a:p>
              </p:txBody>
            </p:sp>
            <p:sp>
              <p:nvSpPr>
                <p:cNvPr id="57" name="Oval 56"/>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2" name="TextBox 51"/>
              <p:cNvSpPr txBox="1"/>
              <p:nvPr/>
            </p:nvSpPr>
            <p:spPr>
              <a:xfrm>
                <a:off x="7216810" y="1278616"/>
                <a:ext cx="465620" cy="536995"/>
              </a:xfrm>
              <a:prstGeom prst="rect">
                <a:avLst/>
              </a:prstGeom>
              <a:noFill/>
            </p:spPr>
            <p:txBody>
              <a:bodyPr wrap="square" rtlCol="0">
                <a:spAutoFit/>
              </a:bodyPr>
              <a:lstStyle/>
              <a:p>
                <a:r>
                  <a:rPr lang="nl" dirty="0"/>
                  <a:t>A</a:t>
                </a:r>
              </a:p>
            </p:txBody>
          </p:sp>
          <p:sp>
            <p:nvSpPr>
              <p:cNvPr id="53" name="TextBox 52"/>
              <p:cNvSpPr txBox="1"/>
              <p:nvPr/>
            </p:nvSpPr>
            <p:spPr>
              <a:xfrm>
                <a:off x="7240594" y="2387182"/>
                <a:ext cx="465620" cy="536995"/>
              </a:xfrm>
              <a:prstGeom prst="rect">
                <a:avLst/>
              </a:prstGeom>
              <a:noFill/>
            </p:spPr>
            <p:txBody>
              <a:bodyPr wrap="square" rtlCol="0">
                <a:spAutoFit/>
              </a:bodyPr>
              <a:lstStyle/>
              <a:p>
                <a:r>
                  <a:rPr lang="nl" dirty="0"/>
                  <a:t>E</a:t>
                </a:r>
              </a:p>
            </p:txBody>
          </p:sp>
        </p:grpSp>
        <p:cxnSp>
          <p:nvCxnSpPr>
            <p:cNvPr id="50" name="Curved Connector 49"/>
            <p:cNvCxnSpPr/>
            <p:nvPr/>
          </p:nvCxnSpPr>
          <p:spPr>
            <a:xfrm rot="5400000">
              <a:off x="579473" y="5071186"/>
              <a:ext cx="566668" cy="427953"/>
            </a:xfrm>
            <a:prstGeom prst="curvedConnector3">
              <a:avLst>
                <a:gd name="adj1" fmla="val 5049"/>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cxnSp>
        <p:nvCxnSpPr>
          <p:cNvPr id="58" name="Curved Connector 57"/>
          <p:cNvCxnSpPr/>
          <p:nvPr/>
        </p:nvCxnSpPr>
        <p:spPr>
          <a:xfrm flipV="1">
            <a:off x="7860917" y="4481392"/>
            <a:ext cx="288172" cy="290003"/>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 name="Right Arrow 3"/>
          <p:cNvSpPr/>
          <p:nvPr/>
        </p:nvSpPr>
        <p:spPr>
          <a:xfrm>
            <a:off x="725353" y="1588368"/>
            <a:ext cx="1894840" cy="106172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l" sz="1600" dirty="0">
                <a:solidFill>
                  <a:schemeClr val="tx1"/>
                </a:solidFill>
              </a:rPr>
              <a:t>Stuurblok verplaatsen</a:t>
            </a:r>
          </a:p>
        </p:txBody>
      </p:sp>
      <p:sp>
        <p:nvSpPr>
          <p:cNvPr id="79" name="Rectangle 78">
            <a:extLst>
              <a:ext uri="{FF2B5EF4-FFF2-40B4-BE49-F238E27FC236}">
                <a16:creationId xmlns:a16="http://schemas.microsoft.com/office/drawing/2014/main" id="{446AF7E4-0966-41D2-985B-CC2854A24671}"/>
              </a:ext>
            </a:extLst>
          </p:cNvPr>
          <p:cNvSpPr/>
          <p:nvPr/>
        </p:nvSpPr>
        <p:spPr>
          <a:xfrm>
            <a:off x="1264856" y="3562773"/>
            <a:ext cx="953210" cy="33257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0BEB8152-4E51-4AE2-B2A7-FD8E9613022B}"/>
              </a:ext>
            </a:extLst>
          </p:cNvPr>
          <p:cNvSpPr/>
          <p:nvPr/>
        </p:nvSpPr>
        <p:spPr>
          <a:xfrm>
            <a:off x="3286831" y="3562773"/>
            <a:ext cx="953210" cy="33257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F00668E4-8409-442F-810E-B8B53EC0ECC6}"/>
              </a:ext>
            </a:extLst>
          </p:cNvPr>
          <p:cNvSpPr/>
          <p:nvPr/>
        </p:nvSpPr>
        <p:spPr>
          <a:xfrm>
            <a:off x="4899528" y="3562773"/>
            <a:ext cx="1436472" cy="33257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23366D84-B005-404E-A741-7B13DCD25C30}"/>
              </a:ext>
            </a:extLst>
          </p:cNvPr>
          <p:cNvSpPr/>
          <p:nvPr/>
        </p:nvSpPr>
        <p:spPr>
          <a:xfrm>
            <a:off x="6735373" y="3562773"/>
            <a:ext cx="1436472" cy="33257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99C8E60-88A4-2BB0-A60C-BE13F03493DD}"/>
              </a:ext>
            </a:extLst>
          </p:cNvPr>
          <p:cNvPicPr>
            <a:picLocks noChangeAspect="1"/>
          </p:cNvPicPr>
          <p:nvPr/>
        </p:nvPicPr>
        <p:blipFill>
          <a:blip r:embed="rId2"/>
          <a:stretch>
            <a:fillRect/>
          </a:stretch>
        </p:blipFill>
        <p:spPr>
          <a:xfrm>
            <a:off x="2983155" y="1163089"/>
            <a:ext cx="2944993" cy="1745542"/>
          </a:xfrm>
          <a:prstGeom prst="rect">
            <a:avLst/>
          </a:prstGeom>
        </p:spPr>
      </p:pic>
      <p:sp>
        <p:nvSpPr>
          <p:cNvPr id="22" name="Rectangle 21">
            <a:extLst>
              <a:ext uri="{FF2B5EF4-FFF2-40B4-BE49-F238E27FC236}">
                <a16:creationId xmlns:a16="http://schemas.microsoft.com/office/drawing/2014/main" id="{27B02748-041C-462E-9257-39F3552791C7}"/>
              </a:ext>
            </a:extLst>
          </p:cNvPr>
          <p:cNvSpPr/>
          <p:nvPr/>
        </p:nvSpPr>
        <p:spPr>
          <a:xfrm>
            <a:off x="3636239" y="1660989"/>
            <a:ext cx="1033732" cy="1208603"/>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678826" y="1885582"/>
            <a:ext cx="953211" cy="646331"/>
          </a:xfrm>
          <a:prstGeom prst="rect">
            <a:avLst/>
          </a:prstGeom>
          <a:noFill/>
        </p:spPr>
        <p:txBody>
          <a:bodyPr wrap="square" rtlCol="0">
            <a:spAutoFit/>
          </a:bodyPr>
          <a:lstStyle/>
          <a:p>
            <a:pPr algn="ctr"/>
            <a:r>
              <a:rPr lang="nl" sz="1200" dirty="0"/>
              <a:t>Wijzig hier de stuurwaarden</a:t>
            </a:r>
          </a:p>
        </p:txBody>
      </p:sp>
      <p:sp>
        <p:nvSpPr>
          <p:cNvPr id="7" name="Footer Placeholder 3">
            <a:extLst>
              <a:ext uri="{FF2B5EF4-FFF2-40B4-BE49-F238E27FC236}">
                <a16:creationId xmlns:a16="http://schemas.microsoft.com/office/drawing/2014/main" id="{868BB63B-80B8-8BF8-E71E-B4E192228E32}"/>
              </a:ext>
            </a:extLst>
          </p:cNvPr>
          <p:cNvSpPr>
            <a:spLocks noGrp="1"/>
          </p:cNvSpPr>
          <p:nvPr>
            <p:ph type="ftr" sz="quarter" idx="11"/>
          </p:nvPr>
        </p:nvSpPr>
        <p:spPr>
          <a:xfrm>
            <a:off x="88409" y="6320275"/>
            <a:ext cx="9055591" cy="365125"/>
          </a:xfrm>
        </p:spPr>
        <p:txBody>
          <a:bodyPr/>
          <a:lstStyle/>
          <a:p>
            <a:r>
              <a:rPr lang="nl" dirty="0"/>
              <a:t>Copyright © 2023 Prime Lessons (primelessons.org) CC-BY-NC-SA. (Laatste bewerking: 26-07-2023)</a:t>
            </a:r>
          </a:p>
        </p:txBody>
      </p:sp>
    </p:spTree>
    <p:extLst>
      <p:ext uri="{BB962C8B-B14F-4D97-AF65-F5344CB8AC3E}">
        <p14:creationId xmlns:p14="http://schemas.microsoft.com/office/powerpoint/2010/main" val="615959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 dirty="0"/>
              <a:t>UITDAGINGEN DRAAIEN</a:t>
            </a:r>
          </a:p>
        </p:txBody>
      </p:sp>
      <p:sp>
        <p:nvSpPr>
          <p:cNvPr id="3" name="Content Placeholder 2"/>
          <p:cNvSpPr>
            <a:spLocks noGrp="1"/>
          </p:cNvSpPr>
          <p:nvPr>
            <p:ph idx="1"/>
          </p:nvPr>
        </p:nvSpPr>
        <p:spPr>
          <a:xfrm>
            <a:off x="4602429" y="1260699"/>
            <a:ext cx="4100245" cy="4373563"/>
          </a:xfrm>
        </p:spPr>
        <p:txBody>
          <a:bodyPr/>
          <a:lstStyle/>
          <a:p>
            <a:pPr marL="0" indent="0" algn="ctr">
              <a:buNone/>
            </a:pPr>
            <a:r>
              <a:rPr lang="nl" b="1" dirty="0">
                <a:solidFill>
                  <a:srgbClr val="00B050"/>
                </a:solidFill>
              </a:rPr>
              <a:t>Uitdaging 2</a:t>
            </a:r>
          </a:p>
          <a:p>
            <a:pPr marL="342900" indent="-342900">
              <a:buFont typeface="Arial" panose="020B0604020202020204" pitchFamily="34" charset="0"/>
              <a:buChar char="•"/>
            </a:pPr>
            <a:r>
              <a:rPr lang="nl" b="0" dirty="0"/>
              <a:t>Jouw robot-honkballer moet naar het tweede honk rennen, </a:t>
            </a:r>
            <a:r>
              <a:rPr lang="nl" b="0" dirty="0">
                <a:solidFill>
                  <a:srgbClr val="FF0000"/>
                </a:solidFill>
              </a:rPr>
              <a:t>zich omdraaien </a:t>
            </a:r>
            <a:r>
              <a:rPr lang="nl" b="0" dirty="0"/>
              <a:t>en terugkomen naar het eerste honk.</a:t>
            </a:r>
          </a:p>
          <a:p>
            <a:pPr marL="342900" indent="-342900">
              <a:buFont typeface="Arial" panose="020B0604020202020204" pitchFamily="34" charset="0"/>
              <a:buChar char="•"/>
            </a:pPr>
            <a:r>
              <a:rPr lang="nl" b="0" dirty="0"/>
              <a:t>Ga rechtdoor. Draai 180 graden en keer terug naar dezelfde plek.</a:t>
            </a:r>
          </a:p>
        </p:txBody>
      </p:sp>
      <p:sp>
        <p:nvSpPr>
          <p:cNvPr id="5" name="Slide Number Placeholder 4">
            <a:extLst>
              <a:ext uri="{FF2B5EF4-FFF2-40B4-BE49-F238E27FC236}">
                <a16:creationId xmlns:a16="http://schemas.microsoft.com/office/drawing/2014/main" id="{6A006668-3DA2-4B7F-8E10-DF2FB05742F8}"/>
              </a:ext>
            </a:extLst>
          </p:cNvPr>
          <p:cNvSpPr>
            <a:spLocks noGrp="1"/>
          </p:cNvSpPr>
          <p:nvPr>
            <p:ph type="sldNum" sz="quarter" idx="12"/>
          </p:nvPr>
        </p:nvSpPr>
        <p:spPr/>
        <p:txBody>
          <a:bodyPr/>
          <a:lstStyle/>
          <a:p>
            <a:fld id="{BBD74847-7BE4-4E4D-8159-51DF7B93C616}" type="slidenum">
              <a:rPr lang="en-US" smtClean="0"/>
              <a:t>12</a:t>
            </a:fld>
            <a:endParaRPr lang="en-US"/>
          </a:p>
        </p:txBody>
      </p:sp>
      <p:grpSp>
        <p:nvGrpSpPr>
          <p:cNvPr id="17" name="Group 16"/>
          <p:cNvGrpSpPr/>
          <p:nvPr/>
        </p:nvGrpSpPr>
        <p:grpSpPr>
          <a:xfrm>
            <a:off x="1316717" y="3782152"/>
            <a:ext cx="1825326" cy="2129626"/>
            <a:chOff x="741879" y="3987992"/>
            <a:chExt cx="1825326" cy="2129626"/>
          </a:xfrm>
        </p:grpSpPr>
        <p:sp>
          <p:nvSpPr>
            <p:cNvPr id="6" name="Rectangle 5"/>
            <p:cNvSpPr/>
            <p:nvPr/>
          </p:nvSpPr>
          <p:spPr>
            <a:xfrm rot="18069342">
              <a:off x="1115964" y="4336499"/>
              <a:ext cx="1023290" cy="99030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rot="18292411">
              <a:off x="1803803" y="5354217"/>
              <a:ext cx="578899" cy="947904"/>
              <a:chOff x="6517598" y="955857"/>
              <a:chExt cx="1202348" cy="2006981"/>
            </a:xfrm>
          </p:grpSpPr>
          <p:grpSp>
            <p:nvGrpSpPr>
              <p:cNvPr id="8" name="Group 7"/>
              <p:cNvGrpSpPr/>
              <p:nvPr/>
            </p:nvGrpSpPr>
            <p:grpSpPr>
              <a:xfrm rot="5400000">
                <a:off x="6529015" y="1512901"/>
                <a:ext cx="1141996" cy="1164830"/>
                <a:chOff x="6310708" y="2215660"/>
                <a:chExt cx="809489" cy="898563"/>
              </a:xfrm>
            </p:grpSpPr>
            <p:sp>
              <p:nvSpPr>
                <p:cNvPr id="11" name="Rounded Rectangle 10"/>
                <p:cNvSpPr/>
                <p:nvPr/>
              </p:nvSpPr>
              <p:spPr>
                <a:xfrm>
                  <a:off x="6466603" y="2215660"/>
                  <a:ext cx="519438" cy="898563"/>
                </a:xfrm>
                <a:prstGeom prst="roundRect">
                  <a:avLst/>
                </a:prstGeom>
                <a:solidFill>
                  <a:schemeClr val="accent5">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p:cNvSpPr/>
                <p:nvPr/>
              </p:nvSpPr>
              <p:spPr>
                <a:xfrm>
                  <a:off x="6979076"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3" name="Rounded Rectangle 12"/>
                <p:cNvSpPr/>
                <p:nvPr/>
              </p:nvSpPr>
              <p:spPr>
                <a:xfrm>
                  <a:off x="6310708"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4" name="Oval 13"/>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 name="TextBox 8"/>
              <p:cNvSpPr txBox="1"/>
              <p:nvPr/>
            </p:nvSpPr>
            <p:spPr>
              <a:xfrm>
                <a:off x="7254326" y="955857"/>
                <a:ext cx="465620" cy="781980"/>
              </a:xfrm>
              <a:prstGeom prst="rect">
                <a:avLst/>
              </a:prstGeom>
              <a:noFill/>
            </p:spPr>
            <p:txBody>
              <a:bodyPr wrap="square" rtlCol="0">
                <a:spAutoFit/>
              </a:bodyPr>
              <a:lstStyle/>
              <a:p>
                <a:r>
                  <a:rPr lang="nl" dirty="0"/>
                  <a:t>A</a:t>
                </a:r>
              </a:p>
            </p:txBody>
          </p:sp>
          <p:sp>
            <p:nvSpPr>
              <p:cNvPr id="10" name="TextBox 9"/>
              <p:cNvSpPr txBox="1"/>
              <p:nvPr/>
            </p:nvSpPr>
            <p:spPr>
              <a:xfrm>
                <a:off x="7240592" y="2180858"/>
                <a:ext cx="465620" cy="781980"/>
              </a:xfrm>
              <a:prstGeom prst="rect">
                <a:avLst/>
              </a:prstGeom>
              <a:noFill/>
            </p:spPr>
            <p:txBody>
              <a:bodyPr wrap="square" rtlCol="0">
                <a:spAutoFit/>
              </a:bodyPr>
              <a:lstStyle/>
              <a:p>
                <a:r>
                  <a:rPr lang="nl" dirty="0"/>
                  <a:t>E</a:t>
                </a:r>
              </a:p>
            </p:txBody>
          </p:sp>
        </p:grpSp>
        <p:cxnSp>
          <p:nvCxnSpPr>
            <p:cNvPr id="16" name="Straight Arrow Connector 15"/>
            <p:cNvCxnSpPr/>
            <p:nvPr/>
          </p:nvCxnSpPr>
          <p:spPr>
            <a:xfrm flipH="1">
              <a:off x="741879" y="3987992"/>
              <a:ext cx="559788" cy="915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1579322" y="4004057"/>
              <a:ext cx="805571" cy="468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1942058" y="4736697"/>
              <a:ext cx="506715" cy="855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51521" y="5156883"/>
              <a:ext cx="952935" cy="525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2" name="Content Placeholder 2"/>
          <p:cNvSpPr txBox="1">
            <a:spLocks/>
          </p:cNvSpPr>
          <p:nvPr/>
        </p:nvSpPr>
        <p:spPr>
          <a:xfrm>
            <a:off x="282526" y="1353059"/>
            <a:ext cx="4100245" cy="2176955"/>
          </a:xfrm>
          <a:prstGeom prst="rect">
            <a:avLst/>
          </a:prstGeom>
        </p:spPr>
        <p:txBody>
          <a:bodyPr vert="horz" lIns="91440" tIns="45720" rIns="91440" bIns="45720" rtlCol="0">
            <a:normAutofit fontScale="85000" lnSpcReduction="20000"/>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gn="ctr"/>
            <a:r>
              <a:rPr lang="nl" u="sng" dirty="0">
                <a:solidFill>
                  <a:srgbClr val="00B050"/>
                </a:solidFill>
              </a:rPr>
              <a:t>Uitdaging 1</a:t>
            </a:r>
          </a:p>
          <a:p>
            <a:pPr marL="342900" indent="-342900">
              <a:buFont typeface="Arial" panose="020B0604020202020204" pitchFamily="34" charset="0"/>
              <a:buChar char="•"/>
            </a:pPr>
            <a:r>
              <a:rPr lang="nl" b="0" dirty="0"/>
              <a:t>Jouw robot is een honkbalspeler die naar alle honken moet rennen en terug moet naar de thuisplaat.</a:t>
            </a:r>
          </a:p>
          <a:p>
            <a:pPr marL="342900" indent="-342900">
              <a:buFont typeface="Arial" panose="020B0604020202020204" pitchFamily="34" charset="0"/>
              <a:buChar char="•"/>
            </a:pPr>
            <a:r>
              <a:rPr lang="nl" b="0" dirty="0"/>
              <a:t>Kun jij je robot programmeren om vooruit te rijden en dan naar links te draaien?</a:t>
            </a:r>
          </a:p>
          <a:p>
            <a:pPr marL="342900" indent="-342900">
              <a:buFont typeface="Arial" panose="020B0604020202020204" pitchFamily="34" charset="0"/>
              <a:buChar char="•"/>
            </a:pPr>
            <a:r>
              <a:rPr lang="nl" b="0" dirty="0"/>
              <a:t>Gebruik een vierkante doos of tape</a:t>
            </a:r>
          </a:p>
        </p:txBody>
      </p:sp>
      <p:cxnSp>
        <p:nvCxnSpPr>
          <p:cNvPr id="54" name="Straight Connector 53"/>
          <p:cNvCxnSpPr/>
          <p:nvPr/>
        </p:nvCxnSpPr>
        <p:spPr>
          <a:xfrm flipV="1">
            <a:off x="4285673" y="1321379"/>
            <a:ext cx="9236" cy="4476339"/>
          </a:xfrm>
          <a:prstGeom prst="line">
            <a:avLst/>
          </a:prstGeom>
          <a:ln w="76200"/>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5583613" y="3623745"/>
            <a:ext cx="1871891" cy="2534749"/>
            <a:chOff x="5536460" y="3823941"/>
            <a:chExt cx="1871891" cy="2534749"/>
          </a:xfrm>
        </p:grpSpPr>
        <p:cxnSp>
          <p:nvCxnSpPr>
            <p:cNvPr id="26" name="Straight Arrow Connector 25"/>
            <p:cNvCxnSpPr/>
            <p:nvPr/>
          </p:nvCxnSpPr>
          <p:spPr>
            <a:xfrm flipV="1">
              <a:off x="6854868" y="4309384"/>
              <a:ext cx="0" cy="1053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536460" y="5419830"/>
              <a:ext cx="953242" cy="738664"/>
            </a:xfrm>
            <a:prstGeom prst="rect">
              <a:avLst/>
            </a:prstGeom>
            <a:noFill/>
          </p:spPr>
          <p:txBody>
            <a:bodyPr wrap="square" rtlCol="0">
              <a:spAutoFit/>
            </a:bodyPr>
            <a:lstStyle/>
            <a:p>
              <a:r>
                <a:rPr lang="nl" sz="1400" dirty="0"/>
                <a:t>Begin- en eindpositie</a:t>
              </a:r>
            </a:p>
          </p:txBody>
        </p:sp>
        <p:cxnSp>
          <p:nvCxnSpPr>
            <p:cNvPr id="48" name="Straight Arrow Connector 47"/>
            <p:cNvCxnSpPr/>
            <p:nvPr/>
          </p:nvCxnSpPr>
          <p:spPr>
            <a:xfrm flipH="1">
              <a:off x="6891067" y="4406104"/>
              <a:ext cx="1964" cy="994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Snip Same Side Corner Rectangle 20"/>
            <p:cNvSpPr/>
            <p:nvPr/>
          </p:nvSpPr>
          <p:spPr>
            <a:xfrm>
              <a:off x="6512181" y="5776527"/>
              <a:ext cx="673581" cy="582163"/>
            </a:xfrm>
            <a:prstGeom prst="snip2Same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 sz="1100" dirty="0">
                  <a:solidFill>
                    <a:schemeClr val="tx1"/>
                  </a:solidFill>
                </a:rPr>
                <a:t>Eerste basis</a:t>
              </a:r>
            </a:p>
          </p:txBody>
        </p:sp>
        <p:grpSp>
          <p:nvGrpSpPr>
            <p:cNvPr id="28" name="Group 27"/>
            <p:cNvGrpSpPr/>
            <p:nvPr/>
          </p:nvGrpSpPr>
          <p:grpSpPr>
            <a:xfrm rot="16200000">
              <a:off x="6683954" y="5079080"/>
              <a:ext cx="375335" cy="1073459"/>
              <a:chOff x="6517601" y="541432"/>
              <a:chExt cx="1228876" cy="3116594"/>
            </a:xfrm>
          </p:grpSpPr>
          <p:grpSp>
            <p:nvGrpSpPr>
              <p:cNvPr id="29" name="Group 28"/>
              <p:cNvGrpSpPr/>
              <p:nvPr/>
            </p:nvGrpSpPr>
            <p:grpSpPr>
              <a:xfrm rot="5400000">
                <a:off x="6529019" y="1512901"/>
                <a:ext cx="1141996" cy="1164832"/>
                <a:chOff x="6310708" y="2215655"/>
                <a:chExt cx="809489" cy="898564"/>
              </a:xfrm>
            </p:grpSpPr>
            <p:sp>
              <p:nvSpPr>
                <p:cNvPr id="32" name="Rounded Rectangle 31"/>
                <p:cNvSpPr/>
                <p:nvPr/>
              </p:nvSpPr>
              <p:spPr>
                <a:xfrm>
                  <a:off x="6466604" y="2215655"/>
                  <a:ext cx="519438" cy="898564"/>
                </a:xfrm>
                <a:prstGeom prst="roundRect">
                  <a:avLst/>
                </a:prstGeom>
                <a:solidFill>
                  <a:schemeClr val="accent5">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ounded Rectangle 32"/>
                <p:cNvSpPr/>
                <p:nvPr/>
              </p:nvSpPr>
              <p:spPr>
                <a:xfrm>
                  <a:off x="6979076"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34" name="Rounded Rectangle 33"/>
                <p:cNvSpPr/>
                <p:nvPr/>
              </p:nvSpPr>
              <p:spPr>
                <a:xfrm>
                  <a:off x="6310708"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35" name="Oval 34"/>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0" name="TextBox 29"/>
              <p:cNvSpPr txBox="1"/>
              <p:nvPr/>
            </p:nvSpPr>
            <p:spPr>
              <a:xfrm>
                <a:off x="7280858" y="541432"/>
                <a:ext cx="465619" cy="1072288"/>
              </a:xfrm>
              <a:prstGeom prst="rect">
                <a:avLst/>
              </a:prstGeom>
              <a:noFill/>
            </p:spPr>
            <p:txBody>
              <a:bodyPr wrap="square" rtlCol="0">
                <a:spAutoFit/>
              </a:bodyPr>
              <a:lstStyle/>
              <a:p>
                <a:r>
                  <a:rPr lang="nl" dirty="0"/>
                  <a:t>A</a:t>
                </a:r>
              </a:p>
            </p:txBody>
          </p:sp>
          <p:sp>
            <p:nvSpPr>
              <p:cNvPr id="31" name="TextBox 30"/>
              <p:cNvSpPr txBox="1"/>
              <p:nvPr/>
            </p:nvSpPr>
            <p:spPr>
              <a:xfrm>
                <a:off x="7492798" y="2585737"/>
                <a:ext cx="213417" cy="1072289"/>
              </a:xfrm>
              <a:prstGeom prst="rect">
                <a:avLst/>
              </a:prstGeom>
              <a:noFill/>
            </p:spPr>
            <p:txBody>
              <a:bodyPr wrap="square" rtlCol="0">
                <a:spAutoFit/>
              </a:bodyPr>
              <a:lstStyle/>
              <a:p>
                <a:r>
                  <a:rPr lang="nl" dirty="0"/>
                  <a:t>E</a:t>
                </a:r>
              </a:p>
            </p:txBody>
          </p:sp>
        </p:grpSp>
        <p:sp>
          <p:nvSpPr>
            <p:cNvPr id="38" name="Snip Same Side Corner Rectangle 37"/>
            <p:cNvSpPr/>
            <p:nvPr/>
          </p:nvSpPr>
          <p:spPr>
            <a:xfrm>
              <a:off x="6519559" y="3823941"/>
              <a:ext cx="673581" cy="582163"/>
            </a:xfrm>
            <a:prstGeom prst="snip2Same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 sz="900" dirty="0">
                  <a:solidFill>
                    <a:schemeClr val="tx1"/>
                  </a:solidFill>
                </a:rPr>
                <a:t>Tweede honk</a:t>
              </a:r>
            </a:p>
          </p:txBody>
        </p:sp>
      </p:grpSp>
      <p:sp>
        <p:nvSpPr>
          <p:cNvPr id="15" name="Footer Placeholder 3">
            <a:extLst>
              <a:ext uri="{FF2B5EF4-FFF2-40B4-BE49-F238E27FC236}">
                <a16:creationId xmlns:a16="http://schemas.microsoft.com/office/drawing/2014/main" id="{FA7026F1-9066-95BB-D925-FD0F6A0C07DF}"/>
              </a:ext>
            </a:extLst>
          </p:cNvPr>
          <p:cNvSpPr>
            <a:spLocks noGrp="1"/>
          </p:cNvSpPr>
          <p:nvPr>
            <p:ph type="ftr" sz="quarter" idx="11"/>
          </p:nvPr>
        </p:nvSpPr>
        <p:spPr>
          <a:xfrm>
            <a:off x="88409" y="6320275"/>
            <a:ext cx="9055591" cy="365125"/>
          </a:xfrm>
        </p:spPr>
        <p:txBody>
          <a:bodyPr/>
          <a:lstStyle/>
          <a:p>
            <a:r>
              <a:rPr lang="nl" dirty="0"/>
              <a:t>Copyright © 2023 Prime Lessons (primelessons.org) CC-BY-NC-SA. (Laatste bewerking: 26-07-2023)</a:t>
            </a:r>
          </a:p>
        </p:txBody>
      </p:sp>
    </p:spTree>
    <p:extLst>
      <p:ext uri="{BB962C8B-B14F-4D97-AF65-F5344CB8AC3E}">
        <p14:creationId xmlns:p14="http://schemas.microsoft.com/office/powerpoint/2010/main" val="1968356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 dirty="0"/>
              <a:t>UITDAGINGSOPLOSSINGEN</a:t>
            </a:r>
          </a:p>
        </p:txBody>
      </p:sp>
      <p:sp>
        <p:nvSpPr>
          <p:cNvPr id="3" name="Content Placeholder 2"/>
          <p:cNvSpPr>
            <a:spLocks noGrp="1"/>
          </p:cNvSpPr>
          <p:nvPr>
            <p:ph idx="1"/>
          </p:nvPr>
        </p:nvSpPr>
        <p:spPr>
          <a:xfrm>
            <a:off x="4602429" y="1260699"/>
            <a:ext cx="4100245" cy="4373563"/>
          </a:xfrm>
        </p:spPr>
        <p:txBody>
          <a:bodyPr/>
          <a:lstStyle/>
          <a:p>
            <a:pPr marL="0" indent="0" algn="ctr">
              <a:buNone/>
            </a:pPr>
            <a:r>
              <a:rPr lang="nl" b="1" u="sng" dirty="0">
                <a:solidFill>
                  <a:srgbClr val="00B050"/>
                </a:solidFill>
              </a:rPr>
              <a:t>Uitdaging 2</a:t>
            </a:r>
          </a:p>
          <a:p>
            <a:pPr marL="0" indent="0">
              <a:buNone/>
            </a:pPr>
            <a:r>
              <a:rPr lang="nl" b="0" dirty="0"/>
              <a:t>Je hebt waarschijnlijk een </a:t>
            </a:r>
            <a:r>
              <a:rPr lang="nl" dirty="0"/>
              <a:t>spin-bocht gebruikt </a:t>
            </a:r>
            <a:r>
              <a:rPr lang="nl" b="0" dirty="0"/>
              <a:t>omdat deze beter is voor scherpere bochten en je dichter bij het startpunt brengt!</a:t>
            </a:r>
          </a:p>
        </p:txBody>
      </p:sp>
      <p:sp>
        <p:nvSpPr>
          <p:cNvPr id="5" name="Slide Number Placeholder 4">
            <a:extLst>
              <a:ext uri="{FF2B5EF4-FFF2-40B4-BE49-F238E27FC236}">
                <a16:creationId xmlns:a16="http://schemas.microsoft.com/office/drawing/2014/main" id="{A6E98B34-FE88-4F47-A906-8640DA5B168C}"/>
              </a:ext>
            </a:extLst>
          </p:cNvPr>
          <p:cNvSpPr>
            <a:spLocks noGrp="1"/>
          </p:cNvSpPr>
          <p:nvPr>
            <p:ph type="sldNum" sz="quarter" idx="12"/>
          </p:nvPr>
        </p:nvSpPr>
        <p:spPr/>
        <p:txBody>
          <a:bodyPr/>
          <a:lstStyle/>
          <a:p>
            <a:fld id="{BBD74847-7BE4-4E4D-8159-51DF7B93C616}" type="slidenum">
              <a:rPr lang="en-US" smtClean="0"/>
              <a:t>13</a:t>
            </a:fld>
            <a:endParaRPr lang="en-US"/>
          </a:p>
        </p:txBody>
      </p:sp>
      <p:sp>
        <p:nvSpPr>
          <p:cNvPr id="42" name="Content Placeholder 2"/>
          <p:cNvSpPr txBox="1">
            <a:spLocks/>
          </p:cNvSpPr>
          <p:nvPr/>
        </p:nvSpPr>
        <p:spPr>
          <a:xfrm>
            <a:off x="282526" y="1260699"/>
            <a:ext cx="3922429" cy="4373563"/>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gn="ctr"/>
            <a:r>
              <a:rPr lang="nl" u="sng" dirty="0">
                <a:solidFill>
                  <a:srgbClr val="00B050"/>
                </a:solidFill>
              </a:rPr>
              <a:t>Uitdaging 1</a:t>
            </a:r>
          </a:p>
          <a:p>
            <a:r>
              <a:rPr lang="nl" b="0" dirty="0"/>
              <a:t>Je hebt waarschijnlijk een combinatie gebruikt van bewegend sturen om rechtdoor te gaan en </a:t>
            </a:r>
            <a:r>
              <a:rPr lang="nl" dirty="0"/>
              <a:t>draaiende bochten </a:t>
            </a:r>
            <a:r>
              <a:rPr lang="nl" b="0" dirty="0"/>
              <a:t>om rond de box te gaan.</a:t>
            </a:r>
          </a:p>
        </p:txBody>
      </p:sp>
      <p:cxnSp>
        <p:nvCxnSpPr>
          <p:cNvPr id="54" name="Straight Connector 53"/>
          <p:cNvCxnSpPr/>
          <p:nvPr/>
        </p:nvCxnSpPr>
        <p:spPr>
          <a:xfrm flipV="1">
            <a:off x="4285673" y="1321379"/>
            <a:ext cx="9236" cy="4476339"/>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 name="Footer Placeholder 3">
            <a:extLst>
              <a:ext uri="{FF2B5EF4-FFF2-40B4-BE49-F238E27FC236}">
                <a16:creationId xmlns:a16="http://schemas.microsoft.com/office/drawing/2014/main" id="{C5A08AE9-2805-0E12-4B14-34924986C1F7}"/>
              </a:ext>
            </a:extLst>
          </p:cNvPr>
          <p:cNvSpPr>
            <a:spLocks noGrp="1"/>
          </p:cNvSpPr>
          <p:nvPr>
            <p:ph type="ftr" sz="quarter" idx="11"/>
          </p:nvPr>
        </p:nvSpPr>
        <p:spPr>
          <a:xfrm>
            <a:off x="88409" y="6320275"/>
            <a:ext cx="9055591" cy="365125"/>
          </a:xfrm>
        </p:spPr>
        <p:txBody>
          <a:bodyPr/>
          <a:lstStyle/>
          <a:p>
            <a:r>
              <a:rPr lang="nl" dirty="0"/>
              <a:t>Copyright © 2023 Prime Lessons (primelessons.org) CC-BY-NC-SA. (Laatste bewerking: 26-07-2023)</a:t>
            </a:r>
          </a:p>
        </p:txBody>
      </p:sp>
    </p:spTree>
    <p:extLst>
      <p:ext uri="{BB962C8B-B14F-4D97-AF65-F5344CB8AC3E}">
        <p14:creationId xmlns:p14="http://schemas.microsoft.com/office/powerpoint/2010/main" val="2926526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2111017"/>
          </a:xfrm>
        </p:spPr>
        <p:txBody>
          <a:bodyPr>
            <a:normAutofit/>
          </a:bodyPr>
          <a:lstStyle/>
          <a:p>
            <a:r>
              <a:rPr lang="nl-NL" dirty="0"/>
              <a:t>Deze les is gemaakt door </a:t>
            </a:r>
            <a:r>
              <a:rPr lang="nl-NL" dirty="0" err="1"/>
              <a:t>Sanjay</a:t>
            </a:r>
            <a:r>
              <a:rPr lang="nl-NL" dirty="0"/>
              <a:t> </a:t>
            </a:r>
            <a:r>
              <a:rPr lang="nl-NL" dirty="0" err="1"/>
              <a:t>Seshan</a:t>
            </a:r>
            <a:r>
              <a:rPr lang="nl-NL" dirty="0"/>
              <a:t> en </a:t>
            </a:r>
            <a:r>
              <a:rPr lang="nl-NL" dirty="0" err="1"/>
              <a:t>Arvind</a:t>
            </a:r>
            <a:r>
              <a:rPr lang="nl-NL" dirty="0"/>
              <a:t> </a:t>
            </a:r>
            <a:r>
              <a:rPr lang="nl-NL" dirty="0" err="1"/>
              <a:t>Seshan</a:t>
            </a:r>
            <a:r>
              <a:rPr lang="nl-NL" dirty="0"/>
              <a:t> voor Prime </a:t>
            </a:r>
            <a:r>
              <a:rPr lang="nl-NL" dirty="0" err="1"/>
              <a:t>Lessons</a:t>
            </a:r>
            <a:endParaRPr lang="nl-NL" dirty="0"/>
          </a:p>
          <a:p>
            <a:r>
              <a:rPr lang="nl-NL" dirty="0"/>
              <a:t>Deze lessen zijn door Roy Krikke en Henriëtte van Dorp vertaald in het Nederlands
Meer lessen zijn beschikbaar op </a:t>
            </a:r>
            <a:r>
              <a:rPr lang="en-US" dirty="0">
                <a:hlinkClick r:id="rId2"/>
              </a:rPr>
              <a:t>www.primelessons.org</a:t>
            </a:r>
            <a:endParaRPr lang="en-US" dirty="0"/>
          </a:p>
        </p:txBody>
      </p:sp>
      <p:sp>
        <p:nvSpPr>
          <p:cNvPr id="4" name="Footer Placeholder 3"/>
          <p:cNvSpPr>
            <a:spLocks noGrp="1"/>
          </p:cNvSpPr>
          <p:nvPr>
            <p:ph type="ftr" sz="quarter" idx="11"/>
          </p:nvPr>
        </p:nvSpPr>
        <p:spPr/>
        <p:txBody>
          <a:bodyPr/>
          <a:lstStyle/>
          <a:p>
            <a:r>
              <a:rPr lang="en-US" dirty="0"/>
              <a:t>Copyright © 2023 Prime Lessons (primelessons.org) CC-BY-NC-SA.  </a:t>
            </a:r>
            <a:r>
              <a:rPr lang="en-US"/>
              <a:t>(Last edit: 05/11/2023)</a:t>
            </a:r>
            <a:endParaRPr lang="en-US" dirty="0"/>
          </a:p>
        </p:txBody>
      </p:sp>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14</a:t>
            </a:fld>
            <a:endParaRPr lang="en-US"/>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3"/>
              </a:rPr>
              <a:t>Creative Commons Attribution-</a:t>
            </a:r>
            <a:r>
              <a:rPr kumimoji="0" lang="en-US" altLang="en-US" sz="1200" b="0" i="0" u="none" strike="noStrike" cap="none" normalizeH="0" baseline="0" dirty="0" err="1">
                <a:ln>
                  <a:noFill/>
                </a:ln>
                <a:solidFill>
                  <a:srgbClr val="4374B7"/>
                </a:solidFill>
                <a:effectLst/>
                <a:latin typeface="Helvetica Neue"/>
                <a:hlinkClick r:id="rId3"/>
              </a:rPr>
              <a:t>NonCommercial</a:t>
            </a:r>
            <a:r>
              <a:rPr kumimoji="0" lang="en-US" altLang="en-US" sz="1200" b="0" i="0" u="none" strike="noStrike" cap="none" normalizeH="0" baseline="0" dirty="0">
                <a:ln>
                  <a:noFill/>
                </a:ln>
                <a:solidFill>
                  <a:srgbClr val="4374B7"/>
                </a:solidFill>
                <a:effectLst/>
                <a:latin typeface="Helvetica Neue"/>
                <a:hlinkClick r:id="rId3"/>
              </a:rPr>
              <a:t>-</a:t>
            </a:r>
            <a:r>
              <a:rPr kumimoji="0" lang="en-US" altLang="en-US" sz="1200" b="0" i="0" u="none" strike="noStrike" cap="none" normalizeH="0" baseline="0" dirty="0" err="1">
                <a:ln>
                  <a:noFill/>
                </a:ln>
                <a:solidFill>
                  <a:srgbClr val="4374B7"/>
                </a:solidFill>
                <a:effectLst/>
                <a:latin typeface="Helvetica Neue"/>
                <a:hlinkClick r:id="rId3"/>
              </a:rPr>
              <a:t>ShareAlike</a:t>
            </a:r>
            <a:r>
              <a:rPr kumimoji="0" lang="en-US" altLang="en-US" sz="1200" b="0" i="0" u="none" strike="noStrike" cap="none" normalizeH="0" baseline="0" dirty="0">
                <a:ln>
                  <a:noFill/>
                </a:ln>
                <a:solidFill>
                  <a:srgbClr val="4374B7"/>
                </a:solidFill>
                <a:effectLst/>
                <a:latin typeface="Helvetica Neue"/>
                <a:hlinkClick r:id="rId3"/>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777067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 dirty="0"/>
              <a:t>Lesdoelstellingen</a:t>
            </a:r>
          </a:p>
        </p:txBody>
      </p:sp>
      <p:sp>
        <p:nvSpPr>
          <p:cNvPr id="3" name="Content Placeholder 2"/>
          <p:cNvSpPr>
            <a:spLocks noGrp="1"/>
          </p:cNvSpPr>
          <p:nvPr>
            <p:ph idx="1"/>
          </p:nvPr>
        </p:nvSpPr>
        <p:spPr>
          <a:xfrm>
            <a:off x="155088" y="1140007"/>
            <a:ext cx="8831580" cy="2409220"/>
          </a:xfrm>
        </p:spPr>
        <p:txBody>
          <a:bodyPr/>
          <a:lstStyle/>
          <a:p>
            <a:r>
              <a:rPr lang="nl" dirty="0"/>
              <a:t>Leer hoe u kunt draaien met de ingebouwde gyrosensor</a:t>
            </a:r>
          </a:p>
          <a:p>
            <a:r>
              <a:rPr lang="nl" dirty="0"/>
              <a:t>Leer hoe u het Wait Until Block met sensoren gebruikt</a:t>
            </a:r>
          </a:p>
          <a:p>
            <a:r>
              <a:rPr lang="nl" dirty="0"/>
              <a:t>Opmerking: hoewel afbeeldingen in deze lessen mogelijk een SPIKE Prime laten zien, zijn de codeblokken hetzelfde voor Robot Inventor</a:t>
            </a:r>
          </a:p>
          <a:p>
            <a:endParaRPr lang="en-US" dirty="0"/>
          </a:p>
          <a:p>
            <a:endParaRPr lang="en-US" dirty="0"/>
          </a:p>
          <a:p>
            <a:endParaRPr lang="en-US" dirty="0"/>
          </a:p>
        </p:txBody>
      </p:sp>
      <p:sp>
        <p:nvSpPr>
          <p:cNvPr id="4" name="Footer Placeholder 3"/>
          <p:cNvSpPr>
            <a:spLocks noGrp="1"/>
          </p:cNvSpPr>
          <p:nvPr>
            <p:ph type="ftr" sz="quarter" idx="11"/>
          </p:nvPr>
        </p:nvSpPr>
        <p:spPr>
          <a:xfrm>
            <a:off x="88409" y="6320275"/>
            <a:ext cx="9055591" cy="365125"/>
          </a:xfrm>
        </p:spPr>
        <p:txBody>
          <a:bodyPr/>
          <a:lstStyle/>
          <a:p>
            <a:r>
              <a:rPr lang="nl" dirty="0"/>
              <a:t>Copyright © 2023 Prime Lessons (primelessons.org) CC-BY-NC-SA. (Laatste bewerking: 26-07-2023)</a:t>
            </a:r>
          </a:p>
        </p:txBody>
      </p:sp>
      <p:sp>
        <p:nvSpPr>
          <p:cNvPr id="7" name="Slide Number Placeholder 6">
            <a:extLst>
              <a:ext uri="{FF2B5EF4-FFF2-40B4-BE49-F238E27FC236}">
                <a16:creationId xmlns:a16="http://schemas.microsoft.com/office/drawing/2014/main" id="{8D64AAE4-28AB-4B08-8A92-91AD24C926BD}"/>
              </a:ext>
            </a:extLst>
          </p:cNvPr>
          <p:cNvSpPr>
            <a:spLocks noGrp="1"/>
          </p:cNvSpPr>
          <p:nvPr>
            <p:ph type="sldNum" sz="quarter" idx="12"/>
          </p:nvPr>
        </p:nvSpPr>
        <p:spPr/>
        <p:txBody>
          <a:bodyPr/>
          <a:lstStyle/>
          <a:p>
            <a:fld id="{BBD74847-7BE4-4E4D-8159-51DF7B93C616}" type="slidenum">
              <a:rPr lang="en-US" smtClean="0"/>
              <a:t>2</a:t>
            </a:fld>
            <a:endParaRPr lang="en-US"/>
          </a:p>
        </p:txBody>
      </p:sp>
    </p:spTree>
    <p:extLst>
      <p:ext uri="{BB962C8B-B14F-4D97-AF65-F5344CB8AC3E}">
        <p14:creationId xmlns:p14="http://schemas.microsoft.com/office/powerpoint/2010/main" val="67508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8E53A-2C16-436C-A865-A8458BC4A00B}"/>
              </a:ext>
            </a:extLst>
          </p:cNvPr>
          <p:cNvSpPr>
            <a:spLocks noGrp="1"/>
          </p:cNvSpPr>
          <p:nvPr>
            <p:ph type="title"/>
          </p:nvPr>
        </p:nvSpPr>
        <p:spPr/>
        <p:txBody>
          <a:bodyPr/>
          <a:lstStyle/>
          <a:p>
            <a:r>
              <a:rPr lang="nl" dirty="0"/>
              <a:t>BLOKKEN DIE JE NODIG HEBT in deze les</a:t>
            </a:r>
          </a:p>
        </p:txBody>
      </p:sp>
      <p:sp>
        <p:nvSpPr>
          <p:cNvPr id="3" name="Content Placeholder 2">
            <a:extLst>
              <a:ext uri="{FF2B5EF4-FFF2-40B4-BE49-F238E27FC236}">
                <a16:creationId xmlns:a16="http://schemas.microsoft.com/office/drawing/2014/main" id="{E47E2EED-424B-4877-A6F9-DC1FD3574959}"/>
              </a:ext>
            </a:extLst>
          </p:cNvPr>
          <p:cNvSpPr>
            <a:spLocks noGrp="1"/>
          </p:cNvSpPr>
          <p:nvPr>
            <p:ph idx="1"/>
          </p:nvPr>
        </p:nvSpPr>
        <p:spPr>
          <a:xfrm>
            <a:off x="155088" y="1422840"/>
            <a:ext cx="5069522" cy="4510290"/>
          </a:xfrm>
        </p:spPr>
        <p:txBody>
          <a:bodyPr>
            <a:normAutofit fontScale="92500"/>
          </a:bodyPr>
          <a:lstStyle/>
          <a:p>
            <a:r>
              <a:rPr lang="nl" sz="2000" dirty="0"/>
              <a:t>Reporterblokken (Float/String) – cijfers en tekst kunnen in ovale slots worden geplaatst. Ze kunnen sensorwaarden lezen of de in een variabele opgeslagen waarde ophalen.</a:t>
            </a:r>
          </a:p>
          <a:p>
            <a:r>
              <a:rPr lang="nl" sz="2000" dirty="0"/>
              <a:t>Booleaanse blokken – hebben een waar- of onwaar-waarde en kunnen in zeshoekige slots worden geplaatst, zoals het wachtblok aan de rechterkant</a:t>
            </a:r>
          </a:p>
          <a:p>
            <a:r>
              <a:rPr lang="nl" sz="2000" dirty="0"/>
              <a:t>Wacht tot blok – Net als het blok Wacht op seconden zorgt dit blok ervoor dat de uitvoering van het programma enige tijd wordt onderbroken. In dit geval wacht het programma totdat de voorwaarde in het Booleaanse blok waar is</a:t>
            </a:r>
          </a:p>
          <a:p>
            <a:endParaRPr lang="en-US" dirty="0"/>
          </a:p>
        </p:txBody>
      </p:sp>
      <p:sp>
        <p:nvSpPr>
          <p:cNvPr id="5" name="Slide Number Placeholder 4">
            <a:extLst>
              <a:ext uri="{FF2B5EF4-FFF2-40B4-BE49-F238E27FC236}">
                <a16:creationId xmlns:a16="http://schemas.microsoft.com/office/drawing/2014/main" id="{A81D9CB2-2043-46CC-9247-DE7709769469}"/>
              </a:ext>
            </a:extLst>
          </p:cNvPr>
          <p:cNvSpPr>
            <a:spLocks noGrp="1"/>
          </p:cNvSpPr>
          <p:nvPr>
            <p:ph type="sldNum" sz="quarter" idx="12"/>
          </p:nvPr>
        </p:nvSpPr>
        <p:spPr/>
        <p:txBody>
          <a:bodyPr/>
          <a:lstStyle/>
          <a:p>
            <a:fld id="{BBD74847-7BE4-4E4D-8159-51DF7B93C616}" type="slidenum">
              <a:rPr lang="en-US" smtClean="0"/>
              <a:t>3</a:t>
            </a:fld>
            <a:endParaRPr lang="en-US"/>
          </a:p>
        </p:txBody>
      </p:sp>
      <p:pic>
        <p:nvPicPr>
          <p:cNvPr id="6" name="Picture 5">
            <a:extLst>
              <a:ext uri="{FF2B5EF4-FFF2-40B4-BE49-F238E27FC236}">
                <a16:creationId xmlns:a16="http://schemas.microsoft.com/office/drawing/2014/main" id="{1F878471-D950-4EEB-AF29-0B9B39FED536}"/>
              </a:ext>
            </a:extLst>
          </p:cNvPr>
          <p:cNvPicPr>
            <a:picLocks noChangeAspect="1"/>
          </p:cNvPicPr>
          <p:nvPr/>
        </p:nvPicPr>
        <p:blipFill>
          <a:blip r:embed="rId2"/>
          <a:stretch>
            <a:fillRect/>
          </a:stretch>
        </p:blipFill>
        <p:spPr>
          <a:xfrm>
            <a:off x="5340772" y="1422840"/>
            <a:ext cx="2895600" cy="2905125"/>
          </a:xfrm>
          <a:prstGeom prst="rect">
            <a:avLst/>
          </a:prstGeom>
        </p:spPr>
      </p:pic>
      <p:cxnSp>
        <p:nvCxnSpPr>
          <p:cNvPr id="8" name="Straight Arrow Connector 7">
            <a:extLst>
              <a:ext uri="{FF2B5EF4-FFF2-40B4-BE49-F238E27FC236}">
                <a16:creationId xmlns:a16="http://schemas.microsoft.com/office/drawing/2014/main" id="{9F56EEEA-3A81-4D3B-B9E6-47685F6DC10F}"/>
              </a:ext>
            </a:extLst>
          </p:cNvPr>
          <p:cNvCxnSpPr>
            <a:cxnSpLocks/>
          </p:cNvCxnSpPr>
          <p:nvPr/>
        </p:nvCxnSpPr>
        <p:spPr>
          <a:xfrm>
            <a:off x="6672409" y="2280491"/>
            <a:ext cx="0" cy="59491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1DBBF96-8377-4B47-9282-3CE45A00A5EC}"/>
              </a:ext>
            </a:extLst>
          </p:cNvPr>
          <p:cNvCxnSpPr>
            <a:cxnSpLocks/>
          </p:cNvCxnSpPr>
          <p:nvPr/>
        </p:nvCxnSpPr>
        <p:spPr>
          <a:xfrm>
            <a:off x="6788572" y="3272009"/>
            <a:ext cx="0" cy="68121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Footer Placeholder 3">
            <a:extLst>
              <a:ext uri="{FF2B5EF4-FFF2-40B4-BE49-F238E27FC236}">
                <a16:creationId xmlns:a16="http://schemas.microsoft.com/office/drawing/2014/main" id="{AA20EF70-B522-C740-6DAA-B47B4E15665B}"/>
              </a:ext>
            </a:extLst>
          </p:cNvPr>
          <p:cNvSpPr>
            <a:spLocks noGrp="1"/>
          </p:cNvSpPr>
          <p:nvPr>
            <p:ph type="ftr" sz="quarter" idx="11"/>
          </p:nvPr>
        </p:nvSpPr>
        <p:spPr>
          <a:xfrm>
            <a:off x="88409" y="6320275"/>
            <a:ext cx="9055591" cy="365125"/>
          </a:xfrm>
        </p:spPr>
        <p:txBody>
          <a:bodyPr/>
          <a:lstStyle/>
          <a:p>
            <a:r>
              <a:rPr lang="nl" dirty="0"/>
              <a:t>Copyright © 2023 Prime Lessons (primelessons.org) CC-BY-NC-SA. (Laatste bewerking: 26-07-2023)</a:t>
            </a:r>
          </a:p>
        </p:txBody>
      </p:sp>
    </p:spTree>
    <p:extLst>
      <p:ext uri="{BB962C8B-B14F-4D97-AF65-F5344CB8AC3E}">
        <p14:creationId xmlns:p14="http://schemas.microsoft.com/office/powerpoint/2010/main" val="2101780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C9A33-F3DC-4175-85C8-87A484EF1DFC}"/>
              </a:ext>
            </a:extLst>
          </p:cNvPr>
          <p:cNvSpPr>
            <a:spLocks noGrp="1"/>
          </p:cNvSpPr>
          <p:nvPr>
            <p:ph type="title"/>
          </p:nvPr>
        </p:nvSpPr>
        <p:spPr/>
        <p:txBody>
          <a:bodyPr/>
          <a:lstStyle/>
          <a:p>
            <a:r>
              <a:rPr lang="nl" dirty="0"/>
              <a:t>Robotoriëntatie: YAW, PITCH en ROLL</a:t>
            </a:r>
          </a:p>
        </p:txBody>
      </p:sp>
      <p:sp>
        <p:nvSpPr>
          <p:cNvPr id="3" name="Content Placeholder 2">
            <a:extLst>
              <a:ext uri="{FF2B5EF4-FFF2-40B4-BE49-F238E27FC236}">
                <a16:creationId xmlns:a16="http://schemas.microsoft.com/office/drawing/2014/main" id="{9365F4CC-1F3A-4E81-8595-11CD6B36B795}"/>
              </a:ext>
            </a:extLst>
          </p:cNvPr>
          <p:cNvSpPr>
            <a:spLocks noGrp="1"/>
          </p:cNvSpPr>
          <p:nvPr>
            <p:ph idx="1"/>
          </p:nvPr>
        </p:nvSpPr>
        <p:spPr>
          <a:xfrm>
            <a:off x="155088" y="1140006"/>
            <a:ext cx="2744229" cy="5082601"/>
          </a:xfrm>
        </p:spPr>
        <p:txBody>
          <a:bodyPr/>
          <a:lstStyle/>
          <a:p>
            <a:pPr marL="0" indent="0" algn="ctr">
              <a:buNone/>
            </a:pPr>
            <a:r>
              <a:rPr lang="nl" dirty="0"/>
              <a:t>Yaw is het naar rechts of links draaien van de hub</a:t>
            </a:r>
          </a:p>
        </p:txBody>
      </p:sp>
      <p:sp>
        <p:nvSpPr>
          <p:cNvPr id="5" name="Slide Number Placeholder 4">
            <a:extLst>
              <a:ext uri="{FF2B5EF4-FFF2-40B4-BE49-F238E27FC236}">
                <a16:creationId xmlns:a16="http://schemas.microsoft.com/office/drawing/2014/main" id="{19E8A33A-BDA9-4FF5-9AC9-ACC941B004CE}"/>
              </a:ext>
            </a:extLst>
          </p:cNvPr>
          <p:cNvSpPr>
            <a:spLocks noGrp="1"/>
          </p:cNvSpPr>
          <p:nvPr>
            <p:ph type="sldNum" sz="quarter" idx="12"/>
          </p:nvPr>
        </p:nvSpPr>
        <p:spPr/>
        <p:txBody>
          <a:bodyPr/>
          <a:lstStyle/>
          <a:p>
            <a:fld id="{BBD74847-7BE4-4E4D-8159-51DF7B93C616}" type="slidenum">
              <a:rPr lang="en-US" smtClean="0"/>
              <a:t>4</a:t>
            </a:fld>
            <a:endParaRPr lang="en-US"/>
          </a:p>
        </p:txBody>
      </p:sp>
      <p:sp>
        <p:nvSpPr>
          <p:cNvPr id="6" name="Content Placeholder 2">
            <a:extLst>
              <a:ext uri="{FF2B5EF4-FFF2-40B4-BE49-F238E27FC236}">
                <a16:creationId xmlns:a16="http://schemas.microsoft.com/office/drawing/2014/main" id="{F57276E2-677C-4F5A-9830-16CDFD243800}"/>
              </a:ext>
            </a:extLst>
          </p:cNvPr>
          <p:cNvSpPr txBox="1">
            <a:spLocks/>
          </p:cNvSpPr>
          <p:nvPr/>
        </p:nvSpPr>
        <p:spPr>
          <a:xfrm>
            <a:off x="3428398" y="1135016"/>
            <a:ext cx="2106240" cy="752706"/>
          </a:xfrm>
          <a:prstGeom prst="rect">
            <a:avLst/>
          </a:prstGeom>
        </p:spPr>
        <p:txBody>
          <a:bodyPr vert="horz" lIns="91440" tIns="45720" rIns="91440" bIns="45720" rtlCol="0" anchor="t">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nl" dirty="0"/>
              <a:t>Pitch is het op en neer draaien van de Hub</a:t>
            </a:r>
          </a:p>
        </p:txBody>
      </p:sp>
      <p:sp>
        <p:nvSpPr>
          <p:cNvPr id="7" name="Content Placeholder 2">
            <a:extLst>
              <a:ext uri="{FF2B5EF4-FFF2-40B4-BE49-F238E27FC236}">
                <a16:creationId xmlns:a16="http://schemas.microsoft.com/office/drawing/2014/main" id="{D8B1F65E-83A7-41DF-9F9E-9336CF73312F}"/>
              </a:ext>
            </a:extLst>
          </p:cNvPr>
          <p:cNvSpPr txBox="1">
            <a:spLocks/>
          </p:cNvSpPr>
          <p:nvPr/>
        </p:nvSpPr>
        <p:spPr>
          <a:xfrm>
            <a:off x="944065" y="4389524"/>
            <a:ext cx="1774500" cy="707205"/>
          </a:xfrm>
          <a:prstGeom prst="rect">
            <a:avLst/>
          </a:prstGeom>
        </p:spPr>
        <p:txBody>
          <a:bodyPr vert="horz" lIns="91440" tIns="45720" rIns="91440" bIns="45720" rtlCol="0" anchor="t">
            <a:normAutofit fontScale="8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nl" dirty="0"/>
              <a:t>Rollen is het draaien van de Hub heen en weer</a:t>
            </a:r>
          </a:p>
        </p:txBody>
      </p:sp>
      <p:pic>
        <p:nvPicPr>
          <p:cNvPr id="9" name="Picture 8" descr="A close up of a speaker&#10;&#10;Description automatically generated">
            <a:extLst>
              <a:ext uri="{FF2B5EF4-FFF2-40B4-BE49-F238E27FC236}">
                <a16:creationId xmlns:a16="http://schemas.microsoft.com/office/drawing/2014/main" id="{6D2910E9-F0DA-45A3-9423-DB7B2C77A5DF}"/>
              </a:ext>
            </a:extLst>
          </p:cNvPr>
          <p:cNvPicPr>
            <a:picLocks noChangeAspect="1"/>
          </p:cNvPicPr>
          <p:nvPr/>
        </p:nvPicPr>
        <p:blipFill>
          <a:blip r:embed="rId2"/>
          <a:stretch>
            <a:fillRect/>
          </a:stretch>
        </p:blipFill>
        <p:spPr>
          <a:xfrm>
            <a:off x="651594" y="4795439"/>
            <a:ext cx="2188276" cy="1641207"/>
          </a:xfrm>
          <a:prstGeom prst="rect">
            <a:avLst/>
          </a:prstGeom>
        </p:spPr>
      </p:pic>
      <p:pic>
        <p:nvPicPr>
          <p:cNvPr id="19" name="Picture 18" descr="A close up of a device&#10;&#10;Description automatically generated">
            <a:extLst>
              <a:ext uri="{FF2B5EF4-FFF2-40B4-BE49-F238E27FC236}">
                <a16:creationId xmlns:a16="http://schemas.microsoft.com/office/drawing/2014/main" id="{B7033722-93AC-42C8-B87F-F0A53ADDC509}"/>
              </a:ext>
            </a:extLst>
          </p:cNvPr>
          <p:cNvPicPr>
            <a:picLocks noChangeAspect="1"/>
          </p:cNvPicPr>
          <p:nvPr/>
        </p:nvPicPr>
        <p:blipFill rotWithShape="1">
          <a:blip r:embed="rId3"/>
          <a:srcRect l="3375" t="25218" r="6720" b="27591"/>
          <a:stretch/>
        </p:blipFill>
        <p:spPr>
          <a:xfrm>
            <a:off x="2612962" y="2538207"/>
            <a:ext cx="3091128" cy="1216899"/>
          </a:xfrm>
          <a:prstGeom prst="rect">
            <a:avLst/>
          </a:prstGeom>
        </p:spPr>
      </p:pic>
      <p:pic>
        <p:nvPicPr>
          <p:cNvPr id="21" name="Picture 20" descr="A close up of a phone&#10;&#10;Description automatically generated">
            <a:extLst>
              <a:ext uri="{FF2B5EF4-FFF2-40B4-BE49-F238E27FC236}">
                <a16:creationId xmlns:a16="http://schemas.microsoft.com/office/drawing/2014/main" id="{264C1C9D-E7D7-40D6-B4D9-54558454C468}"/>
              </a:ext>
            </a:extLst>
          </p:cNvPr>
          <p:cNvPicPr>
            <a:picLocks noChangeAspect="1"/>
          </p:cNvPicPr>
          <p:nvPr/>
        </p:nvPicPr>
        <p:blipFill rotWithShape="1">
          <a:blip r:embed="rId4"/>
          <a:srcRect l="27290" t="3271" r="24630"/>
          <a:stretch/>
        </p:blipFill>
        <p:spPr>
          <a:xfrm>
            <a:off x="568828" y="1835979"/>
            <a:ext cx="1594173" cy="2405389"/>
          </a:xfrm>
          <a:prstGeom prst="rect">
            <a:avLst/>
          </a:prstGeom>
        </p:spPr>
      </p:pic>
      <p:sp>
        <p:nvSpPr>
          <p:cNvPr id="34" name="Arc 33">
            <a:extLst>
              <a:ext uri="{FF2B5EF4-FFF2-40B4-BE49-F238E27FC236}">
                <a16:creationId xmlns:a16="http://schemas.microsoft.com/office/drawing/2014/main" id="{CDD86F96-9C54-4F9A-A8CD-BAE37A8D05E5}"/>
              </a:ext>
            </a:extLst>
          </p:cNvPr>
          <p:cNvSpPr/>
          <p:nvPr/>
        </p:nvSpPr>
        <p:spPr>
          <a:xfrm>
            <a:off x="813567" y="2457238"/>
            <a:ext cx="1097280" cy="1097280"/>
          </a:xfrm>
          <a:prstGeom prst="arc">
            <a:avLst>
              <a:gd name="adj1" fmla="val 10186660"/>
              <a:gd name="adj2" fmla="val 667041"/>
            </a:avLst>
          </a:prstGeom>
          <a:ln w="7620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Arc 22">
            <a:extLst>
              <a:ext uri="{FF2B5EF4-FFF2-40B4-BE49-F238E27FC236}">
                <a16:creationId xmlns:a16="http://schemas.microsoft.com/office/drawing/2014/main" id="{5190FCEC-A8C2-461B-8110-36717220EF01}"/>
              </a:ext>
            </a:extLst>
          </p:cNvPr>
          <p:cNvSpPr/>
          <p:nvPr/>
        </p:nvSpPr>
        <p:spPr>
          <a:xfrm rot="9340911">
            <a:off x="5017860" y="2161389"/>
            <a:ext cx="1097280" cy="1097280"/>
          </a:xfrm>
          <a:prstGeom prst="arc">
            <a:avLst>
              <a:gd name="adj1" fmla="val 4932776"/>
              <a:gd name="adj2" fmla="val 1608987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Arc 23">
            <a:extLst>
              <a:ext uri="{FF2B5EF4-FFF2-40B4-BE49-F238E27FC236}">
                <a16:creationId xmlns:a16="http://schemas.microsoft.com/office/drawing/2014/main" id="{098FA748-4CF4-4AFB-8A8E-A4BF99B72F5F}"/>
              </a:ext>
            </a:extLst>
          </p:cNvPr>
          <p:cNvSpPr/>
          <p:nvPr/>
        </p:nvSpPr>
        <p:spPr>
          <a:xfrm rot="12742952" flipH="1">
            <a:off x="358066" y="4878102"/>
            <a:ext cx="1171998" cy="1097280"/>
          </a:xfrm>
          <a:prstGeom prst="arc">
            <a:avLst>
              <a:gd name="adj1" fmla="val 4932776"/>
              <a:gd name="adj2" fmla="val 1608987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Arc 26">
            <a:extLst>
              <a:ext uri="{FF2B5EF4-FFF2-40B4-BE49-F238E27FC236}">
                <a16:creationId xmlns:a16="http://schemas.microsoft.com/office/drawing/2014/main" id="{227B23C3-1E55-4694-B3E4-C6636A954CCF}"/>
              </a:ext>
            </a:extLst>
          </p:cNvPr>
          <p:cNvSpPr/>
          <p:nvPr/>
        </p:nvSpPr>
        <p:spPr>
          <a:xfrm rot="9340911">
            <a:off x="2111381" y="4892970"/>
            <a:ext cx="1097280" cy="1097280"/>
          </a:xfrm>
          <a:prstGeom prst="arc">
            <a:avLst>
              <a:gd name="adj1" fmla="val 4932776"/>
              <a:gd name="adj2" fmla="val 1608987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Arc 27">
            <a:extLst>
              <a:ext uri="{FF2B5EF4-FFF2-40B4-BE49-F238E27FC236}">
                <a16:creationId xmlns:a16="http://schemas.microsoft.com/office/drawing/2014/main" id="{88A6B805-22FB-47E6-961B-7B8DA837BB13}"/>
              </a:ext>
            </a:extLst>
          </p:cNvPr>
          <p:cNvSpPr/>
          <p:nvPr/>
        </p:nvSpPr>
        <p:spPr>
          <a:xfrm rot="11635108" flipH="1">
            <a:off x="2229372" y="2169485"/>
            <a:ext cx="1171998" cy="1097280"/>
          </a:xfrm>
          <a:prstGeom prst="arc">
            <a:avLst>
              <a:gd name="adj1" fmla="val 4932776"/>
              <a:gd name="adj2" fmla="val 1608987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ectangle 7">
            <a:extLst>
              <a:ext uri="{FF2B5EF4-FFF2-40B4-BE49-F238E27FC236}">
                <a16:creationId xmlns:a16="http://schemas.microsoft.com/office/drawing/2014/main" id="{1A185C5C-1811-422F-AA9A-F9BB58D3AEAD}"/>
              </a:ext>
            </a:extLst>
          </p:cNvPr>
          <p:cNvSpPr/>
          <p:nvPr/>
        </p:nvSpPr>
        <p:spPr>
          <a:xfrm>
            <a:off x="6233171" y="1215614"/>
            <a:ext cx="2773669" cy="2865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 sz="1400" dirty="0">
                <a:solidFill>
                  <a:schemeClr val="tx1"/>
                </a:solidFill>
              </a:rPr>
              <a:t>Net zoals x-, y- en z-coördinaten worden gebruikt om de positie van een robot te beschrijven,</a:t>
            </a:r>
          </a:p>
          <a:p>
            <a:pPr algn="ctr"/>
            <a:r>
              <a:rPr lang="nl" sz="1400" dirty="0">
                <a:solidFill>
                  <a:schemeClr val="tx1"/>
                </a:solidFill>
              </a:rPr>
              <a:t>gieren, stampen en rollen zijn termen die worden gebruikt om de oriëntatie van een robot te beschrijven.</a:t>
            </a:r>
          </a:p>
          <a:p>
            <a:pPr algn="ctr"/>
            <a:r>
              <a:rPr lang="nl" sz="1400" dirty="0">
                <a:solidFill>
                  <a:schemeClr val="tx1"/>
                </a:solidFill>
              </a:rPr>
              <a:t>Yaw is rotatie rond de z-as. Pitch is rotatie rond de y-as.</a:t>
            </a:r>
          </a:p>
          <a:p>
            <a:pPr algn="ctr"/>
            <a:r>
              <a:rPr lang="nl" sz="1400" dirty="0">
                <a:solidFill>
                  <a:schemeClr val="tx1"/>
                </a:solidFill>
              </a:rPr>
              <a:t>Rollen is rotatie rond de x-as.</a:t>
            </a:r>
          </a:p>
          <a:p>
            <a:pPr algn="ctr"/>
            <a:endParaRPr lang="en-US" sz="1400" dirty="0">
              <a:solidFill>
                <a:schemeClr val="tx1"/>
              </a:solidFill>
            </a:endParaRPr>
          </a:p>
          <a:p>
            <a:pPr algn="ctr"/>
            <a:r>
              <a:rPr lang="nl" sz="1400" dirty="0">
                <a:solidFill>
                  <a:schemeClr val="tx1"/>
                </a:solidFill>
              </a:rPr>
              <a:t>De ingebouwde Gyrosensor kan de oriëntatie van de robot meten</a:t>
            </a:r>
          </a:p>
        </p:txBody>
      </p:sp>
      <p:pic>
        <p:nvPicPr>
          <p:cNvPr id="13" name="Picture 12" descr="A satellite in space&#10;&#10;Description automatically generated">
            <a:extLst>
              <a:ext uri="{FF2B5EF4-FFF2-40B4-BE49-F238E27FC236}">
                <a16:creationId xmlns:a16="http://schemas.microsoft.com/office/drawing/2014/main" id="{E170FD2B-DF2E-427C-87BD-A0AF8EBC792A}"/>
              </a:ext>
            </a:extLst>
          </p:cNvPr>
          <p:cNvPicPr>
            <a:picLocks noChangeAspect="1"/>
          </p:cNvPicPr>
          <p:nvPr/>
        </p:nvPicPr>
        <p:blipFill>
          <a:blip r:embed="rId5"/>
          <a:stretch>
            <a:fillRect/>
          </a:stretch>
        </p:blipFill>
        <p:spPr>
          <a:xfrm>
            <a:off x="5251465" y="4220746"/>
            <a:ext cx="3620198" cy="2215900"/>
          </a:xfrm>
          <a:prstGeom prst="rect">
            <a:avLst/>
          </a:prstGeom>
        </p:spPr>
      </p:pic>
      <p:sp>
        <p:nvSpPr>
          <p:cNvPr id="10" name="Footer Placeholder 3">
            <a:extLst>
              <a:ext uri="{FF2B5EF4-FFF2-40B4-BE49-F238E27FC236}">
                <a16:creationId xmlns:a16="http://schemas.microsoft.com/office/drawing/2014/main" id="{420466D6-737E-2BB3-FC1D-0F4EB7332405}"/>
              </a:ext>
            </a:extLst>
          </p:cNvPr>
          <p:cNvSpPr>
            <a:spLocks noGrp="1"/>
          </p:cNvSpPr>
          <p:nvPr>
            <p:ph type="ftr" sz="quarter" idx="11"/>
          </p:nvPr>
        </p:nvSpPr>
        <p:spPr>
          <a:xfrm>
            <a:off x="88409" y="6320275"/>
            <a:ext cx="9055591" cy="365125"/>
          </a:xfrm>
        </p:spPr>
        <p:txBody>
          <a:bodyPr/>
          <a:lstStyle/>
          <a:p>
            <a:r>
              <a:rPr lang="nl" dirty="0"/>
              <a:t>Copyright © 2023 Prime Lessons (primelessons.org) CC-BY-NC-SA. (Laatste bewerking: 26-07-2023)</a:t>
            </a:r>
          </a:p>
        </p:txBody>
      </p:sp>
    </p:spTree>
    <p:extLst>
      <p:ext uri="{BB962C8B-B14F-4D97-AF65-F5344CB8AC3E}">
        <p14:creationId xmlns:p14="http://schemas.microsoft.com/office/powerpoint/2010/main" val="1432514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D4D2C-8290-47C6-8874-27222126A484}"/>
              </a:ext>
            </a:extLst>
          </p:cNvPr>
          <p:cNvSpPr>
            <a:spLocks noGrp="1"/>
          </p:cNvSpPr>
          <p:nvPr>
            <p:ph type="title"/>
          </p:nvPr>
        </p:nvSpPr>
        <p:spPr/>
        <p:txBody>
          <a:bodyPr/>
          <a:lstStyle/>
          <a:p>
            <a:r>
              <a:rPr lang="nl" dirty="0"/>
              <a:t>Gebruik de gyrosensor om te draaien</a:t>
            </a:r>
          </a:p>
        </p:txBody>
      </p:sp>
      <p:sp>
        <p:nvSpPr>
          <p:cNvPr id="3" name="Content Placeholder 2">
            <a:extLst>
              <a:ext uri="{FF2B5EF4-FFF2-40B4-BE49-F238E27FC236}">
                <a16:creationId xmlns:a16="http://schemas.microsoft.com/office/drawing/2014/main" id="{9ADE296E-04DF-45D1-A790-7C97ED9FB817}"/>
              </a:ext>
            </a:extLst>
          </p:cNvPr>
          <p:cNvSpPr>
            <a:spLocks noGrp="1"/>
          </p:cNvSpPr>
          <p:nvPr>
            <p:ph idx="1"/>
          </p:nvPr>
        </p:nvSpPr>
        <p:spPr>
          <a:xfrm>
            <a:off x="155088" y="1140006"/>
            <a:ext cx="5353346" cy="5082601"/>
          </a:xfrm>
        </p:spPr>
        <p:txBody>
          <a:bodyPr>
            <a:normAutofit lnSpcReduction="10000"/>
          </a:bodyPr>
          <a:lstStyle/>
          <a:p>
            <a:r>
              <a:rPr lang="nl" dirty="0"/>
              <a:t>De gyrosensor kan worden geprogrammeerd om het gieren, stampen en rollen van de naaf te meten</a:t>
            </a:r>
          </a:p>
          <a:p>
            <a:r>
              <a:rPr lang="nl" dirty="0"/>
              <a:t>Deze waarden kunnen worden gebruikt om te detecteren of de robot om de x-, y- of z-as is gedraaid</a:t>
            </a:r>
          </a:p>
          <a:p>
            <a:r>
              <a:rPr lang="nl" dirty="0"/>
              <a:t>In deze les zullen we ons concentreren op gieren, wat kan worden gebruikt om te bepalen of een robot naar links of naar rechts is gedraaid</a:t>
            </a:r>
          </a:p>
          <a:p>
            <a:r>
              <a:rPr lang="nl" dirty="0"/>
              <a:t>Voor stampen en rollen gebruikt de robot de zwaartekracht om te bepalen wat een nulwaarde is. Plat op de grond is 0 pitch en 0 roll.</a:t>
            </a:r>
          </a:p>
          <a:p>
            <a:r>
              <a:rPr lang="nl" dirty="0"/>
              <a:t>Voor het gieren heeft de robot geen kompas dat hem vertelt wat noord of zuid is. Daarom moet u de robot vertellen wat hij als nul moet beschouwen. Dit gebeurt met het blok “stel gierhoek in op 0”.</a:t>
            </a:r>
          </a:p>
          <a:p>
            <a:pPr lvl="1"/>
            <a:r>
              <a:rPr lang="nl" dirty="0"/>
              <a:t>Merk op dat met de klok mee positief is bij giermeting</a:t>
            </a:r>
          </a:p>
          <a:p>
            <a:endParaRPr lang="en-US" dirty="0"/>
          </a:p>
          <a:p>
            <a:endParaRPr lang="en-US" dirty="0"/>
          </a:p>
        </p:txBody>
      </p:sp>
      <p:sp>
        <p:nvSpPr>
          <p:cNvPr id="5" name="Slide Number Placeholder 4">
            <a:extLst>
              <a:ext uri="{FF2B5EF4-FFF2-40B4-BE49-F238E27FC236}">
                <a16:creationId xmlns:a16="http://schemas.microsoft.com/office/drawing/2014/main" id="{1EC6768D-44FF-408C-9CAA-968843E22254}"/>
              </a:ext>
            </a:extLst>
          </p:cNvPr>
          <p:cNvSpPr>
            <a:spLocks noGrp="1"/>
          </p:cNvSpPr>
          <p:nvPr>
            <p:ph type="sldNum" sz="quarter" idx="12"/>
          </p:nvPr>
        </p:nvSpPr>
        <p:spPr/>
        <p:txBody>
          <a:bodyPr/>
          <a:lstStyle/>
          <a:p>
            <a:fld id="{BBD74847-7BE4-4E4D-8159-51DF7B93C616}" type="slidenum">
              <a:rPr lang="en-US" smtClean="0"/>
              <a:t>5</a:t>
            </a:fld>
            <a:endParaRPr lang="en-US"/>
          </a:p>
        </p:txBody>
      </p:sp>
      <p:pic>
        <p:nvPicPr>
          <p:cNvPr id="6" name="Picture 5">
            <a:extLst>
              <a:ext uri="{FF2B5EF4-FFF2-40B4-BE49-F238E27FC236}">
                <a16:creationId xmlns:a16="http://schemas.microsoft.com/office/drawing/2014/main" id="{0DE33883-44CC-4515-9D20-8FB565609F1F}"/>
              </a:ext>
            </a:extLst>
          </p:cNvPr>
          <p:cNvPicPr>
            <a:picLocks noChangeAspect="1"/>
          </p:cNvPicPr>
          <p:nvPr/>
        </p:nvPicPr>
        <p:blipFill>
          <a:blip r:embed="rId2"/>
          <a:stretch>
            <a:fillRect/>
          </a:stretch>
        </p:blipFill>
        <p:spPr>
          <a:xfrm>
            <a:off x="6058165" y="1057650"/>
            <a:ext cx="2543175" cy="1943100"/>
          </a:xfrm>
          <a:prstGeom prst="rect">
            <a:avLst/>
          </a:prstGeom>
        </p:spPr>
      </p:pic>
      <p:pic>
        <p:nvPicPr>
          <p:cNvPr id="8" name="Picture 7">
            <a:extLst>
              <a:ext uri="{FF2B5EF4-FFF2-40B4-BE49-F238E27FC236}">
                <a16:creationId xmlns:a16="http://schemas.microsoft.com/office/drawing/2014/main" id="{8F9EA1D4-85E8-41FD-88A2-D2D47114CCA2}"/>
              </a:ext>
            </a:extLst>
          </p:cNvPr>
          <p:cNvPicPr>
            <a:picLocks noChangeAspect="1"/>
          </p:cNvPicPr>
          <p:nvPr/>
        </p:nvPicPr>
        <p:blipFill>
          <a:blip r:embed="rId3"/>
          <a:stretch>
            <a:fillRect/>
          </a:stretch>
        </p:blipFill>
        <p:spPr>
          <a:xfrm>
            <a:off x="6283747" y="3646670"/>
            <a:ext cx="1952625" cy="695325"/>
          </a:xfrm>
          <a:prstGeom prst="rect">
            <a:avLst/>
          </a:prstGeom>
        </p:spPr>
      </p:pic>
      <p:sp>
        <p:nvSpPr>
          <p:cNvPr id="7" name="Footer Placeholder 3">
            <a:extLst>
              <a:ext uri="{FF2B5EF4-FFF2-40B4-BE49-F238E27FC236}">
                <a16:creationId xmlns:a16="http://schemas.microsoft.com/office/drawing/2014/main" id="{247E22F7-BC17-903D-D385-3753CB057BBC}"/>
              </a:ext>
            </a:extLst>
          </p:cNvPr>
          <p:cNvSpPr>
            <a:spLocks noGrp="1"/>
          </p:cNvSpPr>
          <p:nvPr>
            <p:ph type="ftr" sz="quarter" idx="11"/>
          </p:nvPr>
        </p:nvSpPr>
        <p:spPr>
          <a:xfrm>
            <a:off x="88409" y="6320275"/>
            <a:ext cx="9055591" cy="365125"/>
          </a:xfrm>
        </p:spPr>
        <p:txBody>
          <a:bodyPr/>
          <a:lstStyle/>
          <a:p>
            <a:r>
              <a:rPr lang="nl" dirty="0"/>
              <a:t>Copyright © 2023 Prime Lessons (primelessons.org) CC-BY-NC-SA. (Laatste bewerking: 26-07-2023)</a:t>
            </a:r>
          </a:p>
        </p:txBody>
      </p:sp>
    </p:spTree>
    <p:extLst>
      <p:ext uri="{BB962C8B-B14F-4D97-AF65-F5344CB8AC3E}">
        <p14:creationId xmlns:p14="http://schemas.microsoft.com/office/powerpoint/2010/main" val="1348810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C9979-E62C-4389-AEFE-7B6524849D0B}"/>
              </a:ext>
            </a:extLst>
          </p:cNvPr>
          <p:cNvSpPr>
            <a:spLocks noGrp="1"/>
          </p:cNvSpPr>
          <p:nvPr>
            <p:ph type="title"/>
          </p:nvPr>
        </p:nvSpPr>
        <p:spPr/>
        <p:txBody>
          <a:bodyPr/>
          <a:lstStyle/>
          <a:p>
            <a:r>
              <a:rPr lang="nl" dirty="0"/>
              <a:t>Uitdaging I</a:t>
            </a:r>
          </a:p>
        </p:txBody>
      </p:sp>
      <p:sp>
        <p:nvSpPr>
          <p:cNvPr id="3" name="Content Placeholder 2">
            <a:extLst>
              <a:ext uri="{FF2B5EF4-FFF2-40B4-BE49-F238E27FC236}">
                <a16:creationId xmlns:a16="http://schemas.microsoft.com/office/drawing/2014/main" id="{364434DB-EDF7-4C4B-9C46-D70EBCE5B1FB}"/>
              </a:ext>
            </a:extLst>
          </p:cNvPr>
          <p:cNvSpPr>
            <a:spLocks noGrp="1"/>
          </p:cNvSpPr>
          <p:nvPr>
            <p:ph idx="1"/>
          </p:nvPr>
        </p:nvSpPr>
        <p:spPr>
          <a:xfrm>
            <a:off x="155575" y="1139825"/>
            <a:ext cx="5131404" cy="5083175"/>
          </a:xfrm>
        </p:spPr>
        <p:txBody>
          <a:bodyPr/>
          <a:lstStyle/>
          <a:p>
            <a:r>
              <a:rPr lang="nl" dirty="0"/>
              <a:t>Schrijf een programma dat 90 graden naar rechts draait</a:t>
            </a:r>
          </a:p>
          <a:p>
            <a:r>
              <a:rPr lang="nl" dirty="0"/>
              <a:t>Basisstappen:</a:t>
            </a:r>
          </a:p>
          <a:p>
            <a:pPr lvl="1"/>
            <a:r>
              <a:rPr lang="nl" dirty="0"/>
              <a:t>Laat uw robot langzaam naar rechts draaien met behulp van het blok Begin bewegen met sturen</a:t>
            </a:r>
          </a:p>
          <a:p>
            <a:pPr lvl="2"/>
            <a:r>
              <a:rPr lang="nl" dirty="0"/>
              <a:t>Gebruik hier lage snelheden om de bocht nauwkeuriger te houden</a:t>
            </a:r>
          </a:p>
          <a:p>
            <a:pPr lvl="1"/>
            <a:r>
              <a:rPr lang="nl" dirty="0"/>
              <a:t>reset de hoek van de gyrosensor naar 0</a:t>
            </a:r>
          </a:p>
          <a:p>
            <a:pPr lvl="1"/>
            <a:endParaRPr lang="en-US" dirty="0"/>
          </a:p>
          <a:p>
            <a:pPr lvl="1"/>
            <a:r>
              <a:rPr lang="nl" dirty="0"/>
              <a:t>Wacht tot de gierhoek van de gyro de gewenste graden heeft bereikt</a:t>
            </a:r>
          </a:p>
          <a:p>
            <a:pPr lvl="1"/>
            <a:endParaRPr lang="en-US" dirty="0"/>
          </a:p>
          <a:p>
            <a:pPr lvl="1"/>
            <a:r>
              <a:rPr lang="nl" dirty="0"/>
              <a:t>Stop met bewegen</a:t>
            </a:r>
          </a:p>
          <a:p>
            <a:endParaRPr lang="en-US" dirty="0"/>
          </a:p>
        </p:txBody>
      </p:sp>
      <p:sp>
        <p:nvSpPr>
          <p:cNvPr id="5" name="Slide Number Placeholder 4">
            <a:extLst>
              <a:ext uri="{FF2B5EF4-FFF2-40B4-BE49-F238E27FC236}">
                <a16:creationId xmlns:a16="http://schemas.microsoft.com/office/drawing/2014/main" id="{CC522D4F-450C-467A-A356-7BE901C26E30}"/>
              </a:ext>
            </a:extLst>
          </p:cNvPr>
          <p:cNvSpPr>
            <a:spLocks noGrp="1"/>
          </p:cNvSpPr>
          <p:nvPr>
            <p:ph type="sldNum" sz="quarter" idx="12"/>
          </p:nvPr>
        </p:nvSpPr>
        <p:spPr>
          <a:xfrm>
            <a:off x="8236372" y="6280641"/>
            <a:ext cx="770468" cy="365125"/>
          </a:xfrm>
        </p:spPr>
        <p:txBody>
          <a:bodyPr/>
          <a:lstStyle/>
          <a:p>
            <a:fld id="{BBD74847-7BE4-4E4D-8159-51DF7B93C616}" type="slidenum">
              <a:rPr lang="en-US" smtClean="0"/>
              <a:pPr/>
              <a:t>6</a:t>
            </a:fld>
            <a:endParaRPr lang="en-US"/>
          </a:p>
        </p:txBody>
      </p:sp>
      <p:pic>
        <p:nvPicPr>
          <p:cNvPr id="6" name="Picture 5">
            <a:extLst>
              <a:ext uri="{FF2B5EF4-FFF2-40B4-BE49-F238E27FC236}">
                <a16:creationId xmlns:a16="http://schemas.microsoft.com/office/drawing/2014/main" id="{70EF1B91-D0D7-4454-A339-A45AB84C8DC6}"/>
              </a:ext>
            </a:extLst>
          </p:cNvPr>
          <p:cNvPicPr>
            <a:picLocks noChangeAspect="1"/>
          </p:cNvPicPr>
          <p:nvPr/>
        </p:nvPicPr>
        <p:blipFill>
          <a:blip r:embed="rId2"/>
          <a:stretch>
            <a:fillRect/>
          </a:stretch>
        </p:blipFill>
        <p:spPr>
          <a:xfrm>
            <a:off x="5286979" y="3089721"/>
            <a:ext cx="1992514" cy="746287"/>
          </a:xfrm>
          <a:prstGeom prst="rect">
            <a:avLst/>
          </a:prstGeom>
        </p:spPr>
      </p:pic>
      <p:pic>
        <p:nvPicPr>
          <p:cNvPr id="7" name="Picture 6">
            <a:extLst>
              <a:ext uri="{FF2B5EF4-FFF2-40B4-BE49-F238E27FC236}">
                <a16:creationId xmlns:a16="http://schemas.microsoft.com/office/drawing/2014/main" id="{4845DB5E-8F04-44B7-9DF3-2741E2771044}"/>
              </a:ext>
            </a:extLst>
          </p:cNvPr>
          <p:cNvPicPr>
            <a:picLocks noChangeAspect="1"/>
          </p:cNvPicPr>
          <p:nvPr/>
        </p:nvPicPr>
        <p:blipFill>
          <a:blip r:embed="rId3"/>
          <a:stretch>
            <a:fillRect/>
          </a:stretch>
        </p:blipFill>
        <p:spPr>
          <a:xfrm>
            <a:off x="5286979" y="3967739"/>
            <a:ext cx="3194504" cy="742755"/>
          </a:xfrm>
          <a:prstGeom prst="rect">
            <a:avLst/>
          </a:prstGeom>
        </p:spPr>
      </p:pic>
      <p:pic>
        <p:nvPicPr>
          <p:cNvPr id="9" name="Picture 8">
            <a:extLst>
              <a:ext uri="{FF2B5EF4-FFF2-40B4-BE49-F238E27FC236}">
                <a16:creationId xmlns:a16="http://schemas.microsoft.com/office/drawing/2014/main" id="{ACB4BA89-7538-CA8A-279C-71BA74D24C54}"/>
              </a:ext>
            </a:extLst>
          </p:cNvPr>
          <p:cNvPicPr>
            <a:picLocks noChangeAspect="1"/>
          </p:cNvPicPr>
          <p:nvPr/>
        </p:nvPicPr>
        <p:blipFill>
          <a:blip r:embed="rId4"/>
          <a:stretch>
            <a:fillRect/>
          </a:stretch>
        </p:blipFill>
        <p:spPr>
          <a:xfrm>
            <a:off x="5296014" y="1578333"/>
            <a:ext cx="2599852" cy="1462417"/>
          </a:xfrm>
          <a:prstGeom prst="rect">
            <a:avLst/>
          </a:prstGeom>
        </p:spPr>
      </p:pic>
      <p:sp>
        <p:nvSpPr>
          <p:cNvPr id="8" name="Footer Placeholder 3">
            <a:extLst>
              <a:ext uri="{FF2B5EF4-FFF2-40B4-BE49-F238E27FC236}">
                <a16:creationId xmlns:a16="http://schemas.microsoft.com/office/drawing/2014/main" id="{2B76E0F0-721B-1425-84FA-DCF5E25CA6E5}"/>
              </a:ext>
            </a:extLst>
          </p:cNvPr>
          <p:cNvSpPr>
            <a:spLocks noGrp="1"/>
          </p:cNvSpPr>
          <p:nvPr>
            <p:ph type="ftr" sz="quarter" idx="11"/>
          </p:nvPr>
        </p:nvSpPr>
        <p:spPr>
          <a:xfrm>
            <a:off x="88409" y="6320275"/>
            <a:ext cx="9055591" cy="365125"/>
          </a:xfrm>
        </p:spPr>
        <p:txBody>
          <a:bodyPr/>
          <a:lstStyle/>
          <a:p>
            <a:r>
              <a:rPr lang="nl" dirty="0"/>
              <a:t>Copyright © 2023 Prime Lessons (primelessons.org) CC-BY-NC-SA. (Laatste bewerking: 26-07-2023)</a:t>
            </a:r>
          </a:p>
        </p:txBody>
      </p:sp>
    </p:spTree>
    <p:extLst>
      <p:ext uri="{BB962C8B-B14F-4D97-AF65-F5344CB8AC3E}">
        <p14:creationId xmlns:p14="http://schemas.microsoft.com/office/powerpoint/2010/main" val="2395154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7EA66-03B5-44C5-0C09-01A6DF3AB7F3}"/>
              </a:ext>
            </a:extLst>
          </p:cNvPr>
          <p:cNvSpPr>
            <a:spLocks noGrp="1"/>
          </p:cNvSpPr>
          <p:nvPr>
            <p:ph type="title"/>
          </p:nvPr>
        </p:nvSpPr>
        <p:spPr/>
        <p:txBody>
          <a:bodyPr/>
          <a:lstStyle/>
          <a:p>
            <a:r>
              <a:rPr lang="nl" dirty="0"/>
              <a:t>Bug in SPIKE 3</a:t>
            </a:r>
          </a:p>
        </p:txBody>
      </p:sp>
      <p:sp>
        <p:nvSpPr>
          <p:cNvPr id="3" name="Content Placeholder 2">
            <a:extLst>
              <a:ext uri="{FF2B5EF4-FFF2-40B4-BE49-F238E27FC236}">
                <a16:creationId xmlns:a16="http://schemas.microsoft.com/office/drawing/2014/main" id="{4B12F095-432A-BFFB-8C0E-5FACF7BC1E64}"/>
              </a:ext>
            </a:extLst>
          </p:cNvPr>
          <p:cNvSpPr>
            <a:spLocks noGrp="1"/>
          </p:cNvSpPr>
          <p:nvPr>
            <p:ph idx="1"/>
          </p:nvPr>
        </p:nvSpPr>
        <p:spPr>
          <a:xfrm>
            <a:off x="155087" y="1140007"/>
            <a:ext cx="5656989" cy="5079166"/>
          </a:xfrm>
        </p:spPr>
        <p:txBody>
          <a:bodyPr>
            <a:normAutofit fontScale="92500" lnSpcReduction="20000"/>
          </a:bodyPr>
          <a:lstStyle/>
          <a:p>
            <a:r>
              <a:rPr lang="nl" dirty="0"/>
              <a:t>Het kost wat tijd om de ingestelde gierhoek op blok 0 te zetten, maar gaat door naar het volgende blok voordat het voltooid is</a:t>
            </a:r>
          </a:p>
          <a:p>
            <a:r>
              <a:rPr lang="nl" dirty="0"/>
              <a:t>Het probleem is dat de code de controle bereikt of de gierhoek &gt;90 is voordat de gierhoek wordt gereset, wat betekent dat als de gierhoek &gt;90 vóór de reset wordt gelezen, de robot de bocht niet zal uitvoeren</a:t>
            </a:r>
          </a:p>
          <a:p>
            <a:r>
              <a:rPr lang="nl" dirty="0"/>
              <a:t>Om dit op te lossen, moet je een wachtblok toevoegen na het gyro-resetblok en vóór de beurt. Er zijn twee manieren waarop u dit kunt doen</a:t>
            </a:r>
          </a:p>
          <a:p>
            <a:pPr lvl="1"/>
            <a:r>
              <a:rPr lang="nl" dirty="0"/>
              <a:t>Wacht tot de gierhoek bijna 0 is</a:t>
            </a:r>
          </a:p>
          <a:p>
            <a:pPr lvl="1"/>
            <a:r>
              <a:rPr lang="nl" dirty="0"/>
              <a:t>Wacht een korte tijd (ongeveer 0,05 seconden lijkt te werken)</a:t>
            </a:r>
          </a:p>
          <a:p>
            <a:r>
              <a:rPr lang="nl" dirty="0">
                <a:solidFill>
                  <a:srgbClr val="FF0000"/>
                </a:solidFill>
              </a:rPr>
              <a:t>Houd er rekening mee dat sommige oplossingen die in deze les en andere lessen met bochten/de gyrosensor worden gegeven, dit wachtblok mogelijk niet bevatten</a:t>
            </a:r>
          </a:p>
          <a:p>
            <a:r>
              <a:rPr lang="nl" dirty="0">
                <a:solidFill>
                  <a:srgbClr val="FF0000"/>
                </a:solidFill>
              </a:rPr>
              <a:t>De code zal functioneren zoals bedoeld in een zelfstandig programma, aangezien de gyro aan het begin van alle programma's automatisch wordt gereset, maar het kan zijn dat u een van deze methoden moet toevoegen totdat er een update is uitgebracht die deze bug verhelpt.</a:t>
            </a:r>
          </a:p>
        </p:txBody>
      </p:sp>
      <p:sp>
        <p:nvSpPr>
          <p:cNvPr id="5" name="Slide Number Placeholder 4">
            <a:extLst>
              <a:ext uri="{FF2B5EF4-FFF2-40B4-BE49-F238E27FC236}">
                <a16:creationId xmlns:a16="http://schemas.microsoft.com/office/drawing/2014/main" id="{9FAED9BE-A903-4408-191C-3880D5E70FD4}"/>
              </a:ext>
            </a:extLst>
          </p:cNvPr>
          <p:cNvSpPr>
            <a:spLocks noGrp="1"/>
          </p:cNvSpPr>
          <p:nvPr>
            <p:ph type="sldNum" sz="quarter" idx="12"/>
          </p:nvPr>
        </p:nvSpPr>
        <p:spPr/>
        <p:txBody>
          <a:bodyPr/>
          <a:lstStyle/>
          <a:p>
            <a:fld id="{BBD74847-7BE4-4E4D-8159-51DF7B93C616}" type="slidenum">
              <a:rPr lang="en-US" smtClean="0"/>
              <a:t>7</a:t>
            </a:fld>
            <a:endParaRPr lang="en-US"/>
          </a:p>
        </p:txBody>
      </p:sp>
      <p:pic>
        <p:nvPicPr>
          <p:cNvPr id="7" name="Picture 6">
            <a:extLst>
              <a:ext uri="{FF2B5EF4-FFF2-40B4-BE49-F238E27FC236}">
                <a16:creationId xmlns:a16="http://schemas.microsoft.com/office/drawing/2014/main" id="{503F3E31-4E2F-0342-7D0B-3868F95DA3EB}"/>
              </a:ext>
            </a:extLst>
          </p:cNvPr>
          <p:cNvPicPr>
            <a:picLocks noChangeAspect="1"/>
          </p:cNvPicPr>
          <p:nvPr/>
        </p:nvPicPr>
        <p:blipFill>
          <a:blip r:embed="rId2"/>
          <a:stretch>
            <a:fillRect/>
          </a:stretch>
        </p:blipFill>
        <p:spPr>
          <a:xfrm>
            <a:off x="6313737" y="4013223"/>
            <a:ext cx="1961979" cy="1146830"/>
          </a:xfrm>
          <a:prstGeom prst="rect">
            <a:avLst/>
          </a:prstGeom>
        </p:spPr>
      </p:pic>
      <p:pic>
        <p:nvPicPr>
          <p:cNvPr id="6" name="Picture 5">
            <a:extLst>
              <a:ext uri="{FF2B5EF4-FFF2-40B4-BE49-F238E27FC236}">
                <a16:creationId xmlns:a16="http://schemas.microsoft.com/office/drawing/2014/main" id="{0C25169E-911C-61CB-97EE-31ED1F789D08}"/>
              </a:ext>
            </a:extLst>
          </p:cNvPr>
          <p:cNvPicPr>
            <a:picLocks noChangeAspect="1"/>
          </p:cNvPicPr>
          <p:nvPr/>
        </p:nvPicPr>
        <p:blipFill>
          <a:blip r:embed="rId3"/>
          <a:stretch>
            <a:fillRect/>
          </a:stretch>
        </p:blipFill>
        <p:spPr>
          <a:xfrm>
            <a:off x="5692669" y="2506418"/>
            <a:ext cx="3365395" cy="954366"/>
          </a:xfrm>
          <a:prstGeom prst="rect">
            <a:avLst/>
          </a:prstGeom>
        </p:spPr>
      </p:pic>
      <p:sp>
        <p:nvSpPr>
          <p:cNvPr id="8" name="Footer Placeholder 3">
            <a:extLst>
              <a:ext uri="{FF2B5EF4-FFF2-40B4-BE49-F238E27FC236}">
                <a16:creationId xmlns:a16="http://schemas.microsoft.com/office/drawing/2014/main" id="{3A7D1B6E-9936-EBEA-68FA-DE3F00E6DFC6}"/>
              </a:ext>
            </a:extLst>
          </p:cNvPr>
          <p:cNvSpPr>
            <a:spLocks noGrp="1"/>
          </p:cNvSpPr>
          <p:nvPr>
            <p:ph type="ftr" sz="quarter" idx="11"/>
          </p:nvPr>
        </p:nvSpPr>
        <p:spPr>
          <a:xfrm>
            <a:off x="88409" y="6320275"/>
            <a:ext cx="9055591" cy="365125"/>
          </a:xfrm>
        </p:spPr>
        <p:txBody>
          <a:bodyPr/>
          <a:lstStyle/>
          <a:p>
            <a:r>
              <a:rPr lang="nl" dirty="0"/>
              <a:t>Copyright © 2023 Prime Lessons (primelessons.org) CC-BY-NC-SA. (Laatste bewerking: 26-07-2023)</a:t>
            </a:r>
          </a:p>
        </p:txBody>
      </p:sp>
    </p:spTree>
    <p:extLst>
      <p:ext uri="{BB962C8B-B14F-4D97-AF65-F5344CB8AC3E}">
        <p14:creationId xmlns:p14="http://schemas.microsoft.com/office/powerpoint/2010/main" val="1764586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1AEF8-6917-4792-9527-2EC4D49DDC10}"/>
              </a:ext>
            </a:extLst>
          </p:cNvPr>
          <p:cNvSpPr>
            <a:spLocks noGrp="1"/>
          </p:cNvSpPr>
          <p:nvPr>
            <p:ph type="title"/>
          </p:nvPr>
        </p:nvSpPr>
        <p:spPr/>
        <p:txBody>
          <a:bodyPr/>
          <a:lstStyle/>
          <a:p>
            <a:r>
              <a:rPr lang="nl" dirty="0"/>
              <a:t>Uitdaging 1 Oplossing</a:t>
            </a:r>
          </a:p>
        </p:txBody>
      </p:sp>
      <p:sp>
        <p:nvSpPr>
          <p:cNvPr id="4" name="Footer Placeholder 3">
            <a:extLst>
              <a:ext uri="{FF2B5EF4-FFF2-40B4-BE49-F238E27FC236}">
                <a16:creationId xmlns:a16="http://schemas.microsoft.com/office/drawing/2014/main" id="{44577B8E-018D-430B-B156-258226AC3F2E}"/>
              </a:ext>
            </a:extLst>
          </p:cNvPr>
          <p:cNvSpPr>
            <a:spLocks noGrp="1"/>
          </p:cNvSpPr>
          <p:nvPr>
            <p:ph type="ftr" sz="quarter" idx="11"/>
          </p:nvPr>
        </p:nvSpPr>
        <p:spPr>
          <a:xfrm>
            <a:off x="88409" y="6266485"/>
            <a:ext cx="4870585" cy="365125"/>
          </a:xfrm>
        </p:spPr>
        <p:txBody>
          <a:bodyPr/>
          <a:lstStyle/>
          <a:p>
            <a:r>
              <a:rPr lang="nl"/>
              <a:t>Copyright © 2023 Prime Lessons (primelessons.org) CC-BY-NC-SA. (Laatste bewerking: 26-07-2023)</a:t>
            </a:r>
            <a:endParaRPr lang="en-US" dirty="0"/>
          </a:p>
        </p:txBody>
      </p:sp>
      <p:sp>
        <p:nvSpPr>
          <p:cNvPr id="5" name="Slide Number Placeholder 4">
            <a:extLst>
              <a:ext uri="{FF2B5EF4-FFF2-40B4-BE49-F238E27FC236}">
                <a16:creationId xmlns:a16="http://schemas.microsoft.com/office/drawing/2014/main" id="{13B71F25-C8DB-4A5A-A61B-5802BD5C3332}"/>
              </a:ext>
            </a:extLst>
          </p:cNvPr>
          <p:cNvSpPr>
            <a:spLocks noGrp="1"/>
          </p:cNvSpPr>
          <p:nvPr>
            <p:ph type="sldNum" sz="quarter" idx="12"/>
          </p:nvPr>
        </p:nvSpPr>
        <p:spPr>
          <a:xfrm>
            <a:off x="8236372" y="6280641"/>
            <a:ext cx="770468" cy="365125"/>
          </a:xfrm>
        </p:spPr>
        <p:txBody>
          <a:bodyPr/>
          <a:lstStyle/>
          <a:p>
            <a:fld id="{BBD74847-7BE4-4E4D-8159-51DF7B93C616}" type="slidenum">
              <a:rPr lang="en-US" smtClean="0"/>
              <a:pPr/>
              <a:t>8</a:t>
            </a:fld>
            <a:endParaRPr lang="en-US"/>
          </a:p>
        </p:txBody>
      </p:sp>
      <p:pic>
        <p:nvPicPr>
          <p:cNvPr id="6" name="Picture 5">
            <a:extLst>
              <a:ext uri="{FF2B5EF4-FFF2-40B4-BE49-F238E27FC236}">
                <a16:creationId xmlns:a16="http://schemas.microsoft.com/office/drawing/2014/main" id="{56A9B196-86D4-2F13-8C2F-DDCBE34AE48A}"/>
              </a:ext>
            </a:extLst>
          </p:cNvPr>
          <p:cNvPicPr>
            <a:picLocks noChangeAspect="1"/>
          </p:cNvPicPr>
          <p:nvPr/>
        </p:nvPicPr>
        <p:blipFill>
          <a:blip r:embed="rId2"/>
          <a:stretch>
            <a:fillRect/>
          </a:stretch>
        </p:blipFill>
        <p:spPr>
          <a:xfrm>
            <a:off x="2209668" y="1263373"/>
            <a:ext cx="4367238" cy="4539064"/>
          </a:xfrm>
          <a:prstGeom prst="rect">
            <a:avLst/>
          </a:prstGeom>
        </p:spPr>
      </p:pic>
    </p:spTree>
    <p:extLst>
      <p:ext uri="{BB962C8B-B14F-4D97-AF65-F5344CB8AC3E}">
        <p14:creationId xmlns:p14="http://schemas.microsoft.com/office/powerpoint/2010/main" val="1497744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C0501881-3B64-CE7E-5F5F-29FAAE450993}"/>
              </a:ext>
            </a:extLst>
          </p:cNvPr>
          <p:cNvPicPr>
            <a:picLocks noChangeAspect="1"/>
          </p:cNvPicPr>
          <p:nvPr/>
        </p:nvPicPr>
        <p:blipFill>
          <a:blip r:embed="rId2"/>
          <a:stretch>
            <a:fillRect/>
          </a:stretch>
        </p:blipFill>
        <p:spPr>
          <a:xfrm>
            <a:off x="5229122" y="2415365"/>
            <a:ext cx="3084823" cy="3129748"/>
          </a:xfrm>
          <a:prstGeom prst="rect">
            <a:avLst/>
          </a:prstGeom>
        </p:spPr>
      </p:pic>
      <p:pic>
        <p:nvPicPr>
          <p:cNvPr id="11" name="Picture 10">
            <a:extLst>
              <a:ext uri="{FF2B5EF4-FFF2-40B4-BE49-F238E27FC236}">
                <a16:creationId xmlns:a16="http://schemas.microsoft.com/office/drawing/2014/main" id="{76B52C7C-D709-F834-DA5C-DC0E380FAEE9}"/>
              </a:ext>
            </a:extLst>
          </p:cNvPr>
          <p:cNvPicPr>
            <a:picLocks noChangeAspect="1"/>
          </p:cNvPicPr>
          <p:nvPr/>
        </p:nvPicPr>
        <p:blipFill>
          <a:blip r:embed="rId3"/>
          <a:stretch>
            <a:fillRect/>
          </a:stretch>
        </p:blipFill>
        <p:spPr>
          <a:xfrm>
            <a:off x="1079525" y="2418182"/>
            <a:ext cx="3013125" cy="3131675"/>
          </a:xfrm>
          <a:prstGeom prst="rect">
            <a:avLst/>
          </a:prstGeom>
        </p:spPr>
      </p:pic>
      <p:sp>
        <p:nvSpPr>
          <p:cNvPr id="2" name="Title 1">
            <a:extLst>
              <a:ext uri="{FF2B5EF4-FFF2-40B4-BE49-F238E27FC236}">
                <a16:creationId xmlns:a16="http://schemas.microsoft.com/office/drawing/2014/main" id="{256070FB-BEBF-43D6-8D0F-CFB875686873}"/>
              </a:ext>
            </a:extLst>
          </p:cNvPr>
          <p:cNvSpPr>
            <a:spLocks noGrp="1"/>
          </p:cNvSpPr>
          <p:nvPr>
            <p:ph type="title"/>
          </p:nvPr>
        </p:nvSpPr>
        <p:spPr/>
        <p:txBody>
          <a:bodyPr/>
          <a:lstStyle/>
          <a:p>
            <a:r>
              <a:rPr lang="nl" dirty="0"/>
              <a:t>RECHTS DRAAIEN Vs. LINKS DRAAIEN</a:t>
            </a:r>
          </a:p>
        </p:txBody>
      </p:sp>
      <p:sp>
        <p:nvSpPr>
          <p:cNvPr id="10" name="Content Placeholder 9">
            <a:extLst>
              <a:ext uri="{FF2B5EF4-FFF2-40B4-BE49-F238E27FC236}">
                <a16:creationId xmlns:a16="http://schemas.microsoft.com/office/drawing/2014/main" id="{09717EA9-E217-4AB7-9358-AD920AA61FA9}"/>
              </a:ext>
            </a:extLst>
          </p:cNvPr>
          <p:cNvSpPr>
            <a:spLocks noGrp="1"/>
          </p:cNvSpPr>
          <p:nvPr>
            <p:ph idx="1"/>
          </p:nvPr>
        </p:nvSpPr>
        <p:spPr>
          <a:xfrm>
            <a:off x="155088" y="1140006"/>
            <a:ext cx="8851752" cy="1252889"/>
          </a:xfrm>
        </p:spPr>
        <p:txBody>
          <a:bodyPr>
            <a:normAutofit fontScale="92500" lnSpcReduction="20000"/>
          </a:bodyPr>
          <a:lstStyle/>
          <a:p>
            <a:r>
              <a:rPr lang="nl" dirty="0"/>
              <a:t>Om de richting van de bocht te veranderen, moet je:</a:t>
            </a:r>
          </a:p>
          <a:p>
            <a:pPr marL="666900" lvl="1" indent="-342900">
              <a:buFont typeface="+mj-lt"/>
              <a:buAutoNum type="arabicPeriod"/>
            </a:pPr>
            <a:r>
              <a:rPr lang="nl" dirty="0"/>
              <a:t>Verander welk wiel moet draaien</a:t>
            </a:r>
          </a:p>
          <a:p>
            <a:pPr marL="666900" lvl="1" indent="-342900">
              <a:buFont typeface="+mj-lt"/>
              <a:buAutoNum type="arabicPeriod"/>
            </a:pPr>
            <a:r>
              <a:rPr lang="nl" dirty="0"/>
              <a:t>De uiteindelijke hoek moet -90 graden zijn in plaats van 90 graden</a:t>
            </a:r>
          </a:p>
          <a:p>
            <a:pPr marL="666900" lvl="1" indent="-342900">
              <a:buFont typeface="+mj-lt"/>
              <a:buAutoNum type="arabicPeriod"/>
            </a:pPr>
            <a:r>
              <a:rPr lang="nl" dirty="0"/>
              <a:t>De vergelijking moet '&lt;' zijn in plaats van '&gt;', omdat de hoek kleiner wordt in plaats van groter</a:t>
            </a:r>
          </a:p>
        </p:txBody>
      </p:sp>
      <p:sp>
        <p:nvSpPr>
          <p:cNvPr id="5" name="Slide Number Placeholder 4">
            <a:extLst>
              <a:ext uri="{FF2B5EF4-FFF2-40B4-BE49-F238E27FC236}">
                <a16:creationId xmlns:a16="http://schemas.microsoft.com/office/drawing/2014/main" id="{4F5F5DDD-258F-43A2-8EB6-D066E5011820}"/>
              </a:ext>
            </a:extLst>
          </p:cNvPr>
          <p:cNvSpPr>
            <a:spLocks noGrp="1"/>
          </p:cNvSpPr>
          <p:nvPr>
            <p:ph type="sldNum" sz="quarter" idx="12"/>
          </p:nvPr>
        </p:nvSpPr>
        <p:spPr/>
        <p:txBody>
          <a:bodyPr/>
          <a:lstStyle/>
          <a:p>
            <a:fld id="{BBD74847-7BE4-4E4D-8159-51DF7B93C616}" type="slidenum">
              <a:rPr lang="en-US" smtClean="0"/>
              <a:t>9</a:t>
            </a:fld>
            <a:endParaRPr lang="en-US"/>
          </a:p>
        </p:txBody>
      </p:sp>
      <p:sp>
        <p:nvSpPr>
          <p:cNvPr id="12" name="Rectangle 11">
            <a:extLst>
              <a:ext uri="{FF2B5EF4-FFF2-40B4-BE49-F238E27FC236}">
                <a16:creationId xmlns:a16="http://schemas.microsoft.com/office/drawing/2014/main" id="{281BE9D6-1D67-43EE-9095-0550AF28047A}"/>
              </a:ext>
            </a:extLst>
          </p:cNvPr>
          <p:cNvSpPr/>
          <p:nvPr/>
        </p:nvSpPr>
        <p:spPr>
          <a:xfrm>
            <a:off x="2824480" y="3345237"/>
            <a:ext cx="549059" cy="396633"/>
          </a:xfrm>
          <a:prstGeom prst="rect">
            <a:avLst/>
          </a:prstGeom>
          <a:noFill/>
          <a:ln w="38100">
            <a:solidFill>
              <a:srgbClr val="13B0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5EF16EF-0772-4A79-BBE0-509C36A43DAC}"/>
              </a:ext>
            </a:extLst>
          </p:cNvPr>
          <p:cNvSpPr/>
          <p:nvPr/>
        </p:nvSpPr>
        <p:spPr>
          <a:xfrm>
            <a:off x="6992530" y="3342246"/>
            <a:ext cx="529514" cy="396633"/>
          </a:xfrm>
          <a:prstGeom prst="rect">
            <a:avLst/>
          </a:prstGeom>
          <a:noFill/>
          <a:ln w="38100">
            <a:solidFill>
              <a:srgbClr val="13B0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6D3F8A2-EAF3-4C95-ACB3-586D181CFC3B}"/>
              </a:ext>
            </a:extLst>
          </p:cNvPr>
          <p:cNvSpPr txBox="1"/>
          <p:nvPr/>
        </p:nvSpPr>
        <p:spPr>
          <a:xfrm>
            <a:off x="1979642" y="5606473"/>
            <a:ext cx="1209963" cy="369332"/>
          </a:xfrm>
          <a:prstGeom prst="rect">
            <a:avLst/>
          </a:prstGeom>
          <a:noFill/>
        </p:spPr>
        <p:txBody>
          <a:bodyPr wrap="square" rtlCol="0">
            <a:spAutoFit/>
          </a:bodyPr>
          <a:lstStyle/>
          <a:p>
            <a:pPr algn="ctr"/>
            <a:r>
              <a:rPr lang="nl" dirty="0"/>
              <a:t>Rechtsaf</a:t>
            </a:r>
          </a:p>
        </p:txBody>
      </p:sp>
      <p:sp>
        <p:nvSpPr>
          <p:cNvPr id="15" name="TextBox 14">
            <a:extLst>
              <a:ext uri="{FF2B5EF4-FFF2-40B4-BE49-F238E27FC236}">
                <a16:creationId xmlns:a16="http://schemas.microsoft.com/office/drawing/2014/main" id="{193C201D-5833-4334-A22D-6FCAC291A02B}"/>
              </a:ext>
            </a:extLst>
          </p:cNvPr>
          <p:cNvSpPr txBox="1"/>
          <p:nvPr/>
        </p:nvSpPr>
        <p:spPr>
          <a:xfrm>
            <a:off x="6196935" y="5610969"/>
            <a:ext cx="1209963" cy="369332"/>
          </a:xfrm>
          <a:prstGeom prst="rect">
            <a:avLst/>
          </a:prstGeom>
          <a:noFill/>
        </p:spPr>
        <p:txBody>
          <a:bodyPr wrap="square" rtlCol="0">
            <a:spAutoFit/>
          </a:bodyPr>
          <a:lstStyle/>
          <a:p>
            <a:pPr algn="ctr"/>
            <a:r>
              <a:rPr lang="nl" dirty="0"/>
              <a:t>Afslag naar links</a:t>
            </a:r>
          </a:p>
        </p:txBody>
      </p:sp>
      <p:sp>
        <p:nvSpPr>
          <p:cNvPr id="16" name="Rectangle 15">
            <a:extLst>
              <a:ext uri="{FF2B5EF4-FFF2-40B4-BE49-F238E27FC236}">
                <a16:creationId xmlns:a16="http://schemas.microsoft.com/office/drawing/2014/main" id="{A79FC711-8248-45E2-8835-FC22D7C01E07}"/>
              </a:ext>
            </a:extLst>
          </p:cNvPr>
          <p:cNvSpPr/>
          <p:nvPr/>
        </p:nvSpPr>
        <p:spPr>
          <a:xfrm>
            <a:off x="3353343" y="4546628"/>
            <a:ext cx="665122" cy="4627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7" name="Rectangle 16">
            <a:extLst>
              <a:ext uri="{FF2B5EF4-FFF2-40B4-BE49-F238E27FC236}">
                <a16:creationId xmlns:a16="http://schemas.microsoft.com/office/drawing/2014/main" id="{8D79DEE1-CF92-4C2E-A853-0E299A7FD0F3}"/>
              </a:ext>
            </a:extLst>
          </p:cNvPr>
          <p:cNvSpPr/>
          <p:nvPr/>
        </p:nvSpPr>
        <p:spPr>
          <a:xfrm>
            <a:off x="7560479" y="4546628"/>
            <a:ext cx="665122" cy="4627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 name="Footer Placeholder 3">
            <a:extLst>
              <a:ext uri="{FF2B5EF4-FFF2-40B4-BE49-F238E27FC236}">
                <a16:creationId xmlns:a16="http://schemas.microsoft.com/office/drawing/2014/main" id="{D8A621F7-099D-FB48-1DE4-F09AD1FC511B}"/>
              </a:ext>
            </a:extLst>
          </p:cNvPr>
          <p:cNvSpPr>
            <a:spLocks noGrp="1"/>
          </p:cNvSpPr>
          <p:nvPr>
            <p:ph type="ftr" sz="quarter" idx="11"/>
          </p:nvPr>
        </p:nvSpPr>
        <p:spPr>
          <a:xfrm>
            <a:off x="88409" y="6320275"/>
            <a:ext cx="9055591" cy="365125"/>
          </a:xfrm>
        </p:spPr>
        <p:txBody>
          <a:bodyPr/>
          <a:lstStyle/>
          <a:p>
            <a:r>
              <a:rPr lang="nl" dirty="0"/>
              <a:t>Copyright © 2023 Prime Lessons (primelessons.org) CC-BY-NC-SA. (Laatste bewerking: 26-07-2023)</a:t>
            </a:r>
          </a:p>
        </p:txBody>
      </p:sp>
    </p:spTree>
    <p:extLst>
      <p:ext uri="{BB962C8B-B14F-4D97-AF65-F5344CB8AC3E}">
        <p14:creationId xmlns:p14="http://schemas.microsoft.com/office/powerpoint/2010/main" val="606789576"/>
      </p:ext>
    </p:extLst>
  </p:cSld>
  <p:clrMapOvr>
    <a:masterClrMapping/>
  </p:clrMapOvr>
</p:sld>
</file>

<file path=ppt/theme/theme1.xml><?xml version="1.0" encoding="utf-8"?>
<a:theme xmlns:a="http://schemas.openxmlformats.org/drawingml/2006/main" name="Dividend">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00000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HowtoUse" id="{7DD8E111-BC3A-4444-A06C-BD4DCB2344B2}" vid="{5D8D2880-D206-C442-A283-BCAB763DE8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primelessons</Template>
  <TotalTime>1455</TotalTime>
  <Words>1324</Words>
  <Application>Microsoft Office PowerPoint</Application>
  <PresentationFormat>On-screen Show (4:3)</PresentationFormat>
  <Paragraphs>150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Gill Sans MT</vt:lpstr>
      <vt:lpstr>Helvetica Neue</vt:lpstr>
      <vt:lpstr>Wingdings 2</vt:lpstr>
      <vt:lpstr>Dividend</vt:lpstr>
      <vt:lpstr>Draaien met de gyro</vt:lpstr>
      <vt:lpstr>Lesdoelstellingen</vt:lpstr>
      <vt:lpstr>BLOKKEN DIE JE NODIG HEBT in deze les</vt:lpstr>
      <vt:lpstr>Robotoriëntatie: YAW, PITCH en ROLL</vt:lpstr>
      <vt:lpstr>Gebruik de gyrosensor om te draaien</vt:lpstr>
      <vt:lpstr>Uitdaging I</vt:lpstr>
      <vt:lpstr>Bug in SPIKE 3</vt:lpstr>
      <vt:lpstr>Uitdaging 1 Oplossing</vt:lpstr>
      <vt:lpstr>RECHTS DRAAIEN Vs. LINKS DRAAIEN</vt:lpstr>
      <vt:lpstr>Er zijn twee soorten beurten die je kunt doen</vt:lpstr>
      <vt:lpstr>Hoe u draai- en draaibeurten maakt</vt:lpstr>
      <vt:lpstr>UITDAGINGEN DRAAIEN</vt:lpstr>
      <vt:lpstr>UITDAGINGSOPLOSSINGEN</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PROGRAMMING LESSON</dc:title>
  <dc:creator>Srinivasan Seshan</dc:creator>
  <cp:lastModifiedBy>roy</cp:lastModifiedBy>
  <cp:revision>172</cp:revision>
  <dcterms:created xsi:type="dcterms:W3CDTF">2016-07-04T02:35:12Z</dcterms:created>
  <dcterms:modified xsi:type="dcterms:W3CDTF">2023-09-27T12:08:32Z</dcterms:modified>
</cp:coreProperties>
</file>