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417" r:id="rId4"/>
    <p:sldId id="411" r:id="rId5"/>
    <p:sldId id="412" r:id="rId6"/>
    <p:sldId id="413" r:id="rId7"/>
    <p:sldId id="416" r:id="rId8"/>
    <p:sldId id="415" r:id="rId9"/>
    <p:sldId id="414" r:id="rId10"/>
    <p:sldId id="268" r:id="rId11"/>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A1993CEE-2C71-0548-AF40-EF62288B166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59707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6325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77513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9AEBED9-230D-9743-8E17-0270D1A41F5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2212B08F-7DE4-BC4B-A70C-0ADF01B6451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3C75D493-8E7A-DE48-A571-E2F2EA51518A}"/>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825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4C57D508-0880-9B4F-ABE5-5E7BF981E08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3406BCA-4237-BE46-84B0-103D94A95B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16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9CF1F95E-BE5D-A444-8666-F20184AC9A4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66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41DE5444-ED74-BE4C-8C25-E457BB0B2F9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B9926F00-9FC0-7B4B-BA7B-EECE8D1F37CD}"/>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636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5/12/2023)</a:t>
            </a:r>
            <a:endParaRPr lang="en-US" dirty="0"/>
          </a:p>
        </p:txBody>
      </p:sp>
      <p:sp>
        <p:nvSpPr>
          <p:cNvPr id="7" name="Rectangle 6">
            <a:extLst>
              <a:ext uri="{FF2B5EF4-FFF2-40B4-BE49-F238E27FC236}">
                <a16:creationId xmlns:a16="http://schemas.microsoft.com/office/drawing/2014/main" id="{D4291DC4-EBE2-AB43-81E5-72A787ADDF92}"/>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2BD962-22E4-1043-AAED-D51B1D99901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44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11126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34920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171412C-AA5D-D240-8F54-94E8CDE1949A}"/>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348427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Nauwkeurigere bochten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F9D96555-0B9D-4334-6D55-CB699E3A2A5F}"/>
              </a:ext>
            </a:extLst>
          </p:cNvPr>
          <p:cNvSpPr/>
          <p:nvPr/>
        </p:nvSpPr>
        <p:spPr>
          <a:xfrm>
            <a:off x="2621721" y="5642618"/>
            <a:ext cx="3900558" cy="59032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solidFill>
                  <a:schemeClr val="tx1"/>
                </a:solidFill>
              </a:rPr>
              <a:t>Leer hoe u de nauwkeurigheid van bochten kunt verbeteren</a:t>
            </a:r>
          </a:p>
          <a:p>
            <a:r>
              <a:rPr lang="nl" dirty="0">
                <a:solidFill>
                  <a:schemeClr val="tx1"/>
                </a:solidFill>
              </a:rPr>
              <a:t>Leer alternatieve manieren om draai- en draaibeurten uit te voeren</a:t>
            </a:r>
          </a:p>
          <a:p>
            <a:r>
              <a:rPr lang="nl" dirty="0"/>
              <a:t>Opmerking: hoewel afbeeldingen in deze lessen mogelijk een SPIKE Prime laten zien, zijn de codeblokken hetzelfde voor Robot Inventor</a:t>
            </a:r>
          </a:p>
          <a:p>
            <a:endParaRPr lang="en-US" dirty="0">
              <a:solidFill>
                <a:schemeClr val="tx1"/>
              </a:solidFill>
            </a:endParaRPr>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nl"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92500" lnSpcReduction="20000"/>
          </a:bodyPr>
          <a:lstStyle/>
          <a:p>
            <a:r>
              <a:rPr lang="nl" dirty="0"/>
              <a:t>Het kost wat tijd om de ingestelde gierhoek op blok 0 te zetten, maar gaat door naar het volgende blok voordat het voltooid is</a:t>
            </a:r>
          </a:p>
          <a:p>
            <a:r>
              <a:rPr lang="nl" dirty="0"/>
              <a:t>Het probleem is dat de code de controle bereikt of de gierhoek &gt;90 is voordat de gierhoek wordt gereset, wat betekent dat als de gierhoek &gt;90 vóór de reset wordt gelezen, de robot de bocht niet zal uitvoeren</a:t>
            </a:r>
          </a:p>
          <a:p>
            <a:r>
              <a:rPr lang="nl" dirty="0"/>
              <a:t>Om dit op te lossen, moet je een wachtblok toevoegen na het gyro-resetblok en vóór de beurt. Er zijn twee manieren waarop u dit kunt doen</a:t>
            </a:r>
          </a:p>
          <a:p>
            <a:pPr lvl="1"/>
            <a:r>
              <a:rPr lang="nl" dirty="0"/>
              <a:t>Wacht tot de gierhoek bijna 0 is</a:t>
            </a:r>
          </a:p>
          <a:p>
            <a:pPr lvl="1"/>
            <a:r>
              <a:rPr lang="nl" dirty="0"/>
              <a:t>Wacht een korte tijd (ongeveer 0,05 seconden lijkt te werken)</a:t>
            </a:r>
          </a:p>
          <a:p>
            <a:r>
              <a:rPr lang="nl" dirty="0">
                <a:solidFill>
                  <a:srgbClr val="FF0000"/>
                </a:solidFill>
              </a:rPr>
              <a:t>Houd er rekening mee dat sommige oplossingen die in deze les en andere lessen met bochten/de gyrosensor worden gegeven, dit wachtblok mogelijk niet bevatten</a:t>
            </a:r>
          </a:p>
          <a:p>
            <a:r>
              <a:rPr lang="nl" dirty="0">
                <a:solidFill>
                  <a:srgbClr val="FF0000"/>
                </a:solidFill>
              </a:rPr>
              <a:t>De code zal functioneren zoals bedoeld in een zelfstandig programma, aangezien de gyro aan het begin van alle programma's automatisch wordt gereset, maar het kan zijn dat u een van deze methoden moet toevoegen totdat er een update is uitgebracht die deze bug verhelpt.</a:t>
            </a:r>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92180264-F5CA-842C-C7C0-C09AB9AB5609}"/>
              </a:ext>
            </a:extLst>
          </p:cNvPr>
          <p:cNvPicPr>
            <a:picLocks noChangeAspect="1"/>
          </p:cNvPicPr>
          <p:nvPr/>
        </p:nvPicPr>
        <p:blipFill>
          <a:blip r:embed="rId3"/>
          <a:stretch>
            <a:fillRect/>
          </a:stretch>
        </p:blipFill>
        <p:spPr>
          <a:xfrm>
            <a:off x="5692669" y="2506418"/>
            <a:ext cx="3365395" cy="954366"/>
          </a:xfrm>
          <a:prstGeom prst="rect">
            <a:avLst/>
          </a:prstGeom>
        </p:spPr>
      </p:pic>
      <p:sp>
        <p:nvSpPr>
          <p:cNvPr id="9" name="Footer Placeholder 3">
            <a:extLst>
              <a:ext uri="{FF2B5EF4-FFF2-40B4-BE49-F238E27FC236}">
                <a16:creationId xmlns:a16="http://schemas.microsoft.com/office/drawing/2014/main" id="{DA4649FA-FEB6-6E30-9113-AE921BD08F2B}"/>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176458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0C90A6-0E3E-A36E-CD5D-BCB80DF444F0}"/>
              </a:ext>
            </a:extLst>
          </p:cNvPr>
          <p:cNvPicPr>
            <a:picLocks noChangeAspect="1"/>
          </p:cNvPicPr>
          <p:nvPr/>
        </p:nvPicPr>
        <p:blipFill>
          <a:blip r:embed="rId2"/>
          <a:stretch>
            <a:fillRect/>
          </a:stretch>
        </p:blipFill>
        <p:spPr>
          <a:xfrm>
            <a:off x="4991298" y="1489093"/>
            <a:ext cx="3890420" cy="3969387"/>
          </a:xfrm>
          <a:prstGeom prst="rect">
            <a:avLst/>
          </a:prstGeom>
        </p:spPr>
      </p:pic>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nl" dirty="0"/>
              <a:t>Hoe nauwkeurig is uw draaibeurt?</a:t>
            </a:r>
          </a:p>
        </p:txBody>
      </p:sp>
      <p:sp>
        <p:nvSpPr>
          <p:cNvPr id="3" name="Content Placeholder 2">
            <a:extLst>
              <a:ext uri="{FF2B5EF4-FFF2-40B4-BE49-F238E27FC236}">
                <a16:creationId xmlns:a16="http://schemas.microsoft.com/office/drawing/2014/main" id="{07AA7F83-D7B3-4C92-999F-C12723018309}"/>
              </a:ext>
            </a:extLst>
          </p:cNvPr>
          <p:cNvSpPr>
            <a:spLocks noGrp="1"/>
          </p:cNvSpPr>
          <p:nvPr>
            <p:ph idx="1"/>
          </p:nvPr>
        </p:nvSpPr>
        <p:spPr>
          <a:xfrm>
            <a:off x="155575" y="2149924"/>
            <a:ext cx="4568371" cy="3538302"/>
          </a:xfrm>
        </p:spPr>
        <p:txBody>
          <a:bodyPr>
            <a:normAutofit fontScale="92500" lnSpcReduction="20000"/>
          </a:bodyPr>
          <a:lstStyle/>
          <a:p>
            <a:r>
              <a:rPr lang="nl" dirty="0"/>
              <a:t>Merk op dat we in de vorige les het motortoerental op 50 hebben gezet in plaats van op 20.</a:t>
            </a:r>
          </a:p>
          <a:p>
            <a:r>
              <a:rPr lang="nl" dirty="0"/>
              <a:t>Voor Droid Bot IV draait deze code 102 graden (deze waarde zal verschillen, afhankelijk van de robot die je gebruikt).</a:t>
            </a:r>
          </a:p>
          <a:p>
            <a:r>
              <a:rPr lang="nl" dirty="0"/>
              <a:t>Dit heeft twee redenen</a:t>
            </a:r>
          </a:p>
          <a:p>
            <a:pPr marL="666900" lvl="1" indent="-342900">
              <a:buFont typeface="+mj-lt"/>
              <a:buAutoNum type="arabicPeriod"/>
            </a:pPr>
            <a:r>
              <a:rPr lang="nl" dirty="0"/>
              <a:t>Het duurt even om de gyro te lezen. In deze tijd heeft de robot zich verplaatst. Deze vertraging op de SPIKE Prime is relatief klein, maar zal een paar graden fout opleveren.</a:t>
            </a:r>
          </a:p>
          <a:p>
            <a:pPr marL="666900" lvl="1" indent="-342900">
              <a:buFont typeface="+mj-lt"/>
              <a:buAutoNum type="arabicPeriod"/>
            </a:pPr>
            <a:r>
              <a:rPr lang="nl" dirty="0"/>
              <a:t>Het duurt enige tijd om de robot te stoppen, omdat deze momentum heeft. Dit levert verschillende graden van extra fouten op.</a:t>
            </a:r>
          </a:p>
          <a:p>
            <a:endParaRPr lang="en-US" dirty="0"/>
          </a:p>
        </p:txBody>
      </p:sp>
      <p:sp>
        <p:nvSpPr>
          <p:cNvPr id="12" name="TextBox 11">
            <a:extLst>
              <a:ext uri="{FF2B5EF4-FFF2-40B4-BE49-F238E27FC236}">
                <a16:creationId xmlns:a16="http://schemas.microsoft.com/office/drawing/2014/main" id="{589E6AEC-692A-4DC4-BA25-F56A131AE9DE}"/>
              </a:ext>
            </a:extLst>
          </p:cNvPr>
          <p:cNvSpPr txBox="1"/>
          <p:nvPr/>
        </p:nvSpPr>
        <p:spPr>
          <a:xfrm>
            <a:off x="155575" y="1182304"/>
            <a:ext cx="4727231" cy="830997"/>
          </a:xfrm>
          <a:prstGeom prst="rect">
            <a:avLst/>
          </a:prstGeom>
          <a:solidFill>
            <a:schemeClr val="bg1">
              <a:lumMod val="95000"/>
            </a:schemeClr>
          </a:solidFill>
        </p:spPr>
        <p:txBody>
          <a:bodyPr wrap="square" rtlCol="0">
            <a:spAutoFit/>
          </a:bodyPr>
          <a:lstStyle/>
          <a:p>
            <a:pPr algn="ctr"/>
            <a:r>
              <a:rPr lang="nl" sz="1600" dirty="0"/>
              <a:t>Voer deze code uit en gebruik het Dashboard om te zien of een draai van 90 graden daadwerkelijk 90 graden wordt.</a:t>
            </a:r>
          </a:p>
        </p:txBody>
      </p:sp>
      <p:sp>
        <p:nvSpPr>
          <p:cNvPr id="13" name="Slide Number Placeholder 12">
            <a:extLst>
              <a:ext uri="{FF2B5EF4-FFF2-40B4-BE49-F238E27FC236}">
                <a16:creationId xmlns:a16="http://schemas.microsoft.com/office/drawing/2014/main" id="{2002D4E7-43A9-8208-2871-72933EDB8076}"/>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4" name="Footer Placeholder 3">
            <a:extLst>
              <a:ext uri="{FF2B5EF4-FFF2-40B4-BE49-F238E27FC236}">
                <a16:creationId xmlns:a16="http://schemas.microsoft.com/office/drawing/2014/main" id="{D619510E-6FB4-4E0B-022B-AE7B7CB9614B}"/>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301544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AD8F-3E20-4455-80A6-24C89D8E2600}"/>
              </a:ext>
            </a:extLst>
          </p:cNvPr>
          <p:cNvSpPr>
            <a:spLocks noGrp="1"/>
          </p:cNvSpPr>
          <p:nvPr>
            <p:ph type="title"/>
          </p:nvPr>
        </p:nvSpPr>
        <p:spPr/>
        <p:txBody>
          <a:bodyPr/>
          <a:lstStyle/>
          <a:p>
            <a:r>
              <a:rPr lang="nl" dirty="0"/>
              <a:t>Verbetering van de draainauwkeurigheid</a:t>
            </a:r>
          </a:p>
        </p:txBody>
      </p:sp>
      <p:sp>
        <p:nvSpPr>
          <p:cNvPr id="3" name="Content Placeholder 2">
            <a:extLst>
              <a:ext uri="{FF2B5EF4-FFF2-40B4-BE49-F238E27FC236}">
                <a16:creationId xmlns:a16="http://schemas.microsoft.com/office/drawing/2014/main" id="{1AE70EB5-AEDC-463F-AF25-60473C7A36B6}"/>
              </a:ext>
            </a:extLst>
          </p:cNvPr>
          <p:cNvSpPr>
            <a:spLocks noGrp="1"/>
          </p:cNvSpPr>
          <p:nvPr>
            <p:ph idx="1"/>
          </p:nvPr>
        </p:nvSpPr>
        <p:spPr>
          <a:xfrm>
            <a:off x="155088" y="1140006"/>
            <a:ext cx="4543912" cy="5082601"/>
          </a:xfrm>
        </p:spPr>
        <p:txBody>
          <a:bodyPr/>
          <a:lstStyle/>
          <a:p>
            <a:r>
              <a:rPr lang="nl" dirty="0"/>
              <a:t>Zoals we op de vorige dia al zeiden, draait de robot bij gebruik van Droid Bot IV met een snelheid van 50% 102 graden in plaats van 90 graden.</a:t>
            </a:r>
          </a:p>
          <a:p>
            <a:pPr lvl="1"/>
            <a:r>
              <a:rPr lang="nl" dirty="0"/>
              <a:t>Hoe lossen we dit probleem op?</a:t>
            </a:r>
          </a:p>
          <a:p>
            <a:pPr lvl="1"/>
            <a:r>
              <a:rPr lang="nl" dirty="0"/>
              <a:t>Eén oplossing is om hem te vragen 12 graden minder te draaien voor Droid Bot IV</a:t>
            </a:r>
          </a:p>
          <a:p>
            <a:pPr lvl="1"/>
            <a:r>
              <a:rPr lang="nl" dirty="0"/>
              <a:t>Het bedrag dat u voor uw beurt moet inkorten, hangt af van de snelheid van uw beurt en het fysieke ontwerp van uw robot. Om dit goed te krijgen, moet u enkele waarden uitproberen.</a:t>
            </a:r>
          </a:p>
          <a:p>
            <a:r>
              <a:rPr lang="nl" dirty="0"/>
              <a:t>De code aan de rechterkant voert met deze methode een bocht van 90 graden uit met behulp van Droid Bot IV.</a:t>
            </a:r>
          </a:p>
        </p:txBody>
      </p:sp>
      <p:sp>
        <p:nvSpPr>
          <p:cNvPr id="5" name="Slide Number Placeholder 4">
            <a:extLst>
              <a:ext uri="{FF2B5EF4-FFF2-40B4-BE49-F238E27FC236}">
                <a16:creationId xmlns:a16="http://schemas.microsoft.com/office/drawing/2014/main" id="{BCFB99B6-E836-47F9-9AF6-21A29F50186F}"/>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11" name="Picture 10">
            <a:extLst>
              <a:ext uri="{FF2B5EF4-FFF2-40B4-BE49-F238E27FC236}">
                <a16:creationId xmlns:a16="http://schemas.microsoft.com/office/drawing/2014/main" id="{912BAF4D-AAC5-B572-1771-8DC039B66FBC}"/>
              </a:ext>
            </a:extLst>
          </p:cNvPr>
          <p:cNvPicPr>
            <a:picLocks noChangeAspect="1"/>
          </p:cNvPicPr>
          <p:nvPr/>
        </p:nvPicPr>
        <p:blipFill>
          <a:blip r:embed="rId2"/>
          <a:stretch>
            <a:fillRect/>
          </a:stretch>
        </p:blipFill>
        <p:spPr>
          <a:xfrm>
            <a:off x="4980497" y="1494174"/>
            <a:ext cx="3843464" cy="3937846"/>
          </a:xfrm>
          <a:prstGeom prst="rect">
            <a:avLst/>
          </a:prstGeom>
        </p:spPr>
      </p:pic>
      <p:sp>
        <p:nvSpPr>
          <p:cNvPr id="6" name="Footer Placeholder 3">
            <a:extLst>
              <a:ext uri="{FF2B5EF4-FFF2-40B4-BE49-F238E27FC236}">
                <a16:creationId xmlns:a16="http://schemas.microsoft.com/office/drawing/2014/main" id="{ECAEA2E5-4964-7118-44CC-17768B1472EE}"/>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36570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5082601"/>
          </a:xfrm>
        </p:spPr>
        <p:txBody>
          <a:bodyPr>
            <a:normAutofit/>
          </a:bodyPr>
          <a:lstStyle/>
          <a:p>
            <a:r>
              <a:rPr lang="nl" dirty="0"/>
              <a:t>Een andere manier om te draaien is door bewegingsblokken met duur te gebruiken.</a:t>
            </a:r>
          </a:p>
          <a:p>
            <a:r>
              <a:rPr lang="nl" dirty="0"/>
              <a:t>Een voordeel van deze bewegingsblokken is dat ze aan het einde van een beweging vertragen om de nauwkeurigheid te verbeteren.</a:t>
            </a:r>
          </a:p>
          <a:p>
            <a:endParaRPr lang="en-US" dirty="0"/>
          </a:p>
          <a:p>
            <a:endParaRPr lang="en-US" dirty="0"/>
          </a:p>
          <a:p>
            <a:r>
              <a:rPr lang="nl" b="1" dirty="0"/>
              <a:t>Hoeveel draaien de wielen van het bovenstaande blok?</a:t>
            </a:r>
          </a:p>
          <a:p>
            <a:pPr lvl="1"/>
            <a:r>
              <a:rPr lang="nl" dirty="0"/>
              <a:t>De opgegeven afstand is de maximale afstand die de twee wielen kunnen afleggen.</a:t>
            </a:r>
          </a:p>
          <a:p>
            <a:pPr lvl="1"/>
            <a:r>
              <a:rPr lang="nl" dirty="0"/>
              <a:t>Aan het einde van elke tankbeweging is de waarde van de grootste afstand die door beide wielen wordt afgelegd gelijk aan de ingevoerde duur.</a:t>
            </a:r>
          </a:p>
          <a:p>
            <a:pPr lvl="1"/>
            <a:r>
              <a:rPr lang="nl" b="1" dirty="0"/>
              <a:t>Antwoord: </a:t>
            </a:r>
            <a:r>
              <a:rPr lang="nl" dirty="0"/>
              <a:t>Het linkerwiel draait 360 graden en het rechterwiel draait 0 graden.</a:t>
            </a:r>
          </a:p>
          <a:p>
            <a:pPr lvl="1"/>
            <a:r>
              <a:rPr lang="nl" dirty="0"/>
              <a:t>Merk op dat de bovenstaande beweging ervoor zorgt dat een Droid Bot IV de “robot” 90 graden naar rechts draait.</a:t>
            </a:r>
          </a:p>
          <a:p>
            <a:pPr lvl="1"/>
            <a:endParaRPr lang="en-US" dirty="0"/>
          </a:p>
        </p:txBody>
      </p:sp>
      <p:pic>
        <p:nvPicPr>
          <p:cNvPr id="20" name="Picture 19">
            <a:extLst>
              <a:ext uri="{FF2B5EF4-FFF2-40B4-BE49-F238E27FC236}">
                <a16:creationId xmlns:a16="http://schemas.microsoft.com/office/drawing/2014/main" id="{C174A232-DBC8-56D2-BCBF-6BD182E2C4D8}"/>
              </a:ext>
            </a:extLst>
          </p:cNvPr>
          <p:cNvPicPr>
            <a:picLocks noChangeAspect="1"/>
          </p:cNvPicPr>
          <p:nvPr/>
        </p:nvPicPr>
        <p:blipFill>
          <a:blip r:embed="rId2"/>
          <a:stretch>
            <a:fillRect/>
          </a:stretch>
        </p:blipFill>
        <p:spPr>
          <a:xfrm>
            <a:off x="521452" y="2483752"/>
            <a:ext cx="4553184" cy="857294"/>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nl" dirty="0"/>
              <a:t>Een andere oplossing voor draaibeurten</a:t>
            </a:r>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6</a:t>
            </a:fld>
            <a:endParaRPr lang="en-US"/>
          </a:p>
        </p:txBody>
      </p:sp>
      <p:grpSp>
        <p:nvGrpSpPr>
          <p:cNvPr id="6" name="Group 5">
            <a:extLst>
              <a:ext uri="{FF2B5EF4-FFF2-40B4-BE49-F238E27FC236}">
                <a16:creationId xmlns:a16="http://schemas.microsoft.com/office/drawing/2014/main" id="{3595E093-D8BD-4FB8-A771-D3B5B1B4CF73}"/>
              </a:ext>
            </a:extLst>
          </p:cNvPr>
          <p:cNvGrpSpPr/>
          <p:nvPr/>
        </p:nvGrpSpPr>
        <p:grpSpPr>
          <a:xfrm>
            <a:off x="6241419" y="2262467"/>
            <a:ext cx="1144819" cy="1166533"/>
            <a:chOff x="892871" y="1572048"/>
            <a:chExt cx="1386064" cy="1584575"/>
          </a:xfrm>
        </p:grpSpPr>
        <p:grpSp>
          <p:nvGrpSpPr>
            <p:cNvPr id="7" name="Group 6">
              <a:extLst>
                <a:ext uri="{FF2B5EF4-FFF2-40B4-BE49-F238E27FC236}">
                  <a16:creationId xmlns:a16="http://schemas.microsoft.com/office/drawing/2014/main" id="{7D01A7A5-E92A-4EF2-85FC-5DB0AD1842AA}"/>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D4699D49-76DA-486C-A2D6-45B4C84AA61E}"/>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4B2FC5C6-B332-4FC9-A2EC-1F681B6110D8}"/>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C3A84FD-F1BB-45CC-8599-34A328FE436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4D616E4B-19D6-46FD-92AB-3462A4864862}"/>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0FBF172-4E91-4535-9C97-2F17429A927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D34F15A-91B0-473E-8582-7C9643E2F5F8}"/>
                  </a:ext>
                </a:extLst>
              </p:cNvPr>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1" name="TextBox 10">
                <a:extLst>
                  <a:ext uri="{FF2B5EF4-FFF2-40B4-BE49-F238E27FC236}">
                    <a16:creationId xmlns:a16="http://schemas.microsoft.com/office/drawing/2014/main" id="{E8B1F4DA-53D9-4577-B149-B76CCDBD9BB5}"/>
                  </a:ext>
                </a:extLst>
              </p:cNvPr>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8" name="Curved Connector 11">
              <a:extLst>
                <a:ext uri="{FF2B5EF4-FFF2-40B4-BE49-F238E27FC236}">
                  <a16:creationId xmlns:a16="http://schemas.microsoft.com/office/drawing/2014/main" id="{A9295C69-2E2D-432D-B082-03B880632DE6}"/>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6" name="Footer Placeholder 3">
            <a:extLst>
              <a:ext uri="{FF2B5EF4-FFF2-40B4-BE49-F238E27FC236}">
                <a16:creationId xmlns:a16="http://schemas.microsoft.com/office/drawing/2014/main" id="{C1242359-ABA0-5453-7DFA-BD9B6578DA47}"/>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86283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68AE84-B55D-EEA3-8698-883055987D5C}"/>
              </a:ext>
            </a:extLst>
          </p:cNvPr>
          <p:cNvPicPr>
            <a:picLocks noChangeAspect="1"/>
          </p:cNvPicPr>
          <p:nvPr/>
        </p:nvPicPr>
        <p:blipFill>
          <a:blip r:embed="rId2"/>
          <a:stretch>
            <a:fillRect/>
          </a:stretch>
        </p:blipFill>
        <p:spPr>
          <a:xfrm>
            <a:off x="2089223" y="3018651"/>
            <a:ext cx="4306426" cy="2903209"/>
          </a:xfrm>
          <a:prstGeom prst="rect">
            <a:avLst/>
          </a:prstGeom>
        </p:spPr>
      </p:pic>
      <p:sp>
        <p:nvSpPr>
          <p:cNvPr id="2" name="Title 1">
            <a:extLst>
              <a:ext uri="{FF2B5EF4-FFF2-40B4-BE49-F238E27FC236}">
                <a16:creationId xmlns:a16="http://schemas.microsoft.com/office/drawing/2014/main" id="{A27A7ECF-18F8-48B6-B649-8D163AE75528}"/>
              </a:ext>
            </a:extLst>
          </p:cNvPr>
          <p:cNvSpPr>
            <a:spLocks noGrp="1"/>
          </p:cNvSpPr>
          <p:nvPr>
            <p:ph type="title"/>
          </p:nvPr>
        </p:nvSpPr>
        <p:spPr/>
        <p:txBody>
          <a:bodyPr/>
          <a:lstStyle/>
          <a:p>
            <a:r>
              <a:rPr lang="nl" dirty="0"/>
              <a:t>Hoe zit het met spin-bochten</a:t>
            </a:r>
          </a:p>
        </p:txBody>
      </p:sp>
      <p:sp>
        <p:nvSpPr>
          <p:cNvPr id="3" name="Content Placeholder 2">
            <a:extLst>
              <a:ext uri="{FF2B5EF4-FFF2-40B4-BE49-F238E27FC236}">
                <a16:creationId xmlns:a16="http://schemas.microsoft.com/office/drawing/2014/main" id="{8C8138A4-B87E-4AF2-945A-D969493CD705}"/>
              </a:ext>
            </a:extLst>
          </p:cNvPr>
          <p:cNvSpPr>
            <a:spLocks noGrp="1"/>
          </p:cNvSpPr>
          <p:nvPr>
            <p:ph idx="1"/>
          </p:nvPr>
        </p:nvSpPr>
        <p:spPr>
          <a:xfrm>
            <a:off x="155087" y="1140006"/>
            <a:ext cx="7382219" cy="3745759"/>
          </a:xfrm>
        </p:spPr>
        <p:txBody>
          <a:bodyPr>
            <a:normAutofit/>
          </a:bodyPr>
          <a:lstStyle/>
          <a:p>
            <a:r>
              <a:rPr lang="nl" dirty="0"/>
              <a:t>In dit voorbeeld beweegt elk wiel van de robot op Droid Bot IV 180 graden, maar in tegengestelde richtingen.</a:t>
            </a:r>
          </a:p>
          <a:p>
            <a:pPr lvl="1"/>
            <a:r>
              <a:rPr lang="nl" dirty="0"/>
              <a:t>Als gevolg hiervan draait de robot 90 graden naar rechts.</a:t>
            </a:r>
          </a:p>
          <a:p>
            <a:r>
              <a:rPr lang="nl" dirty="0"/>
              <a:t>We raden aan om de bewegingssnelheid bij spin-bochten langzamer in te stellen, aangezien beide wielen draaien, waardoor deze twee keer zo snel is als bij een pivot-bocht.</a:t>
            </a:r>
          </a:p>
        </p:txBody>
      </p:sp>
      <p:sp>
        <p:nvSpPr>
          <p:cNvPr id="5" name="Slide Number Placeholder 4">
            <a:extLst>
              <a:ext uri="{FF2B5EF4-FFF2-40B4-BE49-F238E27FC236}">
                <a16:creationId xmlns:a16="http://schemas.microsoft.com/office/drawing/2014/main" id="{3DC53D6A-8CE6-4308-BB01-959C2009E32F}"/>
              </a:ext>
            </a:extLst>
          </p:cNvPr>
          <p:cNvSpPr>
            <a:spLocks noGrp="1"/>
          </p:cNvSpPr>
          <p:nvPr>
            <p:ph type="sldNum" sz="quarter" idx="12"/>
          </p:nvPr>
        </p:nvSpPr>
        <p:spPr/>
        <p:txBody>
          <a:bodyPr/>
          <a:lstStyle/>
          <a:p>
            <a:fld id="{BBD74847-7BE4-4E4D-8159-51DF7B93C616}" type="slidenum">
              <a:rPr lang="en-US" smtClean="0"/>
              <a:t>7</a:t>
            </a:fld>
            <a:endParaRPr lang="en-US"/>
          </a:p>
        </p:txBody>
      </p:sp>
      <p:grpSp>
        <p:nvGrpSpPr>
          <p:cNvPr id="17" name="Group 16">
            <a:extLst>
              <a:ext uri="{FF2B5EF4-FFF2-40B4-BE49-F238E27FC236}">
                <a16:creationId xmlns:a16="http://schemas.microsoft.com/office/drawing/2014/main" id="{740F5D34-182C-4D2D-AAC2-9FF0E5B61EA9}"/>
              </a:ext>
            </a:extLst>
          </p:cNvPr>
          <p:cNvGrpSpPr/>
          <p:nvPr/>
        </p:nvGrpSpPr>
        <p:grpSpPr>
          <a:xfrm>
            <a:off x="7486308" y="1978684"/>
            <a:ext cx="1343086" cy="1160973"/>
            <a:chOff x="648829" y="4659819"/>
            <a:chExt cx="1531943" cy="1688011"/>
          </a:xfrm>
        </p:grpSpPr>
        <p:grpSp>
          <p:nvGrpSpPr>
            <p:cNvPr id="18" name="Group 17">
              <a:extLst>
                <a:ext uri="{FF2B5EF4-FFF2-40B4-BE49-F238E27FC236}">
                  <a16:creationId xmlns:a16="http://schemas.microsoft.com/office/drawing/2014/main" id="{08433C34-7EC9-4250-97AD-4FC0730E2AD4}"/>
                </a:ext>
              </a:extLst>
            </p:cNvPr>
            <p:cNvGrpSpPr/>
            <p:nvPr/>
          </p:nvGrpSpPr>
          <p:grpSpPr>
            <a:xfrm>
              <a:off x="809518" y="4659819"/>
              <a:ext cx="1199001" cy="1688011"/>
              <a:chOff x="6507213" y="1236164"/>
              <a:chExt cx="1199001" cy="1688011"/>
            </a:xfrm>
          </p:grpSpPr>
          <p:grpSp>
            <p:nvGrpSpPr>
              <p:cNvPr id="21" name="Group 20">
                <a:extLst>
                  <a:ext uri="{FF2B5EF4-FFF2-40B4-BE49-F238E27FC236}">
                    <a16:creationId xmlns:a16="http://schemas.microsoft.com/office/drawing/2014/main" id="{A42F9A92-0861-4710-B32A-30F4FBB48778}"/>
                  </a:ext>
                </a:extLst>
              </p:cNvPr>
              <p:cNvGrpSpPr/>
              <p:nvPr/>
            </p:nvGrpSpPr>
            <p:grpSpPr>
              <a:xfrm rot="5400000">
                <a:off x="6518630" y="1512901"/>
                <a:ext cx="1141996" cy="1164830"/>
                <a:chOff x="6310708" y="2223671"/>
                <a:chExt cx="809489" cy="898563"/>
              </a:xfrm>
            </p:grpSpPr>
            <p:sp>
              <p:nvSpPr>
                <p:cNvPr id="24" name="Rounded Rectangle 31">
                  <a:extLst>
                    <a:ext uri="{FF2B5EF4-FFF2-40B4-BE49-F238E27FC236}">
                      <a16:creationId xmlns:a16="http://schemas.microsoft.com/office/drawing/2014/main" id="{F69CDF89-C38C-46DC-B10E-FF9A091A66DC}"/>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32">
                  <a:extLst>
                    <a:ext uri="{FF2B5EF4-FFF2-40B4-BE49-F238E27FC236}">
                      <a16:creationId xmlns:a16="http://schemas.microsoft.com/office/drawing/2014/main" id="{AB0BC2C1-10D9-41FA-967C-46069DCCAF54}"/>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6" name="Rounded Rectangle 33">
                  <a:extLst>
                    <a:ext uri="{FF2B5EF4-FFF2-40B4-BE49-F238E27FC236}">
                      <a16:creationId xmlns:a16="http://schemas.microsoft.com/office/drawing/2014/main" id="{3BB1D7F6-83D3-49DD-A60C-01A1DC28C75D}"/>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7" name="Oval 26">
                  <a:extLst>
                    <a:ext uri="{FF2B5EF4-FFF2-40B4-BE49-F238E27FC236}">
                      <a16:creationId xmlns:a16="http://schemas.microsoft.com/office/drawing/2014/main" id="{51CD4446-472D-41E6-95B3-CB2D07B2709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FF086EF-D95F-436B-B182-D92E6E0A6A15}"/>
                  </a:ext>
                </a:extLst>
              </p:cNvPr>
              <p:cNvSpPr txBox="1"/>
              <p:nvPr/>
            </p:nvSpPr>
            <p:spPr>
              <a:xfrm>
                <a:off x="7216809" y="1236164"/>
                <a:ext cx="465620" cy="536995"/>
              </a:xfrm>
              <a:prstGeom prst="rect">
                <a:avLst/>
              </a:prstGeom>
              <a:noFill/>
            </p:spPr>
            <p:txBody>
              <a:bodyPr wrap="square" rtlCol="0">
                <a:spAutoFit/>
              </a:bodyPr>
              <a:lstStyle/>
              <a:p>
                <a:r>
                  <a:rPr lang="nl" dirty="0"/>
                  <a:t>A</a:t>
                </a:r>
              </a:p>
            </p:txBody>
          </p:sp>
          <p:sp>
            <p:nvSpPr>
              <p:cNvPr id="23" name="TextBox 22">
                <a:extLst>
                  <a:ext uri="{FF2B5EF4-FFF2-40B4-BE49-F238E27FC236}">
                    <a16:creationId xmlns:a16="http://schemas.microsoft.com/office/drawing/2014/main" id="{98522884-BF4D-4B1A-98B0-B6A56A918613}"/>
                  </a:ext>
                </a:extLst>
              </p:cNvPr>
              <p:cNvSpPr txBox="1"/>
              <p:nvPr/>
            </p:nvSpPr>
            <p:spPr>
              <a:xfrm>
                <a:off x="7240594" y="2387180"/>
                <a:ext cx="465620" cy="536995"/>
              </a:xfrm>
              <a:prstGeom prst="rect">
                <a:avLst/>
              </a:prstGeom>
              <a:noFill/>
            </p:spPr>
            <p:txBody>
              <a:bodyPr wrap="square" rtlCol="0">
                <a:spAutoFit/>
              </a:bodyPr>
              <a:lstStyle/>
              <a:p>
                <a:r>
                  <a:rPr lang="nl" dirty="0"/>
                  <a:t>E</a:t>
                </a:r>
              </a:p>
            </p:txBody>
          </p:sp>
        </p:grpSp>
        <p:cxnSp>
          <p:nvCxnSpPr>
            <p:cNvPr id="19" name="Curved Connector 26">
              <a:extLst>
                <a:ext uri="{FF2B5EF4-FFF2-40B4-BE49-F238E27FC236}">
                  <a16:creationId xmlns:a16="http://schemas.microsoft.com/office/drawing/2014/main" id="{7D7E7B65-BFB7-4350-A9BB-972E9A84DFB2}"/>
                </a:ext>
              </a:extLst>
            </p:cNvPr>
            <p:cNvCxnSpPr/>
            <p:nvPr/>
          </p:nvCxnSpPr>
          <p:spPr>
            <a:xfrm>
              <a:off x="1831874" y="5002926"/>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27">
              <a:extLst>
                <a:ext uri="{FF2B5EF4-FFF2-40B4-BE49-F238E27FC236}">
                  <a16:creationId xmlns:a16="http://schemas.microsoft.com/office/drawing/2014/main" id="{74FB643F-0DC0-4258-8DF1-4B1037706E11}"/>
                </a:ext>
              </a:extLst>
            </p:cNvPr>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EEA6677D-3B04-43EB-9ED9-241FDCA393FB}"/>
              </a:ext>
            </a:extLst>
          </p:cNvPr>
          <p:cNvSpPr/>
          <p:nvPr/>
        </p:nvSpPr>
        <p:spPr>
          <a:xfrm>
            <a:off x="2146490" y="5275332"/>
            <a:ext cx="3792030" cy="53716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a:extLst>
              <a:ext uri="{FF2B5EF4-FFF2-40B4-BE49-F238E27FC236}">
                <a16:creationId xmlns:a16="http://schemas.microsoft.com/office/drawing/2014/main" id="{CCF3E0B4-2558-9BFB-5A93-47CA59CA70C7}"/>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1118897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CF85-0029-4370-9B72-463EE4A5F36C}"/>
              </a:ext>
            </a:extLst>
          </p:cNvPr>
          <p:cNvSpPr>
            <a:spLocks noGrp="1"/>
          </p:cNvSpPr>
          <p:nvPr>
            <p:ph type="title"/>
          </p:nvPr>
        </p:nvSpPr>
        <p:spPr/>
        <p:txBody>
          <a:bodyPr/>
          <a:lstStyle/>
          <a:p>
            <a:r>
              <a:rPr lang="nl" dirty="0"/>
              <a:t>Uitdaging</a:t>
            </a:r>
          </a:p>
        </p:txBody>
      </p:sp>
      <p:sp>
        <p:nvSpPr>
          <p:cNvPr id="3" name="Content Placeholder 2">
            <a:extLst>
              <a:ext uri="{FF2B5EF4-FFF2-40B4-BE49-F238E27FC236}">
                <a16:creationId xmlns:a16="http://schemas.microsoft.com/office/drawing/2014/main" id="{5AF96792-9EC3-4B4D-9E2B-96518A58E94F}"/>
              </a:ext>
            </a:extLst>
          </p:cNvPr>
          <p:cNvSpPr>
            <a:spLocks noGrp="1"/>
          </p:cNvSpPr>
          <p:nvPr>
            <p:ph idx="1"/>
          </p:nvPr>
        </p:nvSpPr>
        <p:spPr>
          <a:xfrm>
            <a:off x="155088" y="1140006"/>
            <a:ext cx="6019747" cy="5082601"/>
          </a:xfrm>
        </p:spPr>
        <p:txBody>
          <a:bodyPr/>
          <a:lstStyle/>
          <a:p>
            <a:r>
              <a:rPr lang="nl" dirty="0"/>
              <a:t>Maak een draai van 90 graden naar rechts met alleen bewegingsblokken.</a:t>
            </a:r>
          </a:p>
          <a:p>
            <a:r>
              <a:rPr lang="nl" dirty="0"/>
              <a:t>Je kunt het Dashboard gebruiken om te bepalen hoe ver je in een bepaalde beurt moet bewegen. Houd één wiel vast en draai het andere met de hand totdat de robot het doel bereikt. Noteer het aantal graden motorrotatie – u gebruikt dit in uw programma.</a:t>
            </a:r>
          </a:p>
          <a:p>
            <a:r>
              <a:rPr lang="nl" dirty="0"/>
              <a:t>Voor Droid Bot IV moet de linkermotor 360 graden draaien om te presteren en 90 graden naar rechts draaien.</a:t>
            </a:r>
          </a:p>
          <a:p>
            <a:endParaRPr lang="en-US" dirty="0"/>
          </a:p>
        </p:txBody>
      </p:sp>
      <p:sp>
        <p:nvSpPr>
          <p:cNvPr id="5" name="Slide Number Placeholder 4">
            <a:extLst>
              <a:ext uri="{FF2B5EF4-FFF2-40B4-BE49-F238E27FC236}">
                <a16:creationId xmlns:a16="http://schemas.microsoft.com/office/drawing/2014/main" id="{E62082CE-6497-43BC-B386-53D8C46D4A84}"/>
              </a:ext>
            </a:extLst>
          </p:cNvPr>
          <p:cNvSpPr>
            <a:spLocks noGrp="1"/>
          </p:cNvSpPr>
          <p:nvPr>
            <p:ph type="sldNum" sz="quarter" idx="12"/>
          </p:nvPr>
        </p:nvSpPr>
        <p:spPr/>
        <p:txBody>
          <a:bodyPr/>
          <a:lstStyle/>
          <a:p>
            <a:fld id="{BBD74847-7BE4-4E4D-8159-51DF7B93C616}" type="slidenum">
              <a:rPr lang="en-US" smtClean="0"/>
              <a:t>8</a:t>
            </a:fld>
            <a:endParaRPr lang="en-US"/>
          </a:p>
        </p:txBody>
      </p:sp>
      <p:grpSp>
        <p:nvGrpSpPr>
          <p:cNvPr id="6" name="Group 5">
            <a:extLst>
              <a:ext uri="{FF2B5EF4-FFF2-40B4-BE49-F238E27FC236}">
                <a16:creationId xmlns:a16="http://schemas.microsoft.com/office/drawing/2014/main" id="{43474748-28F2-4461-8E5E-881DAAA452F5}"/>
              </a:ext>
            </a:extLst>
          </p:cNvPr>
          <p:cNvGrpSpPr/>
          <p:nvPr/>
        </p:nvGrpSpPr>
        <p:grpSpPr>
          <a:xfrm>
            <a:off x="6526155" y="1597278"/>
            <a:ext cx="1144819" cy="1166533"/>
            <a:chOff x="892871" y="1572048"/>
            <a:chExt cx="1386064" cy="1584575"/>
          </a:xfrm>
        </p:grpSpPr>
        <p:grpSp>
          <p:nvGrpSpPr>
            <p:cNvPr id="7" name="Group 6">
              <a:extLst>
                <a:ext uri="{FF2B5EF4-FFF2-40B4-BE49-F238E27FC236}">
                  <a16:creationId xmlns:a16="http://schemas.microsoft.com/office/drawing/2014/main" id="{AEE318D4-6A5D-4EDE-91CF-2E20E0214983}"/>
                </a:ext>
              </a:extLst>
            </p:cNvPr>
            <p:cNvGrpSpPr/>
            <p:nvPr/>
          </p:nvGrpSpPr>
          <p:grpSpPr>
            <a:xfrm>
              <a:off x="892871" y="1572048"/>
              <a:ext cx="1199001" cy="1584575"/>
              <a:chOff x="6507213" y="1264631"/>
              <a:chExt cx="1199001" cy="1584575"/>
            </a:xfrm>
          </p:grpSpPr>
          <p:grpSp>
            <p:nvGrpSpPr>
              <p:cNvPr id="9" name="Group 8">
                <a:extLst>
                  <a:ext uri="{FF2B5EF4-FFF2-40B4-BE49-F238E27FC236}">
                    <a16:creationId xmlns:a16="http://schemas.microsoft.com/office/drawing/2014/main" id="{512DEC7F-D3B1-42D0-8A7D-309164F2CFB0}"/>
                  </a:ext>
                </a:extLst>
              </p:cNvPr>
              <p:cNvGrpSpPr/>
              <p:nvPr/>
            </p:nvGrpSpPr>
            <p:grpSpPr>
              <a:xfrm rot="5400000">
                <a:off x="6518630" y="1512901"/>
                <a:ext cx="1141996" cy="1164830"/>
                <a:chOff x="6310708" y="2223671"/>
                <a:chExt cx="809489" cy="898563"/>
              </a:xfrm>
            </p:grpSpPr>
            <p:sp>
              <p:nvSpPr>
                <p:cNvPr id="12" name="Rounded Rectangle 18">
                  <a:extLst>
                    <a:ext uri="{FF2B5EF4-FFF2-40B4-BE49-F238E27FC236}">
                      <a16:creationId xmlns:a16="http://schemas.microsoft.com/office/drawing/2014/main" id="{745C8C76-21EB-487C-BDBA-E922736EB21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9">
                  <a:extLst>
                    <a:ext uri="{FF2B5EF4-FFF2-40B4-BE49-F238E27FC236}">
                      <a16:creationId xmlns:a16="http://schemas.microsoft.com/office/drawing/2014/main" id="{B1167EAA-4528-4224-A139-4D0752969FEF}"/>
                    </a:ext>
                  </a:extLst>
                </p:cNvPr>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Rounded Rectangle 20">
                  <a:extLst>
                    <a:ext uri="{FF2B5EF4-FFF2-40B4-BE49-F238E27FC236}">
                      <a16:creationId xmlns:a16="http://schemas.microsoft.com/office/drawing/2014/main" id="{789B49FB-792F-4E3C-A555-5995E875F629}"/>
                    </a:ext>
                  </a:extLst>
                </p:cNvPr>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5" name="Oval 14">
                  <a:extLst>
                    <a:ext uri="{FF2B5EF4-FFF2-40B4-BE49-F238E27FC236}">
                      <a16:creationId xmlns:a16="http://schemas.microsoft.com/office/drawing/2014/main" id="{360B134C-84B1-411B-A262-C56EB97B6EB9}"/>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4484D82-4F72-4DF7-9138-1480615F0CD5}"/>
                  </a:ext>
                </a:extLst>
              </p:cNvPr>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1" name="TextBox 10">
                <a:extLst>
                  <a:ext uri="{FF2B5EF4-FFF2-40B4-BE49-F238E27FC236}">
                    <a16:creationId xmlns:a16="http://schemas.microsoft.com/office/drawing/2014/main" id="{B33E48CC-7F01-40E1-93DB-6E48AA2FA88D}"/>
                  </a:ext>
                </a:extLst>
              </p:cNvPr>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8" name="Curved Connector 11">
              <a:extLst>
                <a:ext uri="{FF2B5EF4-FFF2-40B4-BE49-F238E27FC236}">
                  <a16:creationId xmlns:a16="http://schemas.microsoft.com/office/drawing/2014/main" id="{FA95F671-A1D2-42D0-BFAD-397CFC6C24F9}"/>
                </a:ext>
              </a:extLst>
            </p:cNvPr>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17" name="Picture 16">
            <a:extLst>
              <a:ext uri="{FF2B5EF4-FFF2-40B4-BE49-F238E27FC236}">
                <a16:creationId xmlns:a16="http://schemas.microsoft.com/office/drawing/2014/main" id="{B5EC0D5E-6452-FCFC-5F5C-07865E4C96B4}"/>
              </a:ext>
            </a:extLst>
          </p:cNvPr>
          <p:cNvPicPr>
            <a:picLocks noChangeAspect="1"/>
          </p:cNvPicPr>
          <p:nvPr/>
        </p:nvPicPr>
        <p:blipFill>
          <a:blip r:embed="rId2"/>
          <a:stretch>
            <a:fillRect/>
          </a:stretch>
        </p:blipFill>
        <p:spPr>
          <a:xfrm>
            <a:off x="673523" y="4985500"/>
            <a:ext cx="4553184" cy="857294"/>
          </a:xfrm>
          <a:prstGeom prst="rect">
            <a:avLst/>
          </a:prstGeom>
        </p:spPr>
      </p:pic>
      <p:sp>
        <p:nvSpPr>
          <p:cNvPr id="16" name="Footer Placeholder 3">
            <a:extLst>
              <a:ext uri="{FF2B5EF4-FFF2-40B4-BE49-F238E27FC236}">
                <a16:creationId xmlns:a16="http://schemas.microsoft.com/office/drawing/2014/main" id="{7BEACFFE-9811-7B3C-75AC-34B2B604959C}"/>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136356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FF77-B3ED-4099-B431-50DA4F2427B9}"/>
              </a:ext>
            </a:extLst>
          </p:cNvPr>
          <p:cNvSpPr>
            <a:spLocks noGrp="1"/>
          </p:cNvSpPr>
          <p:nvPr>
            <p:ph type="title"/>
          </p:nvPr>
        </p:nvSpPr>
        <p:spPr/>
        <p:txBody>
          <a:bodyPr/>
          <a:lstStyle/>
          <a:p>
            <a:r>
              <a:rPr lang="nl" dirty="0"/>
              <a:t>Uitdaging oplossing</a:t>
            </a:r>
          </a:p>
        </p:txBody>
      </p:sp>
      <p:sp>
        <p:nvSpPr>
          <p:cNvPr id="3" name="Content Placeholder 2">
            <a:extLst>
              <a:ext uri="{FF2B5EF4-FFF2-40B4-BE49-F238E27FC236}">
                <a16:creationId xmlns:a16="http://schemas.microsoft.com/office/drawing/2014/main" id="{2F5D0EAA-0B0A-48F4-A295-35F7823955A8}"/>
              </a:ext>
            </a:extLst>
          </p:cNvPr>
          <p:cNvSpPr>
            <a:spLocks noGrp="1"/>
          </p:cNvSpPr>
          <p:nvPr>
            <p:ph idx="1"/>
          </p:nvPr>
        </p:nvSpPr>
        <p:spPr>
          <a:xfrm>
            <a:off x="155088" y="1478779"/>
            <a:ext cx="4588362" cy="3486058"/>
          </a:xfrm>
        </p:spPr>
        <p:txBody>
          <a:bodyPr>
            <a:normAutofit fontScale="85000" lnSpcReduction="20000"/>
          </a:bodyPr>
          <a:lstStyle/>
          <a:p>
            <a:r>
              <a:rPr lang="nl" dirty="0"/>
              <a:t>Begin met het configureren van uw motorpoorten en bewegingssnelheid.</a:t>
            </a:r>
          </a:p>
          <a:p>
            <a:r>
              <a:rPr lang="nl" dirty="0"/>
              <a:t>Gebruik </a:t>
            </a:r>
            <a:r>
              <a:rPr lang="nl" b="1" dirty="0"/>
              <a:t>vasthouden</a:t>
            </a:r>
            <a:r>
              <a:rPr lang="nl" dirty="0"/>
              <a:t> </a:t>
            </a:r>
            <a:r>
              <a:rPr lang="nl" b="1" dirty="0"/>
              <a:t>positie </a:t>
            </a:r>
            <a:r>
              <a:rPr lang="nl" dirty="0"/>
              <a:t>om ervoor te zorgen dat de robot blijft waar hij zijn beurt heeft beëindigd.</a:t>
            </a:r>
          </a:p>
          <a:p>
            <a:r>
              <a:rPr lang="nl" dirty="0"/>
              <a:t>Stel de </a:t>
            </a:r>
            <a:r>
              <a:rPr lang="nl" b="1" dirty="0"/>
              <a:t>gierhoek opnieuw in </a:t>
            </a:r>
            <a:r>
              <a:rPr lang="nl" dirty="0"/>
              <a:t>. Hiermee kunnen we zien hoe ver de robot op het Dashboard draait.</a:t>
            </a:r>
          </a:p>
          <a:p>
            <a:r>
              <a:rPr lang="nl" dirty="0"/>
              <a:t>Verplaats de robot met </a:t>
            </a:r>
            <a:r>
              <a:rPr lang="nl" b="1" dirty="0"/>
              <a:t>de stuurinrichting </a:t>
            </a:r>
            <a:r>
              <a:rPr lang="nl" dirty="0"/>
              <a:t>naar </a:t>
            </a:r>
            <a:r>
              <a:rPr lang="nl" b="1" dirty="0"/>
              <a:t>rechts: 50 </a:t>
            </a:r>
            <a:r>
              <a:rPr lang="nl" dirty="0"/>
              <a:t>. Merk op dat deze beweging </a:t>
            </a:r>
            <a:r>
              <a:rPr lang="nl" b="1" dirty="0"/>
              <a:t>een duur </a:t>
            </a:r>
            <a:r>
              <a:rPr lang="nl" dirty="0"/>
              <a:t>van </a:t>
            </a:r>
            <a:r>
              <a:rPr lang="nl" b="1" dirty="0"/>
              <a:t>360 graden heeft </a:t>
            </a:r>
            <a:r>
              <a:rPr lang="nl" dirty="0"/>
              <a:t>. Het rechterwiel beweegt niet, het linkerwiel draait 360 graden. Dit is voor Droid Bot IV.</a:t>
            </a:r>
          </a:p>
          <a:p>
            <a:r>
              <a:rPr lang="nl" dirty="0"/>
              <a:t>Nadat u deze code hebt uitgevoerd, controleert u uw werkelijke draaihoek met behulp van het Dashboard. Het moet ongeveer 90 graden zijn.</a:t>
            </a:r>
          </a:p>
          <a:p>
            <a:endParaRPr lang="en-US" dirty="0"/>
          </a:p>
        </p:txBody>
      </p:sp>
      <p:sp>
        <p:nvSpPr>
          <p:cNvPr id="5" name="Slide Number Placeholder 4">
            <a:extLst>
              <a:ext uri="{FF2B5EF4-FFF2-40B4-BE49-F238E27FC236}">
                <a16:creationId xmlns:a16="http://schemas.microsoft.com/office/drawing/2014/main" id="{D3AC00BA-5806-4407-A4C7-208E5C5F95EB}"/>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8" name="Picture 7">
            <a:extLst>
              <a:ext uri="{FF2B5EF4-FFF2-40B4-BE49-F238E27FC236}">
                <a16:creationId xmlns:a16="http://schemas.microsoft.com/office/drawing/2014/main" id="{D8B617A2-5DF8-2268-37C1-162CCD8AE82A}"/>
              </a:ext>
            </a:extLst>
          </p:cNvPr>
          <p:cNvPicPr>
            <a:picLocks noChangeAspect="1"/>
          </p:cNvPicPr>
          <p:nvPr/>
        </p:nvPicPr>
        <p:blipFill>
          <a:blip r:embed="rId2"/>
          <a:stretch>
            <a:fillRect/>
          </a:stretch>
        </p:blipFill>
        <p:spPr>
          <a:xfrm>
            <a:off x="4762854" y="1453379"/>
            <a:ext cx="4159270" cy="3373225"/>
          </a:xfrm>
          <a:prstGeom prst="rect">
            <a:avLst/>
          </a:prstGeom>
        </p:spPr>
      </p:pic>
      <p:sp>
        <p:nvSpPr>
          <p:cNvPr id="6" name="Footer Placeholder 3">
            <a:extLst>
              <a:ext uri="{FF2B5EF4-FFF2-40B4-BE49-F238E27FC236}">
                <a16:creationId xmlns:a16="http://schemas.microsoft.com/office/drawing/2014/main" id="{0FE8DBED-D1F7-4DE8-9D20-B4BFF82CD5EF}"/>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5/12/2023)</a:t>
            </a:r>
          </a:p>
        </p:txBody>
      </p:sp>
    </p:spTree>
    <p:extLst>
      <p:ext uri="{BB962C8B-B14F-4D97-AF65-F5344CB8AC3E}">
        <p14:creationId xmlns:p14="http://schemas.microsoft.com/office/powerpoint/2010/main" val="3781426001"/>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1703</TotalTime>
  <Words>1136</Words>
  <Application>Microsoft Office PowerPoint</Application>
  <PresentationFormat>On-screen Show (4:3)</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Nauwkeurigere bochten</vt:lpstr>
      <vt:lpstr>Lesdoelstellingen</vt:lpstr>
      <vt:lpstr>Bug in SPIKE 3</vt:lpstr>
      <vt:lpstr>Hoe nauwkeurig is uw draaibeurt?</vt:lpstr>
      <vt:lpstr>Verbetering van de draainauwkeurigheid</vt:lpstr>
      <vt:lpstr>Een andere oplossing voor draaibeurten</vt:lpstr>
      <vt:lpstr>Hoe zit het met spin-bochten</vt:lpstr>
      <vt:lpstr>Uitdaging</vt:lpstr>
      <vt:lpstr>Uitdaging oplossing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200</cp:revision>
  <dcterms:created xsi:type="dcterms:W3CDTF">2016-07-04T02:35:12Z</dcterms:created>
  <dcterms:modified xsi:type="dcterms:W3CDTF">2023-09-27T12:11:10Z</dcterms:modified>
</cp:coreProperties>
</file>