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 id="2147483774" r:id="rId4"/>
  </p:sldMasterIdLst>
  <p:notesMasterIdLst>
    <p:notesMasterId r:id="rId19"/>
  </p:notesMasterIdLst>
  <p:handoutMasterIdLst>
    <p:handoutMasterId r:id="rId20"/>
  </p:handoutMasterIdLst>
  <p:sldIdLst>
    <p:sldId id="414" r:id="rId5"/>
    <p:sldId id="413" r:id="rId6"/>
    <p:sldId id="300" r:id="rId7"/>
    <p:sldId id="423" r:id="rId8"/>
    <p:sldId id="409" r:id="rId9"/>
    <p:sldId id="433" r:id="rId10"/>
    <p:sldId id="436" r:id="rId11"/>
    <p:sldId id="260" r:id="rId12"/>
    <p:sldId id="437" r:id="rId13"/>
    <p:sldId id="428" r:id="rId14"/>
    <p:sldId id="426" r:id="rId15"/>
    <p:sldId id="429" r:id="rId16"/>
    <p:sldId id="430" r:id="rId17"/>
    <p:sldId id="268" r:id="rId18"/>
  </p:sldIdLst>
  <p:sldSz cx="9144000" cy="6858000" type="screen4x3"/>
  <p:notesSz cx="6858000" cy="9144000"/>
  <p:defaultTextStyle>
    <a:defPPr>
      <a:defRPr lang="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7A7A7A"/>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autoAdjust="0"/>
    <p:restoredTop sz="96327" autoAdjust="0"/>
  </p:normalViewPr>
  <p:slideViewPr>
    <p:cSldViewPr snapToGrid="0" snapToObjects="1">
      <p:cViewPr varScale="1">
        <p:scale>
          <a:sx n="142" d="100"/>
          <a:sy n="142" d="100"/>
        </p:scale>
        <p:origin x="80" y="32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9/27/2023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778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05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3832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Copyright © 2023 SPIKE Prime Lessons (primelessons.org) CC-BY-NC-SA.  (Last edit: 5/11/2023)</a:t>
            </a:r>
          </a:p>
        </p:txBody>
      </p:sp>
    </p:spTree>
    <p:extLst>
      <p:ext uri="{BB962C8B-B14F-4D97-AF65-F5344CB8AC3E}">
        <p14:creationId xmlns:p14="http://schemas.microsoft.com/office/powerpoint/2010/main" val="180326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4329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2023 SPIKE Prime Lessons (primelessons.org) CC-BY-NC-SA.  (Last edit: 5/11/2023)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295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5776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2023 SPIKE Prime Lessons (primelessons.org) CC-BY-NC-SA.  (Last edit: 5/11/2023)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2498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6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7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5726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95635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89486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669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47718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07907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2023 SPIKE Prime Lessons (primelessons.org) CC-BY-NC-SA.  (Last edit: 5/11/2023)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2476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2023 SPIKE Prime Lessons (primelessons.org) CC-BY-NC-SA.  (Last edit: 5/11/2023)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93087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2023 SPIKE Prime Lessons (primelessons.org) CC-BY-NC-SA.  (Last edit: 5/11/2023)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603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272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8665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2581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596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Tree>
    <p:extLst>
      <p:ext uri="{BB962C8B-B14F-4D97-AF65-F5344CB8AC3E}">
        <p14:creationId xmlns:p14="http://schemas.microsoft.com/office/powerpoint/2010/main" val="11265702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41651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363769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5/11/2023)</a:t>
            </a:r>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9937021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5/11/2023)</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773096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5/11/2023)</a:t>
            </a:r>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1965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5/11/2023)</a:t>
            </a:r>
            <a:endParaRPr lang="en-US" dirty="0"/>
          </a:p>
        </p:txBody>
      </p:sp>
    </p:spTree>
    <p:extLst>
      <p:ext uri="{BB962C8B-B14F-4D97-AF65-F5344CB8AC3E}">
        <p14:creationId xmlns:p14="http://schemas.microsoft.com/office/powerpoint/2010/main" val="23553141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5/11/2023)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4143639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81935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256991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74442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2023 SPIKE Prime Lessons (primelessons.org) CC-BY-NC-SA.  (Last edit: 5/11/2023)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2023 SPIKE Prime Lessons (primelessons.org) CC-BY-NC-SA.  (Last edit: 5/11/2023)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2023 SPIKE Prime Lessons (primelessons.org) CC-BY-NC-SA.  (Last edit: 5/11/2023)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2023 SPIKE Prime Lessons (primelessons.org) CC-BY-NC-SA.  (Last edit: 5/11/2023)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Copyright © 2023 SPIKE Prime Lessons (primelessons.org) CC-BY-NC-SA.  (Last edit: 5/11/2023)</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412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2023 SPIKE Prime Lessons (primelessons.org) CC-BY-NC-SA.  (Last edit: 5/11/2023)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2648108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SPIKE Prime Lessons (primelessons.org) CC-BY-NC-SA.  (Last edit: 5/11/2023)</a:t>
            </a:r>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DE42E464-3EB8-43C8-8768-9E2AD4F497B7}" type="slidenum">
              <a:rPr lang="en-US" smtClean="0"/>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737033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5.xml"/><Relationship Id="rId5" Type="http://schemas.openxmlformats.org/officeDocument/2006/relationships/hyperlink" Target="https://youtu.be/hGxExDqMg8s"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47BAE-D29C-425F-A66E-2818156CCB9F}"/>
              </a:ext>
            </a:extLst>
          </p:cNvPr>
          <p:cNvSpPr>
            <a:spLocks noGrp="1"/>
          </p:cNvSpPr>
          <p:nvPr>
            <p:ph type="ctrTitle"/>
          </p:nvPr>
        </p:nvSpPr>
        <p:spPr/>
        <p:txBody>
          <a:bodyPr/>
          <a:lstStyle/>
          <a:p>
            <a:r>
              <a:rPr lang="nl" dirty="0"/>
              <a:t>Rechtdoor bewegen</a:t>
            </a:r>
          </a:p>
        </p:txBody>
      </p:sp>
      <p:sp>
        <p:nvSpPr>
          <p:cNvPr id="2" name="Subtitle 1"/>
          <p:cNvSpPr>
            <a:spLocks noGrp="1"/>
          </p:cNvSpPr>
          <p:nvPr>
            <p:ph type="subTitle" idx="1"/>
          </p:nvPr>
        </p:nvSpPr>
        <p:spPr/>
        <p:txBody>
          <a:bodyPr>
            <a:normAutofit fontScale="85000" lnSpcReduction="20000"/>
          </a:bodyPr>
          <a:lstStyle/>
          <a:p>
            <a:r>
              <a:rPr lang="nl" dirty="0"/>
              <a:t>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
        <p:nvSpPr>
          <p:cNvPr id="3" name="Rectangle: Rounded Corners 2">
            <a:extLst>
              <a:ext uri="{FF2B5EF4-FFF2-40B4-BE49-F238E27FC236}">
                <a16:creationId xmlns:a16="http://schemas.microsoft.com/office/drawing/2014/main" id="{8B6CC3D6-29F8-4EF8-D2E4-67484A4EE2E0}"/>
              </a:ext>
            </a:extLst>
          </p:cNvPr>
          <p:cNvSpPr/>
          <p:nvPr/>
        </p:nvSpPr>
        <p:spPr>
          <a:xfrm>
            <a:off x="2621721" y="5681092"/>
            <a:ext cx="3900558" cy="55184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Deze les maakt gebruik van SPIKE 3-software</a:t>
            </a:r>
          </a:p>
        </p:txBody>
      </p:sp>
    </p:spTree>
    <p:extLst>
      <p:ext uri="{BB962C8B-B14F-4D97-AF65-F5344CB8AC3E}">
        <p14:creationId xmlns:p14="http://schemas.microsoft.com/office/powerpoint/2010/main" val="1568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 dirty="0"/>
              <a:t>Begin met bewegen en stop met het verplaatsen van blokken</a:t>
            </a:r>
          </a:p>
        </p:txBody>
      </p:sp>
      <p:sp>
        <p:nvSpPr>
          <p:cNvPr id="3" name="Content Placeholder 2"/>
          <p:cNvSpPr>
            <a:spLocks noGrp="1"/>
          </p:cNvSpPr>
          <p:nvPr>
            <p:ph idx="1"/>
          </p:nvPr>
        </p:nvSpPr>
        <p:spPr>
          <a:xfrm>
            <a:off x="4080076" y="1524318"/>
            <a:ext cx="4622598" cy="4736927"/>
          </a:xfrm>
        </p:spPr>
        <p:txBody>
          <a:bodyPr>
            <a:normAutofit/>
          </a:bodyPr>
          <a:lstStyle/>
          <a:p>
            <a:pPr marL="342900" indent="-342900">
              <a:buFont typeface="Arial"/>
              <a:buChar char="•"/>
            </a:pPr>
            <a:r>
              <a:rPr lang="nl" dirty="0"/>
              <a:t>Er zijn nog 4 bewegingsblokken in het Bewegingspalet.</a:t>
            </a:r>
          </a:p>
          <a:p>
            <a:pPr marL="342900" indent="-342900">
              <a:buFont typeface="Arial"/>
              <a:buChar char="•"/>
            </a:pPr>
            <a:r>
              <a:rPr lang="nl" dirty="0"/>
              <a:t>De Start bewegende blokken zullen je aandrijfmotoren aanzetten met de gegeven snelheid (en besturing indien gegeven) </a:t>
            </a:r>
            <a:r>
              <a:rPr lang="nl" b="1" dirty="0"/>
              <a:t>.</a:t>
            </a:r>
          </a:p>
          <a:p>
            <a:pPr marL="342900" indent="-342900">
              <a:buFont typeface="Arial"/>
              <a:buChar char="•"/>
            </a:pPr>
            <a:r>
              <a:rPr lang="nl" dirty="0"/>
              <a:t>Deze blokken hebben geen duur/afstand. Nadat de motor is ingeschakeld, gaat het programma onmiddellijk naar het volgende blok</a:t>
            </a:r>
          </a:p>
          <a:p>
            <a:pPr marL="342900" indent="-342900">
              <a:buFont typeface="Arial"/>
              <a:buChar char="•"/>
            </a:pPr>
            <a:r>
              <a:rPr lang="nl" dirty="0"/>
              <a:t>De motor blijft draaien totdat deze wordt gestopt of wordt bestuurd door een ander blok</a:t>
            </a:r>
          </a:p>
          <a:p>
            <a:pPr marL="342900" indent="-342900">
              <a:buFont typeface="Arial"/>
              <a:buChar char="•"/>
            </a:pPr>
            <a:r>
              <a:rPr lang="nl" dirty="0"/>
              <a:t>Als u stopt met bewegen, worden uw aandrijfmotoren gestopt, ongeacht welke actie ze uitvoeren.</a:t>
            </a:r>
          </a:p>
        </p:txBody>
      </p:sp>
      <p:sp>
        <p:nvSpPr>
          <p:cNvPr id="5" name="Slide Number Placeholder 4">
            <a:extLst>
              <a:ext uri="{FF2B5EF4-FFF2-40B4-BE49-F238E27FC236}">
                <a16:creationId xmlns:a16="http://schemas.microsoft.com/office/drawing/2014/main" id="{B4482ACD-F1EC-47F7-B4BA-55693BC59A3A}"/>
              </a:ext>
            </a:extLst>
          </p:cNvPr>
          <p:cNvSpPr>
            <a:spLocks noGrp="1"/>
          </p:cNvSpPr>
          <p:nvPr>
            <p:ph type="sldNum" sz="quarter" idx="12"/>
          </p:nvPr>
        </p:nvSpPr>
        <p:spPr/>
        <p:txBody>
          <a:bodyPr/>
          <a:lstStyle/>
          <a:p>
            <a:fld id="{4DBC7FC8-25FB-FC45-8177-2B991DA6778C}" type="slidenum">
              <a:rPr lang="en-US" smtClean="0"/>
              <a:t>10</a:t>
            </a:fld>
            <a:endParaRPr lang="en-US"/>
          </a:p>
        </p:txBody>
      </p:sp>
      <p:pic>
        <p:nvPicPr>
          <p:cNvPr id="8" name="Picture 7" descr="Screen Shot 2019-12-21 at 3.54.25 PM.png"/>
          <p:cNvPicPr>
            <a:picLocks noChangeAspect="1"/>
          </p:cNvPicPr>
          <p:nvPr/>
        </p:nvPicPr>
        <p:blipFill rotWithShape="1">
          <a:blip r:embed="rId2">
            <a:extLst>
              <a:ext uri="{28A0092B-C50C-407E-A947-70E740481C1C}">
                <a14:useLocalDpi xmlns:a14="http://schemas.microsoft.com/office/drawing/2010/main" val="0"/>
              </a:ext>
            </a:extLst>
          </a:blip>
          <a:srcRect l="2427"/>
          <a:stretch/>
        </p:blipFill>
        <p:spPr>
          <a:xfrm>
            <a:off x="552162" y="4684090"/>
            <a:ext cx="1674451" cy="743643"/>
          </a:xfrm>
          <a:prstGeom prst="rect">
            <a:avLst/>
          </a:prstGeom>
        </p:spPr>
      </p:pic>
      <p:pic>
        <p:nvPicPr>
          <p:cNvPr id="6" name="Picture 5">
            <a:extLst>
              <a:ext uri="{FF2B5EF4-FFF2-40B4-BE49-F238E27FC236}">
                <a16:creationId xmlns:a16="http://schemas.microsoft.com/office/drawing/2014/main" id="{3E74FBE1-6743-884E-AC89-801158F55CD6}"/>
              </a:ext>
            </a:extLst>
          </p:cNvPr>
          <p:cNvPicPr>
            <a:picLocks noChangeAspect="1"/>
          </p:cNvPicPr>
          <p:nvPr/>
        </p:nvPicPr>
        <p:blipFill>
          <a:blip r:embed="rId3"/>
          <a:stretch>
            <a:fillRect/>
          </a:stretch>
        </p:blipFill>
        <p:spPr>
          <a:xfrm>
            <a:off x="552162" y="2692766"/>
            <a:ext cx="2479588" cy="681206"/>
          </a:xfrm>
          <a:prstGeom prst="rect">
            <a:avLst/>
          </a:prstGeom>
        </p:spPr>
      </p:pic>
      <p:pic>
        <p:nvPicPr>
          <p:cNvPr id="9" name="Picture 8">
            <a:extLst>
              <a:ext uri="{FF2B5EF4-FFF2-40B4-BE49-F238E27FC236}">
                <a16:creationId xmlns:a16="http://schemas.microsoft.com/office/drawing/2014/main" id="{05C472CD-098B-6A44-9029-E7CAF22A5C8E}"/>
              </a:ext>
            </a:extLst>
          </p:cNvPr>
          <p:cNvPicPr>
            <a:picLocks noChangeAspect="1"/>
          </p:cNvPicPr>
          <p:nvPr/>
        </p:nvPicPr>
        <p:blipFill>
          <a:blip r:embed="rId4"/>
          <a:stretch>
            <a:fillRect/>
          </a:stretch>
        </p:blipFill>
        <p:spPr>
          <a:xfrm>
            <a:off x="552162" y="3699846"/>
            <a:ext cx="3158401" cy="658371"/>
          </a:xfrm>
          <a:prstGeom prst="rect">
            <a:avLst/>
          </a:prstGeom>
        </p:spPr>
      </p:pic>
      <p:pic>
        <p:nvPicPr>
          <p:cNvPr id="13" name="Picture 12">
            <a:extLst>
              <a:ext uri="{FF2B5EF4-FFF2-40B4-BE49-F238E27FC236}">
                <a16:creationId xmlns:a16="http://schemas.microsoft.com/office/drawing/2014/main" id="{B9D9D80E-751F-77E0-3828-B0FA68DC05CA}"/>
              </a:ext>
            </a:extLst>
          </p:cNvPr>
          <p:cNvPicPr>
            <a:picLocks noChangeAspect="1"/>
          </p:cNvPicPr>
          <p:nvPr/>
        </p:nvPicPr>
        <p:blipFill>
          <a:blip r:embed="rId5"/>
          <a:stretch>
            <a:fillRect/>
          </a:stretch>
        </p:blipFill>
        <p:spPr>
          <a:xfrm>
            <a:off x="552162" y="1726694"/>
            <a:ext cx="1981564" cy="640198"/>
          </a:xfrm>
          <a:prstGeom prst="rect">
            <a:avLst/>
          </a:prstGeom>
        </p:spPr>
      </p:pic>
      <p:sp>
        <p:nvSpPr>
          <p:cNvPr id="7" name="Footer Placeholder 3">
            <a:extLst>
              <a:ext uri="{FF2B5EF4-FFF2-40B4-BE49-F238E27FC236}">
                <a16:creationId xmlns:a16="http://schemas.microsoft.com/office/drawing/2014/main" id="{434C82D5-337C-626A-5479-35853560BBFF}"/>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 gewijzigd: 5/11/2023)</a:t>
            </a:r>
          </a:p>
        </p:txBody>
      </p:sp>
    </p:spTree>
    <p:extLst>
      <p:ext uri="{BB962C8B-B14F-4D97-AF65-F5344CB8AC3E}">
        <p14:creationId xmlns:p14="http://schemas.microsoft.com/office/powerpoint/2010/main" val="142998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BAB6AC-3EFC-3A52-8F88-45BC31E0E9CE}"/>
              </a:ext>
            </a:extLst>
          </p:cNvPr>
          <p:cNvPicPr>
            <a:picLocks noChangeAspect="1"/>
          </p:cNvPicPr>
          <p:nvPr/>
        </p:nvPicPr>
        <p:blipFill>
          <a:blip r:embed="rId2"/>
          <a:stretch>
            <a:fillRect/>
          </a:stretch>
        </p:blipFill>
        <p:spPr>
          <a:xfrm>
            <a:off x="1029026" y="1542897"/>
            <a:ext cx="4553184" cy="920797"/>
          </a:xfrm>
          <a:prstGeom prst="rect">
            <a:avLst/>
          </a:prstGeom>
        </p:spPr>
      </p:pic>
      <p:sp>
        <p:nvSpPr>
          <p:cNvPr id="2" name="Title 1"/>
          <p:cNvSpPr>
            <a:spLocks noGrp="1"/>
          </p:cNvSpPr>
          <p:nvPr>
            <p:ph type="title"/>
          </p:nvPr>
        </p:nvSpPr>
        <p:spPr/>
        <p:txBody>
          <a:bodyPr/>
          <a:lstStyle/>
          <a:p>
            <a:r>
              <a:rPr lang="nl" dirty="0"/>
              <a:t>Begin met snelheid (“Move Tank”)</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75260" y="3361328"/>
            <a:ext cx="8703532" cy="1827530"/>
          </a:xfrm>
        </p:spPr>
        <p:txBody>
          <a:bodyPr>
            <a:normAutofit/>
          </a:bodyPr>
          <a:lstStyle/>
          <a:p>
            <a:r>
              <a:rPr lang="nl" dirty="0"/>
              <a:t>In dit blok regel je de twee motorsnelheden onafhankelijk van elkaar. Dit wordt vaak tankcontroles genoemd.</a:t>
            </a:r>
          </a:p>
          <a:p>
            <a:r>
              <a:rPr lang="nl" dirty="0"/>
              <a:t>Dit blok moet met behulp van extensies aan uw blokpalet worden toegevoegd. Het bevindt zich in het Meer Beweging-palet.</a:t>
            </a:r>
          </a:p>
        </p:txBody>
      </p:sp>
      <p:sp>
        <p:nvSpPr>
          <p:cNvPr id="4" name="Slide Number Placeholder 3">
            <a:extLst>
              <a:ext uri="{FF2B5EF4-FFF2-40B4-BE49-F238E27FC236}">
                <a16:creationId xmlns:a16="http://schemas.microsoft.com/office/drawing/2014/main" id="{E493E4F0-D83D-404C-8F51-49520D6FDD62}"/>
              </a:ext>
            </a:extLst>
          </p:cNvPr>
          <p:cNvSpPr>
            <a:spLocks noGrp="1"/>
          </p:cNvSpPr>
          <p:nvPr>
            <p:ph type="sldNum" sz="quarter" idx="12"/>
          </p:nvPr>
        </p:nvSpPr>
        <p:spPr/>
        <p:txBody>
          <a:bodyPr/>
          <a:lstStyle/>
          <a:p>
            <a:fld id="{4DBC7FC8-25FB-FC45-8177-2B991DA6778C}" type="slidenum">
              <a:rPr lang="en-US" smtClean="0"/>
              <a:t>11</a:t>
            </a:fld>
            <a:endParaRPr lang="en-US"/>
          </a:p>
        </p:txBody>
      </p:sp>
      <p:sp>
        <p:nvSpPr>
          <p:cNvPr id="31" name="TextBox 30">
            <a:extLst>
              <a:ext uri="{FF2B5EF4-FFF2-40B4-BE49-F238E27FC236}">
                <a16:creationId xmlns:a16="http://schemas.microsoft.com/office/drawing/2014/main" id="{0DFB7FD1-BFF0-4A43-8AF6-7C62BE7ACC0D}"/>
              </a:ext>
            </a:extLst>
          </p:cNvPr>
          <p:cNvSpPr txBox="1"/>
          <p:nvPr/>
        </p:nvSpPr>
        <p:spPr>
          <a:xfrm>
            <a:off x="3508895" y="2382728"/>
            <a:ext cx="1645789" cy="646331"/>
          </a:xfrm>
          <a:prstGeom prst="rect">
            <a:avLst/>
          </a:prstGeom>
          <a:solidFill>
            <a:srgbClr val="F5C201"/>
          </a:solidFill>
        </p:spPr>
        <p:txBody>
          <a:bodyPr wrap="square" rtlCol="0">
            <a:spAutoFit/>
          </a:bodyPr>
          <a:lstStyle/>
          <a:p>
            <a:pPr algn="ctr"/>
            <a:r>
              <a:rPr lang="nl" dirty="0"/>
              <a:t>Links en rechts</a:t>
            </a:r>
          </a:p>
          <a:p>
            <a:pPr algn="ctr"/>
            <a:r>
              <a:rPr lang="nl" dirty="0"/>
              <a:t>Wielsnelheden</a:t>
            </a:r>
          </a:p>
        </p:txBody>
      </p:sp>
      <p:sp>
        <p:nvSpPr>
          <p:cNvPr id="12" name="Rectangle 11">
            <a:extLst>
              <a:ext uri="{FF2B5EF4-FFF2-40B4-BE49-F238E27FC236}">
                <a16:creationId xmlns:a16="http://schemas.microsoft.com/office/drawing/2014/main" id="{772B3577-6176-488F-BC65-48F339813716}"/>
              </a:ext>
            </a:extLst>
          </p:cNvPr>
          <p:cNvSpPr/>
          <p:nvPr/>
        </p:nvSpPr>
        <p:spPr>
          <a:xfrm>
            <a:off x="6372947" y="1382233"/>
            <a:ext cx="2505845" cy="1979095"/>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nl" b="1" u="sng" dirty="0">
                <a:solidFill>
                  <a:schemeClr val="tx1"/>
                </a:solidFill>
              </a:rPr>
              <a:t>Ingesteld in Configuratie</a:t>
            </a:r>
          </a:p>
          <a:p>
            <a:pPr algn="ctr"/>
            <a:r>
              <a:rPr lang="nl" dirty="0">
                <a:solidFill>
                  <a:schemeClr val="tx1"/>
                </a:solidFill>
              </a:rPr>
              <a:t>Om dit blok te gebruiken, stelt u de motorpoorten in (zie Robotbewegingsles configureren)</a:t>
            </a:r>
          </a:p>
        </p:txBody>
      </p:sp>
      <p:sp>
        <p:nvSpPr>
          <p:cNvPr id="13" name="TextBox 12">
            <a:extLst>
              <a:ext uri="{FF2B5EF4-FFF2-40B4-BE49-F238E27FC236}">
                <a16:creationId xmlns:a16="http://schemas.microsoft.com/office/drawing/2014/main" id="{BC973E90-4231-4DB4-9CA0-05C9AE0FB43D}"/>
              </a:ext>
            </a:extLst>
          </p:cNvPr>
          <p:cNvSpPr txBox="1"/>
          <p:nvPr/>
        </p:nvSpPr>
        <p:spPr>
          <a:xfrm>
            <a:off x="175260" y="5246306"/>
            <a:ext cx="8801826" cy="646331"/>
          </a:xfrm>
          <a:prstGeom prst="rect">
            <a:avLst/>
          </a:prstGeom>
          <a:solidFill>
            <a:srgbClr val="F5C201"/>
          </a:solidFill>
        </p:spPr>
        <p:txBody>
          <a:bodyPr wrap="square" rtlCol="0">
            <a:spAutoFit/>
          </a:bodyPr>
          <a:lstStyle/>
          <a:p>
            <a:pPr algn="ctr"/>
            <a:r>
              <a:rPr lang="nl" dirty="0"/>
              <a:t>In onze lessen zullen we tankbedieningen (dia 6) of vooruit/achteruit (dia 3) gebruiken, </a:t>
            </a:r>
            <a:br>
              <a:rPr lang="en-US" dirty="0"/>
            </a:br>
            <a:r>
              <a:rPr lang="nl" dirty="0"/>
              <a:t>omdat de kracht die aan elk wiel wordt gegeven explicieter is.</a:t>
            </a:r>
          </a:p>
        </p:txBody>
      </p:sp>
      <p:sp>
        <p:nvSpPr>
          <p:cNvPr id="5" name="Footer Placeholder 3">
            <a:extLst>
              <a:ext uri="{FF2B5EF4-FFF2-40B4-BE49-F238E27FC236}">
                <a16:creationId xmlns:a16="http://schemas.microsoft.com/office/drawing/2014/main" id="{6DEE8B75-89C9-5E23-A478-C28B8108BC1C}"/>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 gewijzigd: 5/11/2023)</a:t>
            </a:r>
          </a:p>
        </p:txBody>
      </p:sp>
    </p:spTree>
    <p:extLst>
      <p:ext uri="{BB962C8B-B14F-4D97-AF65-F5344CB8AC3E}">
        <p14:creationId xmlns:p14="http://schemas.microsoft.com/office/powerpoint/2010/main" val="315378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BD0A-B1A8-294A-83FE-A85B287ED67A}"/>
              </a:ext>
            </a:extLst>
          </p:cNvPr>
          <p:cNvSpPr>
            <a:spLocks noGrp="1"/>
          </p:cNvSpPr>
          <p:nvPr>
            <p:ph type="title"/>
          </p:nvPr>
        </p:nvSpPr>
        <p:spPr/>
        <p:txBody>
          <a:bodyPr/>
          <a:lstStyle/>
          <a:p>
            <a:r>
              <a:rPr lang="nl" dirty="0"/>
              <a:t>Wachtblokken en uitdaging iii</a:t>
            </a:r>
          </a:p>
        </p:txBody>
      </p:sp>
      <p:sp>
        <p:nvSpPr>
          <p:cNvPr id="3" name="Content Placeholder 2">
            <a:extLst>
              <a:ext uri="{FF2B5EF4-FFF2-40B4-BE49-F238E27FC236}">
                <a16:creationId xmlns:a16="http://schemas.microsoft.com/office/drawing/2014/main" id="{02912647-7A3C-D645-B1B9-77704CE02166}"/>
              </a:ext>
            </a:extLst>
          </p:cNvPr>
          <p:cNvSpPr>
            <a:spLocks noGrp="1"/>
          </p:cNvSpPr>
          <p:nvPr>
            <p:ph idx="1"/>
          </p:nvPr>
        </p:nvSpPr>
        <p:spPr>
          <a:xfrm>
            <a:off x="156210" y="1140006"/>
            <a:ext cx="8831580" cy="2902155"/>
          </a:xfrm>
        </p:spPr>
        <p:txBody>
          <a:bodyPr>
            <a:normAutofit lnSpcReduction="10000"/>
          </a:bodyPr>
          <a:lstStyle/>
          <a:p>
            <a:r>
              <a:rPr lang="nl" dirty="0"/>
              <a:t>Omdat Start- en Stop Moving-blokken onmiddellijk worden uitgevoerd, moeten ze met andere blokken worden gebruikt om bruikbaar te worden. Een veel voorkomende manier waarop ze worden gebruikt, is met wachtblokken. Wachtblokken houden de uitvoering van het programma tegen totdat er een gebeurtenis plaatsvindt. De lessen over sensoren gaan dieper in op Wait Blocks.</a:t>
            </a:r>
          </a:p>
          <a:p>
            <a:r>
              <a:rPr lang="nl" dirty="0"/>
              <a:t>Voorlopig gebruiken we het blok Wacht op seconden</a:t>
            </a:r>
          </a:p>
          <a:p>
            <a:endParaRPr lang="en-US" dirty="0"/>
          </a:p>
          <a:p>
            <a:endParaRPr lang="en-US" dirty="0"/>
          </a:p>
          <a:p>
            <a:r>
              <a:rPr lang="nl" dirty="0"/>
              <a:t>Dit blok heeft het ingevoerde aantal seconden nodig om te worden uitgevoerd</a:t>
            </a:r>
          </a:p>
        </p:txBody>
      </p:sp>
      <p:sp>
        <p:nvSpPr>
          <p:cNvPr id="6" name="Slide Number Placeholder 5">
            <a:extLst>
              <a:ext uri="{FF2B5EF4-FFF2-40B4-BE49-F238E27FC236}">
                <a16:creationId xmlns:a16="http://schemas.microsoft.com/office/drawing/2014/main" id="{9EC8D1E1-A72B-49F7-9DF4-97A6AC85140A}"/>
              </a:ext>
            </a:extLst>
          </p:cNvPr>
          <p:cNvSpPr>
            <a:spLocks noGrp="1"/>
          </p:cNvSpPr>
          <p:nvPr>
            <p:ph type="sldNum" sz="quarter" idx="12"/>
          </p:nvPr>
        </p:nvSpPr>
        <p:spPr/>
        <p:txBody>
          <a:bodyPr/>
          <a:lstStyle/>
          <a:p>
            <a:fld id="{4DBC7FC8-25FB-FC45-8177-2B991DA6778C}" type="slidenum">
              <a:rPr lang="en-US" smtClean="0"/>
              <a:t>12</a:t>
            </a:fld>
            <a:endParaRPr lang="en-US"/>
          </a:p>
        </p:txBody>
      </p:sp>
      <p:pic>
        <p:nvPicPr>
          <p:cNvPr id="5" name="Picture 4">
            <a:extLst>
              <a:ext uri="{FF2B5EF4-FFF2-40B4-BE49-F238E27FC236}">
                <a16:creationId xmlns:a16="http://schemas.microsoft.com/office/drawing/2014/main" id="{A2D29647-AD6C-5741-9512-9A68CE99C368}"/>
              </a:ext>
            </a:extLst>
          </p:cNvPr>
          <p:cNvPicPr>
            <a:picLocks noChangeAspect="1"/>
          </p:cNvPicPr>
          <p:nvPr/>
        </p:nvPicPr>
        <p:blipFill>
          <a:blip r:embed="rId2"/>
          <a:stretch>
            <a:fillRect/>
          </a:stretch>
        </p:blipFill>
        <p:spPr>
          <a:xfrm>
            <a:off x="698659" y="2848746"/>
            <a:ext cx="1747295" cy="662767"/>
          </a:xfrm>
          <a:prstGeom prst="rect">
            <a:avLst/>
          </a:prstGeom>
        </p:spPr>
      </p:pic>
      <p:sp>
        <p:nvSpPr>
          <p:cNvPr id="7" name="Rectangle 6">
            <a:extLst>
              <a:ext uri="{FF2B5EF4-FFF2-40B4-BE49-F238E27FC236}">
                <a16:creationId xmlns:a16="http://schemas.microsoft.com/office/drawing/2014/main" id="{BF936001-85C7-4EC8-B5D8-7A668A3E3719}"/>
              </a:ext>
            </a:extLst>
          </p:cNvPr>
          <p:cNvSpPr/>
          <p:nvPr/>
        </p:nvSpPr>
        <p:spPr>
          <a:xfrm>
            <a:off x="444380" y="4383993"/>
            <a:ext cx="8366333" cy="1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 sz="2800" dirty="0">
                <a:solidFill>
                  <a:schemeClr val="tx1"/>
                </a:solidFill>
              </a:rPr>
              <a:t>Uitdaging III:</a:t>
            </a:r>
          </a:p>
          <a:p>
            <a:pPr lvl="1"/>
            <a:r>
              <a:rPr lang="nl" sz="2400" dirty="0">
                <a:solidFill>
                  <a:schemeClr val="tx1"/>
                </a:solidFill>
              </a:rPr>
              <a:t>Gebruik de blokken Start Moving, Stop Moving en Wait om de robot 3 seconden vooruit te laten bewegen</a:t>
            </a:r>
          </a:p>
        </p:txBody>
      </p:sp>
      <p:sp>
        <p:nvSpPr>
          <p:cNvPr id="8" name="Footer Placeholder 3">
            <a:extLst>
              <a:ext uri="{FF2B5EF4-FFF2-40B4-BE49-F238E27FC236}">
                <a16:creationId xmlns:a16="http://schemas.microsoft.com/office/drawing/2014/main" id="{0C55ED34-EA57-B552-F691-00BD1DD9CB4F}"/>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 gewijzigd: 5/11/2023)</a:t>
            </a:r>
          </a:p>
        </p:txBody>
      </p:sp>
    </p:spTree>
    <p:extLst>
      <p:ext uri="{BB962C8B-B14F-4D97-AF65-F5344CB8AC3E}">
        <p14:creationId xmlns:p14="http://schemas.microsoft.com/office/powerpoint/2010/main" val="395074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E38-CA95-4858-B9E6-F6BB09BE2EAA}"/>
              </a:ext>
            </a:extLst>
          </p:cNvPr>
          <p:cNvSpPr>
            <a:spLocks noGrp="1"/>
          </p:cNvSpPr>
          <p:nvPr>
            <p:ph type="title"/>
          </p:nvPr>
        </p:nvSpPr>
        <p:spPr/>
        <p:txBody>
          <a:bodyPr/>
          <a:lstStyle/>
          <a:p>
            <a:r>
              <a:rPr lang="nl" dirty="0"/>
              <a:t>Uitdaging III: 3 seconden bewegen</a:t>
            </a:r>
          </a:p>
        </p:txBody>
      </p:sp>
      <p:sp>
        <p:nvSpPr>
          <p:cNvPr id="3" name="Content Placeholder 2">
            <a:extLst>
              <a:ext uri="{FF2B5EF4-FFF2-40B4-BE49-F238E27FC236}">
                <a16:creationId xmlns:a16="http://schemas.microsoft.com/office/drawing/2014/main" id="{3C910320-50AE-4E8D-B71F-6F0EAF08E2CA}"/>
              </a:ext>
            </a:extLst>
          </p:cNvPr>
          <p:cNvSpPr>
            <a:spLocks noGrp="1"/>
          </p:cNvSpPr>
          <p:nvPr>
            <p:ph idx="1"/>
          </p:nvPr>
        </p:nvSpPr>
        <p:spPr>
          <a:xfrm>
            <a:off x="175260" y="1327298"/>
            <a:ext cx="8746864" cy="565297"/>
          </a:xfrm>
        </p:spPr>
        <p:txBody>
          <a:bodyPr/>
          <a:lstStyle/>
          <a:p>
            <a:r>
              <a:rPr lang="nl" dirty="0"/>
              <a:t>Kun je 3 seconden bewegen met alleen de blokken Begin bewegen en Wachten?</a:t>
            </a:r>
          </a:p>
        </p:txBody>
      </p:sp>
      <p:sp>
        <p:nvSpPr>
          <p:cNvPr id="4" name="Slide Number Placeholder 3">
            <a:extLst>
              <a:ext uri="{FF2B5EF4-FFF2-40B4-BE49-F238E27FC236}">
                <a16:creationId xmlns:a16="http://schemas.microsoft.com/office/drawing/2014/main" id="{54923C0D-4F2D-42F7-886A-492897A100B4}"/>
              </a:ext>
            </a:extLst>
          </p:cNvPr>
          <p:cNvSpPr>
            <a:spLocks noGrp="1"/>
          </p:cNvSpPr>
          <p:nvPr>
            <p:ph type="sldNum" sz="quarter" idx="12"/>
          </p:nvPr>
        </p:nvSpPr>
        <p:spPr/>
        <p:txBody>
          <a:bodyPr/>
          <a:lstStyle/>
          <a:p>
            <a:fld id="{4DBC7FC8-25FB-FC45-8177-2B991DA6778C}" type="slidenum">
              <a:rPr lang="en-US" smtClean="0"/>
              <a:t>13</a:t>
            </a:fld>
            <a:endParaRPr lang="en-US"/>
          </a:p>
        </p:txBody>
      </p:sp>
      <p:sp>
        <p:nvSpPr>
          <p:cNvPr id="7" name="Content Placeholder 2">
            <a:extLst>
              <a:ext uri="{FF2B5EF4-FFF2-40B4-BE49-F238E27FC236}">
                <a16:creationId xmlns:a16="http://schemas.microsoft.com/office/drawing/2014/main" id="{DA5622F6-3847-4825-BD78-99B3DDCD3942}"/>
              </a:ext>
            </a:extLst>
          </p:cNvPr>
          <p:cNvSpPr txBox="1">
            <a:spLocks/>
          </p:cNvSpPr>
          <p:nvPr/>
        </p:nvSpPr>
        <p:spPr>
          <a:xfrm>
            <a:off x="4625903" y="2666705"/>
            <a:ext cx="3730873" cy="2298701"/>
          </a:xfrm>
          <a:prstGeom prst="rect">
            <a:avLst/>
          </a:prstGeom>
        </p:spPr>
        <p:txBody>
          <a:bodyPr vert="horz" lIns="91440" tIns="45720" rIns="91440" bIns="45720" rtlCol="0" anchor="t">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nl" dirty="0"/>
              <a:t>Het Start Moving-blok zorgt ervoor dat de robot beweegt</a:t>
            </a:r>
          </a:p>
          <a:p>
            <a:r>
              <a:rPr lang="nl" dirty="0"/>
              <a:t>Nadat de motoren zijn ingeschakeld, begint het programma het wachtblok uit te voeren. Dit duurt 3 seconden.</a:t>
            </a:r>
          </a:p>
          <a:p>
            <a:r>
              <a:rPr lang="nl" dirty="0"/>
              <a:t>Het Stop Moving-blok zorgt ervoor dat de robot stopt</a:t>
            </a:r>
          </a:p>
        </p:txBody>
      </p:sp>
      <p:pic>
        <p:nvPicPr>
          <p:cNvPr id="9" name="Picture 8">
            <a:extLst>
              <a:ext uri="{FF2B5EF4-FFF2-40B4-BE49-F238E27FC236}">
                <a16:creationId xmlns:a16="http://schemas.microsoft.com/office/drawing/2014/main" id="{C5536A37-5108-A0BD-AA2E-8921A40436B7}"/>
              </a:ext>
            </a:extLst>
          </p:cNvPr>
          <p:cNvPicPr>
            <a:picLocks noChangeAspect="1"/>
          </p:cNvPicPr>
          <p:nvPr/>
        </p:nvPicPr>
        <p:blipFill>
          <a:blip r:embed="rId2"/>
          <a:stretch>
            <a:fillRect/>
          </a:stretch>
        </p:blipFill>
        <p:spPr>
          <a:xfrm>
            <a:off x="935665" y="2077239"/>
            <a:ext cx="3293147" cy="3453463"/>
          </a:xfrm>
          <a:prstGeom prst="rect">
            <a:avLst/>
          </a:prstGeom>
        </p:spPr>
      </p:pic>
      <p:sp>
        <p:nvSpPr>
          <p:cNvPr id="5" name="Footer Placeholder 3">
            <a:extLst>
              <a:ext uri="{FF2B5EF4-FFF2-40B4-BE49-F238E27FC236}">
                <a16:creationId xmlns:a16="http://schemas.microsoft.com/office/drawing/2014/main" id="{F39C79A8-34F7-F9F2-20AD-2C9834E70F3A}"/>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 gewijzigd: 5/11/2023)</a:t>
            </a:r>
          </a:p>
        </p:txBody>
      </p:sp>
    </p:spTree>
    <p:extLst>
      <p:ext uri="{BB962C8B-B14F-4D97-AF65-F5344CB8AC3E}">
        <p14:creationId xmlns:p14="http://schemas.microsoft.com/office/powerpoint/2010/main" val="133106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p:txBody>
          <a:bodyPr>
            <a:normAutofit/>
          </a:bodyPr>
          <a:lstStyle/>
          <a:p>
            <a:r>
              <a:rPr lang="nl" dirty="0"/>
              <a:t>Leer hoe u uw robot vooruit en achteruit kunt laten gaan</a:t>
            </a:r>
          </a:p>
          <a:p>
            <a:r>
              <a:rPr lang="nl" dirty="0"/>
              <a:t>Leer hoe u de Verplaats-blokken gebruikt</a:t>
            </a:r>
          </a:p>
          <a:p>
            <a:r>
              <a:rPr lang="nl" dirty="0"/>
              <a:t>Opmerking: hoewel afbeeldingen in deze lessen mogelijk een SPIKE Prime laten zien, zijn de codeblokken hetzelfde voor Robot Inventor</a:t>
            </a:r>
          </a:p>
          <a:p>
            <a:pPr marL="0" indent="0">
              <a:buNone/>
            </a:pPr>
            <a:endParaRPr lang="en-US" dirty="0"/>
          </a:p>
        </p:txBody>
      </p:sp>
      <p:sp>
        <p:nvSpPr>
          <p:cNvPr id="4" name="Footer Placeholder 3">
            <a:extLst>
              <a:ext uri="{FF2B5EF4-FFF2-40B4-BE49-F238E27FC236}">
                <a16:creationId xmlns:a16="http://schemas.microsoft.com/office/drawing/2014/main" id="{0F511978-D10A-AD43-B291-F6BC2E551E37}"/>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 gewijzigd: 5/11/2023)</a:t>
            </a:r>
          </a:p>
        </p:txBody>
      </p:sp>
      <p:sp>
        <p:nvSpPr>
          <p:cNvPr id="5" name="Slide Number Placeholder 4">
            <a:extLst>
              <a:ext uri="{FF2B5EF4-FFF2-40B4-BE49-F238E27FC236}">
                <a16:creationId xmlns:a16="http://schemas.microsoft.com/office/drawing/2014/main" id="{C0F646E1-403B-4B0C-91D8-2ED42A493E56}"/>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943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A622B8D-FD2F-D880-0A3C-CB0628D2AADE}"/>
              </a:ext>
            </a:extLst>
          </p:cNvPr>
          <p:cNvGrpSpPr/>
          <p:nvPr/>
        </p:nvGrpSpPr>
        <p:grpSpPr>
          <a:xfrm>
            <a:off x="721441" y="1763669"/>
            <a:ext cx="5359675" cy="2616334"/>
            <a:chOff x="1689654" y="-581645"/>
            <a:chExt cx="5359675" cy="2616334"/>
          </a:xfrm>
        </p:grpSpPr>
        <p:pic>
          <p:nvPicPr>
            <p:cNvPr id="16" name="Picture 15">
              <a:extLst>
                <a:ext uri="{FF2B5EF4-FFF2-40B4-BE49-F238E27FC236}">
                  <a16:creationId xmlns:a16="http://schemas.microsoft.com/office/drawing/2014/main" id="{92571306-14A6-7FB1-F330-BEA5641387FD}"/>
                </a:ext>
              </a:extLst>
            </p:cNvPr>
            <p:cNvPicPr>
              <a:picLocks noChangeAspect="1"/>
            </p:cNvPicPr>
            <p:nvPr/>
          </p:nvPicPr>
          <p:blipFill>
            <a:blip r:embed="rId2"/>
            <a:stretch>
              <a:fillRect/>
            </a:stretch>
          </p:blipFill>
          <p:spPr>
            <a:xfrm>
              <a:off x="1689654" y="-581645"/>
              <a:ext cx="5359675" cy="2616334"/>
            </a:xfrm>
            <a:prstGeom prst="rect">
              <a:avLst/>
            </a:prstGeom>
          </p:spPr>
        </p:pic>
        <p:pic>
          <p:nvPicPr>
            <p:cNvPr id="14" name="Picture 13">
              <a:extLst>
                <a:ext uri="{FF2B5EF4-FFF2-40B4-BE49-F238E27FC236}">
                  <a16:creationId xmlns:a16="http://schemas.microsoft.com/office/drawing/2014/main" id="{1FDCFEB3-3A68-03B8-5246-36B265B0B075}"/>
                </a:ext>
              </a:extLst>
            </p:cNvPr>
            <p:cNvPicPr>
              <a:picLocks noChangeAspect="1"/>
            </p:cNvPicPr>
            <p:nvPr/>
          </p:nvPicPr>
          <p:blipFill>
            <a:blip r:embed="rId3"/>
            <a:stretch>
              <a:fillRect/>
            </a:stretch>
          </p:blipFill>
          <p:spPr>
            <a:xfrm>
              <a:off x="3132972" y="200712"/>
              <a:ext cx="1219263" cy="609631"/>
            </a:xfrm>
            <a:prstGeom prst="rect">
              <a:avLst/>
            </a:prstGeom>
          </p:spPr>
        </p:pic>
        <p:pic>
          <p:nvPicPr>
            <p:cNvPr id="20" name="Picture 19">
              <a:extLst>
                <a:ext uri="{FF2B5EF4-FFF2-40B4-BE49-F238E27FC236}">
                  <a16:creationId xmlns:a16="http://schemas.microsoft.com/office/drawing/2014/main" id="{A5BB73B6-E656-3878-CC5C-344B08D676C9}"/>
                </a:ext>
              </a:extLst>
            </p:cNvPr>
            <p:cNvPicPr>
              <a:picLocks noChangeAspect="1"/>
            </p:cNvPicPr>
            <p:nvPr/>
          </p:nvPicPr>
          <p:blipFill rotWithShape="1">
            <a:blip r:embed="rId4"/>
            <a:srcRect r="1420"/>
            <a:stretch/>
          </p:blipFill>
          <p:spPr>
            <a:xfrm>
              <a:off x="5142713" y="209314"/>
              <a:ext cx="1903086" cy="1543129"/>
            </a:xfrm>
            <a:prstGeom prst="rect">
              <a:avLst/>
            </a:prstGeom>
          </p:spPr>
        </p:pic>
      </p:grpSp>
      <p:sp>
        <p:nvSpPr>
          <p:cNvPr id="2" name="Title 1"/>
          <p:cNvSpPr>
            <a:spLocks noGrp="1"/>
          </p:cNvSpPr>
          <p:nvPr>
            <p:ph type="title"/>
          </p:nvPr>
        </p:nvSpPr>
        <p:spPr/>
        <p:txBody>
          <a:bodyPr/>
          <a:lstStyle/>
          <a:p>
            <a:r>
              <a:rPr lang="nl" dirty="0"/>
              <a:t>Beweeg voor duur</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71849" y="4848039"/>
            <a:ext cx="8430825" cy="1278124"/>
          </a:xfrm>
        </p:spPr>
        <p:txBody>
          <a:bodyPr>
            <a:normAutofit/>
          </a:bodyPr>
          <a:lstStyle/>
          <a:p>
            <a:r>
              <a:rPr lang="nl" dirty="0"/>
              <a:t>Eenvoudigste bewegingsblok – geeft alleen controle over richting en afstand</a:t>
            </a:r>
          </a:p>
          <a:p>
            <a:r>
              <a:rPr lang="nl" dirty="0"/>
              <a:t>Andere bewegingsblokken geven controle over snelheid en stuurgedrag</a:t>
            </a:r>
          </a:p>
        </p:txBody>
      </p:sp>
      <p:sp>
        <p:nvSpPr>
          <p:cNvPr id="4" name="Slide Number Placeholder 3">
            <a:extLst>
              <a:ext uri="{FF2B5EF4-FFF2-40B4-BE49-F238E27FC236}">
                <a16:creationId xmlns:a16="http://schemas.microsoft.com/office/drawing/2014/main" id="{1A5F38D5-E0B0-4B8A-9078-E5B14AEB9B0F}"/>
              </a:ext>
            </a:extLst>
          </p:cNvPr>
          <p:cNvSpPr>
            <a:spLocks noGrp="1"/>
          </p:cNvSpPr>
          <p:nvPr>
            <p:ph type="sldNum" sz="quarter" idx="12"/>
          </p:nvPr>
        </p:nvSpPr>
        <p:spPr/>
        <p:txBody>
          <a:bodyPr/>
          <a:lstStyle/>
          <a:p>
            <a:fld id="{4DBC7FC8-25FB-FC45-8177-2B991DA6778C}" type="slidenum">
              <a:rPr lang="en-US" smtClean="0"/>
              <a:t>3</a:t>
            </a:fld>
            <a:endParaRPr lang="en-US"/>
          </a:p>
        </p:txBody>
      </p:sp>
      <p:sp>
        <p:nvSpPr>
          <p:cNvPr id="10" name="TextBox 9"/>
          <p:cNvSpPr txBox="1"/>
          <p:nvPr/>
        </p:nvSpPr>
        <p:spPr>
          <a:xfrm>
            <a:off x="2732553" y="1435464"/>
            <a:ext cx="2569940" cy="369332"/>
          </a:xfrm>
          <a:prstGeom prst="rect">
            <a:avLst/>
          </a:prstGeom>
          <a:solidFill>
            <a:srgbClr val="F5C201"/>
          </a:solidFill>
        </p:spPr>
        <p:txBody>
          <a:bodyPr wrap="square" rtlCol="0">
            <a:spAutoFit/>
          </a:bodyPr>
          <a:lstStyle/>
          <a:p>
            <a:pPr algn="ctr"/>
            <a:r>
              <a:rPr lang="nl" dirty="0"/>
              <a:t>Duur/afstand</a:t>
            </a:r>
          </a:p>
        </p:txBody>
      </p:sp>
      <p:sp>
        <p:nvSpPr>
          <p:cNvPr id="11" name="TextBox 10"/>
          <p:cNvSpPr txBox="1"/>
          <p:nvPr/>
        </p:nvSpPr>
        <p:spPr>
          <a:xfrm>
            <a:off x="4069007" y="4079196"/>
            <a:ext cx="2172439" cy="369332"/>
          </a:xfrm>
          <a:prstGeom prst="rect">
            <a:avLst/>
          </a:prstGeom>
          <a:solidFill>
            <a:srgbClr val="F5C201"/>
          </a:solidFill>
        </p:spPr>
        <p:txBody>
          <a:bodyPr wrap="square" rtlCol="0">
            <a:spAutoFit/>
          </a:bodyPr>
          <a:lstStyle/>
          <a:p>
            <a:pPr algn="ctr"/>
            <a:r>
              <a:rPr lang="nl" dirty="0"/>
              <a:t>Wijze van werking</a:t>
            </a:r>
          </a:p>
        </p:txBody>
      </p:sp>
      <p:sp>
        <p:nvSpPr>
          <p:cNvPr id="26" name="Rectangle 25">
            <a:extLst>
              <a:ext uri="{FF2B5EF4-FFF2-40B4-BE49-F238E27FC236}">
                <a16:creationId xmlns:a16="http://schemas.microsoft.com/office/drawing/2014/main" id="{08CDC762-E6CD-43FB-ABBE-0FB5FC294A3B}"/>
              </a:ext>
            </a:extLst>
          </p:cNvPr>
          <p:cNvSpPr/>
          <p:nvPr/>
        </p:nvSpPr>
        <p:spPr>
          <a:xfrm>
            <a:off x="6372947" y="1707776"/>
            <a:ext cx="2505845" cy="2559424"/>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nl" b="1" u="sng" dirty="0">
                <a:solidFill>
                  <a:schemeClr val="tx1"/>
                </a:solidFill>
              </a:rPr>
              <a:t>Ingesteld in Configuratie</a:t>
            </a:r>
          </a:p>
          <a:p>
            <a:pPr algn="ctr"/>
            <a:r>
              <a:rPr lang="nl" dirty="0">
                <a:solidFill>
                  <a:schemeClr val="tx1"/>
                </a:solidFill>
              </a:rPr>
              <a:t>Om dit blok te gebruiken, stelt u de snelheid, stopmodus, motorpoorten en wielgrootte in (zie Robotbewegingsles configureren)</a:t>
            </a:r>
          </a:p>
        </p:txBody>
      </p:sp>
      <p:sp>
        <p:nvSpPr>
          <p:cNvPr id="38" name="TextBox 37">
            <a:extLst>
              <a:ext uri="{FF2B5EF4-FFF2-40B4-BE49-F238E27FC236}">
                <a16:creationId xmlns:a16="http://schemas.microsoft.com/office/drawing/2014/main" id="{47D8FC75-B4B3-4AFF-AAF1-2641A8FDA407}"/>
              </a:ext>
            </a:extLst>
          </p:cNvPr>
          <p:cNvSpPr txBox="1"/>
          <p:nvPr/>
        </p:nvSpPr>
        <p:spPr>
          <a:xfrm>
            <a:off x="2120629" y="3133481"/>
            <a:ext cx="1445892" cy="369332"/>
          </a:xfrm>
          <a:prstGeom prst="rect">
            <a:avLst/>
          </a:prstGeom>
          <a:solidFill>
            <a:srgbClr val="F5C201"/>
          </a:solidFill>
        </p:spPr>
        <p:txBody>
          <a:bodyPr wrap="square" rtlCol="0">
            <a:spAutoFit/>
          </a:bodyPr>
          <a:lstStyle/>
          <a:p>
            <a:pPr algn="ctr"/>
            <a:r>
              <a:rPr lang="nl" dirty="0"/>
              <a:t>Richting</a:t>
            </a:r>
          </a:p>
        </p:txBody>
      </p:sp>
      <p:sp>
        <p:nvSpPr>
          <p:cNvPr id="5" name="Footer Placeholder 3">
            <a:extLst>
              <a:ext uri="{FF2B5EF4-FFF2-40B4-BE49-F238E27FC236}">
                <a16:creationId xmlns:a16="http://schemas.microsoft.com/office/drawing/2014/main" id="{4DE256BD-0BE7-4237-FF51-3A46F1890A39}"/>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 gewijzigd: 5/11/2023)</a:t>
            </a:r>
          </a:p>
        </p:txBody>
      </p:sp>
    </p:spTree>
    <p:extLst>
      <p:ext uri="{BB962C8B-B14F-4D97-AF65-F5344CB8AC3E}">
        <p14:creationId xmlns:p14="http://schemas.microsoft.com/office/powerpoint/2010/main" val="343334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CA89D63-1BCB-A5B0-05FC-7B0013934A35}"/>
              </a:ext>
            </a:extLst>
          </p:cNvPr>
          <p:cNvGrpSpPr/>
          <p:nvPr/>
        </p:nvGrpSpPr>
        <p:grpSpPr>
          <a:xfrm>
            <a:off x="1243836" y="1757553"/>
            <a:ext cx="4226279" cy="1862798"/>
            <a:chOff x="676395" y="-503709"/>
            <a:chExt cx="5835950" cy="2572285"/>
          </a:xfrm>
        </p:grpSpPr>
        <p:pic>
          <p:nvPicPr>
            <p:cNvPr id="7" name="Picture 6">
              <a:extLst>
                <a:ext uri="{FF2B5EF4-FFF2-40B4-BE49-F238E27FC236}">
                  <a16:creationId xmlns:a16="http://schemas.microsoft.com/office/drawing/2014/main" id="{AD2D08ED-F5F5-3D9D-0FBD-D2C3226CB66B}"/>
                </a:ext>
              </a:extLst>
            </p:cNvPr>
            <p:cNvPicPr>
              <a:picLocks noChangeAspect="1"/>
            </p:cNvPicPr>
            <p:nvPr/>
          </p:nvPicPr>
          <p:blipFill rotWithShape="1">
            <a:blip r:embed="rId2"/>
            <a:srcRect b="18825"/>
            <a:stretch/>
          </p:blipFill>
          <p:spPr>
            <a:xfrm>
              <a:off x="676395" y="-503709"/>
              <a:ext cx="5835950" cy="2572285"/>
            </a:xfrm>
            <a:prstGeom prst="rect">
              <a:avLst/>
            </a:prstGeom>
          </p:spPr>
        </p:pic>
        <p:pic>
          <p:nvPicPr>
            <p:cNvPr id="9" name="Picture 8">
              <a:extLst>
                <a:ext uri="{FF2B5EF4-FFF2-40B4-BE49-F238E27FC236}">
                  <a16:creationId xmlns:a16="http://schemas.microsoft.com/office/drawing/2014/main" id="{615790DA-CD36-3D21-98B1-39E177EFEA07}"/>
                </a:ext>
              </a:extLst>
            </p:cNvPr>
            <p:cNvPicPr>
              <a:picLocks noChangeAspect="1"/>
            </p:cNvPicPr>
            <p:nvPr/>
          </p:nvPicPr>
          <p:blipFill>
            <a:blip r:embed="rId3"/>
            <a:stretch>
              <a:fillRect/>
            </a:stretch>
          </p:blipFill>
          <p:spPr>
            <a:xfrm>
              <a:off x="2239510" y="264527"/>
              <a:ext cx="1549480" cy="1797142"/>
            </a:xfrm>
            <a:prstGeom prst="rect">
              <a:avLst/>
            </a:prstGeom>
          </p:spPr>
        </p:pic>
        <p:pic>
          <p:nvPicPr>
            <p:cNvPr id="14" name="Picture 13">
              <a:extLst>
                <a:ext uri="{FF2B5EF4-FFF2-40B4-BE49-F238E27FC236}">
                  <a16:creationId xmlns:a16="http://schemas.microsoft.com/office/drawing/2014/main" id="{60BB9432-3C99-CABA-3D57-6684D7A1F727}"/>
                </a:ext>
              </a:extLst>
            </p:cNvPr>
            <p:cNvPicPr>
              <a:picLocks noChangeAspect="1"/>
            </p:cNvPicPr>
            <p:nvPr/>
          </p:nvPicPr>
          <p:blipFill rotWithShape="1">
            <a:blip r:embed="rId4"/>
            <a:srcRect r="2246"/>
            <a:stretch/>
          </p:blipFill>
          <p:spPr>
            <a:xfrm>
              <a:off x="4612788" y="214285"/>
              <a:ext cx="1899557" cy="1168460"/>
            </a:xfrm>
            <a:prstGeom prst="rect">
              <a:avLst/>
            </a:prstGeom>
          </p:spPr>
        </p:pic>
      </p:grpSp>
      <p:sp>
        <p:nvSpPr>
          <p:cNvPr id="2" name="Title 1"/>
          <p:cNvSpPr>
            <a:spLocks noGrp="1"/>
          </p:cNvSpPr>
          <p:nvPr>
            <p:ph type="title"/>
          </p:nvPr>
        </p:nvSpPr>
        <p:spPr/>
        <p:txBody>
          <a:bodyPr/>
          <a:lstStyle/>
          <a:p>
            <a:r>
              <a:rPr lang="nl" dirty="0"/>
              <a:t>Beweeg met besturing gedurende de tijd</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43774" y="4025384"/>
            <a:ext cx="8692398" cy="2338687"/>
          </a:xfrm>
        </p:spPr>
        <p:txBody>
          <a:bodyPr>
            <a:normAutofit lnSpcReduction="10000"/>
          </a:bodyPr>
          <a:lstStyle/>
          <a:p>
            <a:r>
              <a:rPr lang="nl" dirty="0"/>
              <a:t>Met dit blok kunt u de bewegingsafstand en het draaien van de robot regelen.</a:t>
            </a:r>
          </a:p>
          <a:p>
            <a:r>
              <a:rPr lang="nl" dirty="0"/>
              <a:t>Dit blok geeft controle over het sturen door verschillende hoeveelheden kracht aan het linker- en rechterwiel te geven. “rechtuit: 0” besturing geeft gelijke kracht aan beide wielen, waardoor de robot rechtdoor beweegt. rechts:100 en links:-100 geven beide wielen het volledige vermogen, maar draaien ze in tegengestelde richtingen, waardoor de robot naar rechts of naar links draait.</a:t>
            </a:r>
          </a:p>
          <a:p>
            <a:r>
              <a:rPr lang="nl" dirty="0"/>
              <a:t>Merk op dat de niet-lineaire besturing in SPIKE 2 nu is opgelost in SPIKE 3. Zie </a:t>
            </a:r>
            <a:r>
              <a:rPr lang="nl" dirty="0">
                <a:hlinkClick r:id="rId5"/>
              </a:rPr>
              <a:t>deze video </a:t>
            </a:r>
            <a:r>
              <a:rPr lang="nl" dirty="0"/>
              <a:t>voor meer details.</a:t>
            </a:r>
          </a:p>
        </p:txBody>
      </p:sp>
      <p:sp>
        <p:nvSpPr>
          <p:cNvPr id="4" name="Slide Number Placeholder 3">
            <a:extLst>
              <a:ext uri="{FF2B5EF4-FFF2-40B4-BE49-F238E27FC236}">
                <a16:creationId xmlns:a16="http://schemas.microsoft.com/office/drawing/2014/main" id="{2FC53E9A-08AA-4766-887C-2D291AD738B3}"/>
              </a:ext>
            </a:extLst>
          </p:cNvPr>
          <p:cNvSpPr>
            <a:spLocks noGrp="1"/>
          </p:cNvSpPr>
          <p:nvPr>
            <p:ph type="sldNum" sz="quarter" idx="12"/>
          </p:nvPr>
        </p:nvSpPr>
        <p:spPr/>
        <p:txBody>
          <a:bodyPr/>
          <a:lstStyle/>
          <a:p>
            <a:fld id="{4DBC7FC8-25FB-FC45-8177-2B991DA6778C}" type="slidenum">
              <a:rPr lang="en-US" smtClean="0"/>
              <a:t>4</a:t>
            </a:fld>
            <a:endParaRPr lang="en-US"/>
          </a:p>
        </p:txBody>
      </p:sp>
      <p:sp>
        <p:nvSpPr>
          <p:cNvPr id="10" name="TextBox 9"/>
          <p:cNvSpPr txBox="1"/>
          <p:nvPr/>
        </p:nvSpPr>
        <p:spPr>
          <a:xfrm>
            <a:off x="2995232" y="1382383"/>
            <a:ext cx="1930474" cy="369332"/>
          </a:xfrm>
          <a:prstGeom prst="rect">
            <a:avLst/>
          </a:prstGeom>
          <a:solidFill>
            <a:srgbClr val="F5C201"/>
          </a:solidFill>
        </p:spPr>
        <p:txBody>
          <a:bodyPr wrap="square" rtlCol="0">
            <a:spAutoFit/>
          </a:bodyPr>
          <a:lstStyle/>
          <a:p>
            <a:pPr algn="ctr"/>
            <a:r>
              <a:rPr lang="nl" dirty="0"/>
              <a:t>Duur/afstand</a:t>
            </a:r>
          </a:p>
        </p:txBody>
      </p:sp>
      <p:sp>
        <p:nvSpPr>
          <p:cNvPr id="38" name="TextBox 37">
            <a:extLst>
              <a:ext uri="{FF2B5EF4-FFF2-40B4-BE49-F238E27FC236}">
                <a16:creationId xmlns:a16="http://schemas.microsoft.com/office/drawing/2014/main" id="{47D8FC75-B4B3-4AFF-AAF1-2641A8FDA407}"/>
              </a:ext>
            </a:extLst>
          </p:cNvPr>
          <p:cNvSpPr txBox="1"/>
          <p:nvPr/>
        </p:nvSpPr>
        <p:spPr>
          <a:xfrm>
            <a:off x="2259057" y="3589461"/>
            <a:ext cx="1355614" cy="369332"/>
          </a:xfrm>
          <a:prstGeom prst="rect">
            <a:avLst/>
          </a:prstGeom>
          <a:solidFill>
            <a:srgbClr val="F5C201"/>
          </a:solidFill>
        </p:spPr>
        <p:txBody>
          <a:bodyPr wrap="square" rtlCol="0">
            <a:spAutoFit/>
          </a:bodyPr>
          <a:lstStyle/>
          <a:p>
            <a:pPr algn="ctr"/>
            <a:r>
              <a:rPr lang="nl" dirty="0"/>
              <a:t>Sturen</a:t>
            </a:r>
          </a:p>
        </p:txBody>
      </p:sp>
      <p:sp>
        <p:nvSpPr>
          <p:cNvPr id="11" name="TextBox 10"/>
          <p:cNvSpPr txBox="1"/>
          <p:nvPr/>
        </p:nvSpPr>
        <p:spPr>
          <a:xfrm>
            <a:off x="4221347" y="3090401"/>
            <a:ext cx="1133456" cy="646331"/>
          </a:xfrm>
          <a:prstGeom prst="rect">
            <a:avLst/>
          </a:prstGeom>
          <a:solidFill>
            <a:srgbClr val="F5C201"/>
          </a:solidFill>
        </p:spPr>
        <p:txBody>
          <a:bodyPr wrap="square" rtlCol="0">
            <a:spAutoFit/>
          </a:bodyPr>
          <a:lstStyle/>
          <a:p>
            <a:pPr algn="ctr"/>
            <a:r>
              <a:rPr lang="nl" dirty="0"/>
              <a:t>Wijze van werking</a:t>
            </a:r>
          </a:p>
        </p:txBody>
      </p:sp>
      <p:sp>
        <p:nvSpPr>
          <p:cNvPr id="12" name="Rectangle 11">
            <a:extLst>
              <a:ext uri="{FF2B5EF4-FFF2-40B4-BE49-F238E27FC236}">
                <a16:creationId xmlns:a16="http://schemas.microsoft.com/office/drawing/2014/main" id="{4AC6D000-CE4F-4629-873F-983A9302949C}"/>
              </a:ext>
            </a:extLst>
          </p:cNvPr>
          <p:cNvSpPr/>
          <p:nvPr/>
        </p:nvSpPr>
        <p:spPr>
          <a:xfrm>
            <a:off x="6372947" y="1389651"/>
            <a:ext cx="2505845" cy="2569141"/>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nl" b="1" u="sng" dirty="0">
                <a:solidFill>
                  <a:schemeClr val="tx1"/>
                </a:solidFill>
              </a:rPr>
              <a:t>Ingesteld in Configuratie</a:t>
            </a:r>
          </a:p>
          <a:p>
            <a:pPr algn="ctr"/>
            <a:r>
              <a:rPr lang="nl" dirty="0">
                <a:solidFill>
                  <a:schemeClr val="tx1"/>
                </a:solidFill>
              </a:rPr>
              <a:t>Om dit blok te gebruiken, stelt u de snelheid, stopmodus, motorpoorten en wielgrootte in (zie Robotbewegingsles configureren)</a:t>
            </a:r>
          </a:p>
        </p:txBody>
      </p:sp>
      <p:sp>
        <p:nvSpPr>
          <p:cNvPr id="5" name="Footer Placeholder 3">
            <a:extLst>
              <a:ext uri="{FF2B5EF4-FFF2-40B4-BE49-F238E27FC236}">
                <a16:creationId xmlns:a16="http://schemas.microsoft.com/office/drawing/2014/main" id="{85E0EE92-93A5-9534-D5B8-465DA11A467D}"/>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 gewijzigd: 5/11/2023)</a:t>
            </a:r>
          </a:p>
        </p:txBody>
      </p:sp>
    </p:spTree>
    <p:extLst>
      <p:ext uri="{BB962C8B-B14F-4D97-AF65-F5344CB8AC3E}">
        <p14:creationId xmlns:p14="http://schemas.microsoft.com/office/powerpoint/2010/main" val="296640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NEGATIEVE waarden</a:t>
            </a:r>
          </a:p>
        </p:txBody>
      </p:sp>
      <p:sp>
        <p:nvSpPr>
          <p:cNvPr id="4" name="Content Placeholder 3">
            <a:extLst>
              <a:ext uri="{FF2B5EF4-FFF2-40B4-BE49-F238E27FC236}">
                <a16:creationId xmlns:a16="http://schemas.microsoft.com/office/drawing/2014/main" id="{737F23C5-E722-482C-81B4-A10CDEFA3ADE}"/>
              </a:ext>
            </a:extLst>
          </p:cNvPr>
          <p:cNvSpPr>
            <a:spLocks noGrp="1"/>
          </p:cNvSpPr>
          <p:nvPr>
            <p:ph idx="1"/>
          </p:nvPr>
        </p:nvSpPr>
        <p:spPr>
          <a:xfrm>
            <a:off x="175260" y="1218203"/>
            <a:ext cx="8746864" cy="5184221"/>
          </a:xfrm>
        </p:spPr>
        <p:txBody>
          <a:bodyPr>
            <a:normAutofit/>
          </a:bodyPr>
          <a:lstStyle/>
          <a:p>
            <a:r>
              <a:rPr lang="nl" dirty="0"/>
              <a:t>U kunt negatieve waarden invoeren voor kracht of afstand</a:t>
            </a:r>
          </a:p>
          <a:p>
            <a:r>
              <a:rPr lang="nl" dirty="0"/>
              <a:t>Hierdoor beweegt de robot achteruit</a:t>
            </a:r>
          </a:p>
          <a:p>
            <a:r>
              <a:rPr lang="nl" dirty="0"/>
              <a:t>Als je twee waarden negeert (bijvoorbeeld kracht en afstand, of afstand en achterwaartse richting), zal de robot vooruit bewegen.</a:t>
            </a:r>
          </a:p>
        </p:txBody>
      </p:sp>
      <p:sp>
        <p:nvSpPr>
          <p:cNvPr id="9" name="Slide Number Placeholder 8">
            <a:extLst>
              <a:ext uri="{FF2B5EF4-FFF2-40B4-BE49-F238E27FC236}">
                <a16:creationId xmlns:a16="http://schemas.microsoft.com/office/drawing/2014/main" id="{E14CD992-7521-4E3E-ADAE-BB7E00E789A7}"/>
              </a:ext>
            </a:extLst>
          </p:cNvPr>
          <p:cNvSpPr>
            <a:spLocks noGrp="1"/>
          </p:cNvSpPr>
          <p:nvPr>
            <p:ph type="sldNum" sz="quarter" idx="12"/>
          </p:nvPr>
        </p:nvSpPr>
        <p:spPr/>
        <p:txBody>
          <a:bodyPr/>
          <a:lstStyle/>
          <a:p>
            <a:fld id="{4DBC7FC8-25FB-FC45-8177-2B991DA6778C}" type="slidenum">
              <a:rPr lang="en-US" smtClean="0"/>
              <a:t>5</a:t>
            </a:fld>
            <a:endParaRPr lang="en-US"/>
          </a:p>
        </p:txBody>
      </p:sp>
      <p:sp>
        <p:nvSpPr>
          <p:cNvPr id="6" name="TextBox 5"/>
          <p:cNvSpPr txBox="1"/>
          <p:nvPr/>
        </p:nvSpPr>
        <p:spPr>
          <a:xfrm>
            <a:off x="261966" y="3203961"/>
            <a:ext cx="2088023" cy="707886"/>
          </a:xfrm>
          <a:prstGeom prst="rect">
            <a:avLst/>
          </a:prstGeom>
          <a:noFill/>
        </p:spPr>
        <p:txBody>
          <a:bodyPr wrap="square" rtlCol="0">
            <a:spAutoFit/>
          </a:bodyPr>
          <a:lstStyle/>
          <a:p>
            <a:pPr algn="ctr"/>
            <a:r>
              <a:rPr lang="nl" sz="2000" dirty="0">
                <a:solidFill>
                  <a:srgbClr val="FF0000"/>
                </a:solidFill>
              </a:rPr>
              <a:t>Negatieve kracht = achteruit</a:t>
            </a:r>
          </a:p>
        </p:txBody>
      </p:sp>
      <p:sp>
        <p:nvSpPr>
          <p:cNvPr id="7" name="TextBox 6"/>
          <p:cNvSpPr txBox="1"/>
          <p:nvPr/>
        </p:nvSpPr>
        <p:spPr>
          <a:xfrm>
            <a:off x="4040661" y="4807839"/>
            <a:ext cx="1889177" cy="707886"/>
          </a:xfrm>
          <a:prstGeom prst="rect">
            <a:avLst/>
          </a:prstGeom>
          <a:noFill/>
          <a:ln>
            <a:noFill/>
          </a:ln>
        </p:spPr>
        <p:txBody>
          <a:bodyPr wrap="square" rtlCol="0">
            <a:spAutoFit/>
          </a:bodyPr>
          <a:lstStyle/>
          <a:p>
            <a:pPr algn="ctr"/>
            <a:r>
              <a:rPr lang="nl" sz="2000" dirty="0">
                <a:solidFill>
                  <a:srgbClr val="00B900"/>
                </a:solidFill>
              </a:rPr>
              <a:t>Positieve kracht = vooruit</a:t>
            </a:r>
          </a:p>
        </p:txBody>
      </p:sp>
      <p:cxnSp>
        <p:nvCxnSpPr>
          <p:cNvPr id="10" name="Straight Arrow Connector 9">
            <a:extLst>
              <a:ext uri="{FF2B5EF4-FFF2-40B4-BE49-F238E27FC236}">
                <a16:creationId xmlns:a16="http://schemas.microsoft.com/office/drawing/2014/main" id="{87EBE016-BE62-4BD1-992B-82FC26542DBB}"/>
              </a:ext>
            </a:extLst>
          </p:cNvPr>
          <p:cNvCxnSpPr/>
          <p:nvPr/>
        </p:nvCxnSpPr>
        <p:spPr>
          <a:xfrm>
            <a:off x="7438251" y="4281029"/>
            <a:ext cx="810883" cy="0"/>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752C973-39E4-417E-B17D-3705DDEFFE7A}"/>
              </a:ext>
            </a:extLst>
          </p:cNvPr>
          <p:cNvGrpSpPr/>
          <p:nvPr/>
        </p:nvGrpSpPr>
        <p:grpSpPr>
          <a:xfrm>
            <a:off x="6239250" y="3595145"/>
            <a:ext cx="1199001" cy="1371767"/>
            <a:chOff x="6507213" y="1384746"/>
            <a:chExt cx="1199001" cy="1371767"/>
          </a:xfrm>
        </p:grpSpPr>
        <p:grpSp>
          <p:nvGrpSpPr>
            <p:cNvPr id="12" name="Group 11">
              <a:extLst>
                <a:ext uri="{FF2B5EF4-FFF2-40B4-BE49-F238E27FC236}">
                  <a16:creationId xmlns:a16="http://schemas.microsoft.com/office/drawing/2014/main" id="{A5FFEBF5-0E3C-4C88-9AC1-4555E08BEDF5}"/>
                </a:ext>
              </a:extLst>
            </p:cNvPr>
            <p:cNvGrpSpPr/>
            <p:nvPr/>
          </p:nvGrpSpPr>
          <p:grpSpPr>
            <a:xfrm rot="5400000">
              <a:off x="6518630" y="1512901"/>
              <a:ext cx="1141996" cy="1164830"/>
              <a:chOff x="6310708" y="2223671"/>
              <a:chExt cx="809489" cy="898563"/>
            </a:xfrm>
          </p:grpSpPr>
          <p:sp>
            <p:nvSpPr>
              <p:cNvPr id="15" name="Rounded Rectangle 14">
                <a:extLst>
                  <a:ext uri="{FF2B5EF4-FFF2-40B4-BE49-F238E27FC236}">
                    <a16:creationId xmlns:a16="http://schemas.microsoft.com/office/drawing/2014/main" id="{2FD62880-A80D-4CE6-9241-61FB1D468B93}"/>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5">
                <a:extLst>
                  <a:ext uri="{FF2B5EF4-FFF2-40B4-BE49-F238E27FC236}">
                    <a16:creationId xmlns:a16="http://schemas.microsoft.com/office/drawing/2014/main" id="{B17B35FB-CE7D-48C3-B4BB-D50EFB264F42}"/>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Rounded Rectangle 16">
                <a:extLst>
                  <a:ext uri="{FF2B5EF4-FFF2-40B4-BE49-F238E27FC236}">
                    <a16:creationId xmlns:a16="http://schemas.microsoft.com/office/drawing/2014/main" id="{5167DA0E-8AE4-480D-BC12-3A1A53209B5A}"/>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Oval 20">
                <a:extLst>
                  <a:ext uri="{FF2B5EF4-FFF2-40B4-BE49-F238E27FC236}">
                    <a16:creationId xmlns:a16="http://schemas.microsoft.com/office/drawing/2014/main" id="{CC29A447-A107-4518-B6A5-17A8DEBCA528}"/>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7FC9C23-6C40-4D29-9C61-5E5B33B6F835}"/>
                </a:ext>
              </a:extLst>
            </p:cNvPr>
            <p:cNvSpPr txBox="1"/>
            <p:nvPr/>
          </p:nvSpPr>
          <p:spPr>
            <a:xfrm>
              <a:off x="7216809" y="1384746"/>
              <a:ext cx="465620" cy="369332"/>
            </a:xfrm>
            <a:prstGeom prst="rect">
              <a:avLst/>
            </a:prstGeom>
            <a:noFill/>
          </p:spPr>
          <p:txBody>
            <a:bodyPr wrap="square" rtlCol="0">
              <a:spAutoFit/>
            </a:bodyPr>
            <a:lstStyle/>
            <a:p>
              <a:r>
                <a:rPr lang="nl" dirty="0"/>
                <a:t>A</a:t>
              </a:r>
            </a:p>
          </p:txBody>
        </p:sp>
        <p:sp>
          <p:nvSpPr>
            <p:cNvPr id="14" name="TextBox 13">
              <a:extLst>
                <a:ext uri="{FF2B5EF4-FFF2-40B4-BE49-F238E27FC236}">
                  <a16:creationId xmlns:a16="http://schemas.microsoft.com/office/drawing/2014/main" id="{037E8F6F-9AB9-4779-AAB9-D314ADB2EA4E}"/>
                </a:ext>
              </a:extLst>
            </p:cNvPr>
            <p:cNvSpPr txBox="1"/>
            <p:nvPr/>
          </p:nvSpPr>
          <p:spPr>
            <a:xfrm>
              <a:off x="7240594" y="2387181"/>
              <a:ext cx="465620" cy="369332"/>
            </a:xfrm>
            <a:prstGeom prst="rect">
              <a:avLst/>
            </a:prstGeom>
            <a:noFill/>
          </p:spPr>
          <p:txBody>
            <a:bodyPr wrap="square" rtlCol="0">
              <a:spAutoFit/>
            </a:bodyPr>
            <a:lstStyle/>
            <a:p>
              <a:r>
                <a:rPr lang="nl" dirty="0"/>
                <a:t>E</a:t>
              </a:r>
            </a:p>
          </p:txBody>
        </p:sp>
      </p:grpSp>
      <p:pic>
        <p:nvPicPr>
          <p:cNvPr id="22" name="Picture 21" descr="A close up of a toy&#10;&#10;Description automatically generated">
            <a:extLst>
              <a:ext uri="{FF2B5EF4-FFF2-40B4-BE49-F238E27FC236}">
                <a16:creationId xmlns:a16="http://schemas.microsoft.com/office/drawing/2014/main" id="{7B731B5D-4F51-4CA0-B1D3-B9D51BEDEC66}"/>
              </a:ext>
            </a:extLst>
          </p:cNvPr>
          <p:cNvPicPr>
            <a:picLocks noChangeAspect="1"/>
          </p:cNvPicPr>
          <p:nvPr/>
        </p:nvPicPr>
        <p:blipFill>
          <a:blip r:embed="rId2"/>
          <a:stretch>
            <a:fillRect/>
          </a:stretch>
        </p:blipFill>
        <p:spPr>
          <a:xfrm>
            <a:off x="978613" y="3385407"/>
            <a:ext cx="3417766" cy="2563325"/>
          </a:xfrm>
          <a:prstGeom prst="rect">
            <a:avLst/>
          </a:prstGeom>
        </p:spPr>
      </p:pic>
      <p:cxnSp>
        <p:nvCxnSpPr>
          <p:cNvPr id="23" name="Straight Arrow Connector 22">
            <a:extLst>
              <a:ext uri="{FF2B5EF4-FFF2-40B4-BE49-F238E27FC236}">
                <a16:creationId xmlns:a16="http://schemas.microsoft.com/office/drawing/2014/main" id="{003C99A6-D095-4C3B-BCC2-8E5F1E9D402A}"/>
              </a:ext>
            </a:extLst>
          </p:cNvPr>
          <p:cNvCxnSpPr>
            <a:cxnSpLocks/>
          </p:cNvCxnSpPr>
          <p:nvPr/>
        </p:nvCxnSpPr>
        <p:spPr>
          <a:xfrm>
            <a:off x="3501660" y="5161782"/>
            <a:ext cx="1015385" cy="418143"/>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D7AF88-6E53-433D-8342-F8161C3A69D5}"/>
              </a:ext>
            </a:extLst>
          </p:cNvPr>
          <p:cNvCxnSpPr>
            <a:cxnSpLocks/>
          </p:cNvCxnSpPr>
          <p:nvPr/>
        </p:nvCxnSpPr>
        <p:spPr>
          <a:xfrm>
            <a:off x="350254" y="3730401"/>
            <a:ext cx="1015385" cy="418143"/>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448C77-68F2-4089-BC27-8C2C2EF45647}"/>
              </a:ext>
            </a:extLst>
          </p:cNvPr>
          <p:cNvCxnSpPr/>
          <p:nvPr/>
        </p:nvCxnSpPr>
        <p:spPr>
          <a:xfrm>
            <a:off x="5401027" y="4273087"/>
            <a:ext cx="810883"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026694E-0260-4CB9-B6FF-BF6DF49AD840}"/>
              </a:ext>
            </a:extLst>
          </p:cNvPr>
          <p:cNvSpPr txBox="1"/>
          <p:nvPr/>
        </p:nvSpPr>
        <p:spPr>
          <a:xfrm>
            <a:off x="4456250" y="3493602"/>
            <a:ext cx="2020749" cy="707886"/>
          </a:xfrm>
          <a:prstGeom prst="rect">
            <a:avLst/>
          </a:prstGeom>
          <a:noFill/>
        </p:spPr>
        <p:txBody>
          <a:bodyPr wrap="square" rtlCol="0">
            <a:spAutoFit/>
          </a:bodyPr>
          <a:lstStyle/>
          <a:p>
            <a:pPr algn="ctr"/>
            <a:r>
              <a:rPr lang="nl" sz="2000" dirty="0">
                <a:solidFill>
                  <a:srgbClr val="FF0000"/>
                </a:solidFill>
              </a:rPr>
              <a:t>Negatieve kracht = achteruit</a:t>
            </a:r>
          </a:p>
        </p:txBody>
      </p:sp>
      <p:sp>
        <p:nvSpPr>
          <p:cNvPr id="27" name="TextBox 26">
            <a:extLst>
              <a:ext uri="{FF2B5EF4-FFF2-40B4-BE49-F238E27FC236}">
                <a16:creationId xmlns:a16="http://schemas.microsoft.com/office/drawing/2014/main" id="{89CB1DAF-97B6-4A6F-AB9D-4F39E63FC260}"/>
              </a:ext>
            </a:extLst>
          </p:cNvPr>
          <p:cNvSpPr txBox="1"/>
          <p:nvPr/>
        </p:nvSpPr>
        <p:spPr>
          <a:xfrm>
            <a:off x="7219213" y="3493602"/>
            <a:ext cx="1889177" cy="707886"/>
          </a:xfrm>
          <a:prstGeom prst="rect">
            <a:avLst/>
          </a:prstGeom>
          <a:noFill/>
          <a:ln>
            <a:noFill/>
          </a:ln>
        </p:spPr>
        <p:txBody>
          <a:bodyPr wrap="square" rtlCol="0">
            <a:spAutoFit/>
          </a:bodyPr>
          <a:lstStyle/>
          <a:p>
            <a:pPr algn="ctr"/>
            <a:r>
              <a:rPr lang="nl" sz="2000" dirty="0">
                <a:solidFill>
                  <a:srgbClr val="00B900"/>
                </a:solidFill>
              </a:rPr>
              <a:t>Positieve kracht = vooruit</a:t>
            </a:r>
          </a:p>
        </p:txBody>
      </p:sp>
      <p:sp>
        <p:nvSpPr>
          <p:cNvPr id="3" name="Footer Placeholder 3">
            <a:extLst>
              <a:ext uri="{FF2B5EF4-FFF2-40B4-BE49-F238E27FC236}">
                <a16:creationId xmlns:a16="http://schemas.microsoft.com/office/drawing/2014/main" id="{79E4E887-16F1-9F98-10F4-C3D15646C3F0}"/>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 gewijzigd: 5/11/2023)</a:t>
            </a:r>
          </a:p>
        </p:txBody>
      </p:sp>
    </p:spTree>
    <p:extLst>
      <p:ext uri="{BB962C8B-B14F-4D97-AF65-F5344CB8AC3E}">
        <p14:creationId xmlns:p14="http://schemas.microsoft.com/office/powerpoint/2010/main" val="224160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D31E-1201-4998-B442-987CBEC84CEB}"/>
              </a:ext>
            </a:extLst>
          </p:cNvPr>
          <p:cNvSpPr>
            <a:spLocks noGrp="1"/>
          </p:cNvSpPr>
          <p:nvPr>
            <p:ph type="title"/>
          </p:nvPr>
        </p:nvSpPr>
        <p:spPr/>
        <p:txBody>
          <a:bodyPr/>
          <a:lstStyle/>
          <a:p>
            <a:r>
              <a:rPr lang="nl" dirty="0"/>
              <a:t>Uitdaging 1: Verplaats 10 CM</a:t>
            </a:r>
          </a:p>
        </p:txBody>
      </p:sp>
      <p:sp>
        <p:nvSpPr>
          <p:cNvPr id="3" name="Content Placeholder 2">
            <a:extLst>
              <a:ext uri="{FF2B5EF4-FFF2-40B4-BE49-F238E27FC236}">
                <a16:creationId xmlns:a16="http://schemas.microsoft.com/office/drawing/2014/main" id="{EABD442C-A843-40FB-A542-3CC3918FB022}"/>
              </a:ext>
            </a:extLst>
          </p:cNvPr>
          <p:cNvSpPr>
            <a:spLocks noGrp="1"/>
          </p:cNvSpPr>
          <p:nvPr>
            <p:ph idx="1"/>
          </p:nvPr>
        </p:nvSpPr>
        <p:spPr>
          <a:xfrm>
            <a:off x="156210" y="1140006"/>
            <a:ext cx="8765914" cy="5082601"/>
          </a:xfrm>
        </p:spPr>
        <p:txBody>
          <a:bodyPr/>
          <a:lstStyle/>
          <a:p>
            <a:r>
              <a:rPr lang="nl" dirty="0"/>
              <a:t>Verplaats de robot 10 centimeter naar voren</a:t>
            </a:r>
          </a:p>
          <a:p>
            <a:r>
              <a:rPr lang="nl" dirty="0"/>
              <a:t>Basisstappen:</a:t>
            </a:r>
          </a:p>
          <a:p>
            <a:pPr lvl="1"/>
            <a:r>
              <a:rPr lang="nl" dirty="0"/>
              <a:t>Configureer uw robot</a:t>
            </a:r>
          </a:p>
          <a:p>
            <a:pPr lvl="1"/>
            <a:r>
              <a:rPr lang="nl" dirty="0"/>
              <a:t>Gebruik een bewegingsblok (verplaats tank of beweeg voor duur blok) en ga 10 cm vooruit</a:t>
            </a:r>
          </a:p>
        </p:txBody>
      </p:sp>
      <p:sp>
        <p:nvSpPr>
          <p:cNvPr id="5" name="Slide Number Placeholder 4">
            <a:extLst>
              <a:ext uri="{FF2B5EF4-FFF2-40B4-BE49-F238E27FC236}">
                <a16:creationId xmlns:a16="http://schemas.microsoft.com/office/drawing/2014/main" id="{0258CF89-1996-4F5D-9A63-FEC12F3A51D7}"/>
              </a:ext>
            </a:extLst>
          </p:cNvPr>
          <p:cNvSpPr>
            <a:spLocks noGrp="1"/>
          </p:cNvSpPr>
          <p:nvPr>
            <p:ph type="sldNum" sz="quarter" idx="12"/>
          </p:nvPr>
        </p:nvSpPr>
        <p:spPr/>
        <p:txBody>
          <a:bodyPr/>
          <a:lstStyle/>
          <a:p>
            <a:fld id="{4DBC7FC8-25FB-FC45-8177-2B991DA6778C}" type="slidenum">
              <a:rPr lang="en-US" smtClean="0"/>
              <a:t>6</a:t>
            </a:fld>
            <a:endParaRPr lang="en-US"/>
          </a:p>
        </p:txBody>
      </p:sp>
      <p:pic>
        <p:nvPicPr>
          <p:cNvPr id="7" name="Picture 6" descr="ruler_0_10.jpg">
            <a:extLst>
              <a:ext uri="{FF2B5EF4-FFF2-40B4-BE49-F238E27FC236}">
                <a16:creationId xmlns:a16="http://schemas.microsoft.com/office/drawing/2014/main" id="{6DED3043-D23F-471F-9457-CAB54D18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42" y="4044205"/>
            <a:ext cx="3484790" cy="1138177"/>
          </a:xfrm>
          <a:prstGeom prst="rect">
            <a:avLst/>
          </a:prstGeom>
        </p:spPr>
      </p:pic>
      <p:cxnSp>
        <p:nvCxnSpPr>
          <p:cNvPr id="9" name="Straight Arrow Connector 8">
            <a:extLst>
              <a:ext uri="{FF2B5EF4-FFF2-40B4-BE49-F238E27FC236}">
                <a16:creationId xmlns:a16="http://schemas.microsoft.com/office/drawing/2014/main" id="{F7FBFD51-A8E7-4A89-8876-9ABB79033EBD}"/>
              </a:ext>
            </a:extLst>
          </p:cNvPr>
          <p:cNvCxnSpPr/>
          <p:nvPr/>
        </p:nvCxnSpPr>
        <p:spPr>
          <a:xfrm>
            <a:off x="3267275" y="3820307"/>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A20FF8D-0EC6-4AB8-8059-B8D060072F92}"/>
              </a:ext>
            </a:extLst>
          </p:cNvPr>
          <p:cNvGrpSpPr/>
          <p:nvPr/>
        </p:nvGrpSpPr>
        <p:grpSpPr>
          <a:xfrm rot="5400000">
            <a:off x="2588720" y="3425008"/>
            <a:ext cx="660559" cy="790597"/>
            <a:chOff x="6310708" y="2223671"/>
            <a:chExt cx="809489" cy="898563"/>
          </a:xfrm>
        </p:grpSpPr>
        <p:sp>
          <p:nvSpPr>
            <p:cNvPr id="11" name="Rounded Rectangle 27">
              <a:extLst>
                <a:ext uri="{FF2B5EF4-FFF2-40B4-BE49-F238E27FC236}">
                  <a16:creationId xmlns:a16="http://schemas.microsoft.com/office/drawing/2014/main" id="{52EE3054-7E19-40DE-AC59-D31CA52E609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28">
              <a:extLst>
                <a:ext uri="{FF2B5EF4-FFF2-40B4-BE49-F238E27FC236}">
                  <a16:creationId xmlns:a16="http://schemas.microsoft.com/office/drawing/2014/main" id="{876E759B-F669-440B-A52E-A00BD074D031}"/>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Rounded Rectangle 29">
              <a:extLst>
                <a:ext uri="{FF2B5EF4-FFF2-40B4-BE49-F238E27FC236}">
                  <a16:creationId xmlns:a16="http://schemas.microsoft.com/office/drawing/2014/main" id="{A6602A43-95A9-4B7E-A79A-2FF8A6432376}"/>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Oval 13">
              <a:extLst>
                <a:ext uri="{FF2B5EF4-FFF2-40B4-BE49-F238E27FC236}">
                  <a16:creationId xmlns:a16="http://schemas.microsoft.com/office/drawing/2014/main" id="{4EDFED27-6552-4D8F-9EA0-9EAF4BCF9AB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6" name="Footer Placeholder 3">
            <a:extLst>
              <a:ext uri="{FF2B5EF4-FFF2-40B4-BE49-F238E27FC236}">
                <a16:creationId xmlns:a16="http://schemas.microsoft.com/office/drawing/2014/main" id="{A34E9DC8-809F-1F81-2FFF-3B20987D0172}"/>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 gewijzigd: 5/11/2023)</a:t>
            </a:r>
          </a:p>
        </p:txBody>
      </p:sp>
    </p:spTree>
    <p:extLst>
      <p:ext uri="{BB962C8B-B14F-4D97-AF65-F5344CB8AC3E}">
        <p14:creationId xmlns:p14="http://schemas.microsoft.com/office/powerpoint/2010/main" val="422093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80E8FA-FD5D-4253-B3A9-E1CA25532E02}"/>
              </a:ext>
            </a:extLst>
          </p:cNvPr>
          <p:cNvPicPr>
            <a:picLocks noChangeAspect="1"/>
          </p:cNvPicPr>
          <p:nvPr/>
        </p:nvPicPr>
        <p:blipFill>
          <a:blip r:embed="rId2"/>
          <a:stretch>
            <a:fillRect/>
          </a:stretch>
        </p:blipFill>
        <p:spPr>
          <a:xfrm>
            <a:off x="4616185" y="1295486"/>
            <a:ext cx="4324572" cy="3626036"/>
          </a:xfrm>
          <a:prstGeom prst="rect">
            <a:avLst/>
          </a:prstGeom>
        </p:spPr>
      </p:pic>
      <p:sp>
        <p:nvSpPr>
          <p:cNvPr id="2" name="Title 1">
            <a:extLst>
              <a:ext uri="{FF2B5EF4-FFF2-40B4-BE49-F238E27FC236}">
                <a16:creationId xmlns:a16="http://schemas.microsoft.com/office/drawing/2014/main" id="{AAE58DAC-8B7C-4246-8370-0E4C82E9FCA5}"/>
              </a:ext>
            </a:extLst>
          </p:cNvPr>
          <p:cNvSpPr>
            <a:spLocks noGrp="1"/>
          </p:cNvSpPr>
          <p:nvPr>
            <p:ph type="title"/>
          </p:nvPr>
        </p:nvSpPr>
        <p:spPr/>
        <p:txBody>
          <a:bodyPr/>
          <a:lstStyle/>
          <a:p>
            <a:r>
              <a:rPr lang="nl" dirty="0"/>
              <a:t>Uitdaging 1 Oplossing</a:t>
            </a:r>
          </a:p>
        </p:txBody>
      </p:sp>
      <p:sp>
        <p:nvSpPr>
          <p:cNvPr id="3" name="Content Placeholder 2">
            <a:extLst>
              <a:ext uri="{FF2B5EF4-FFF2-40B4-BE49-F238E27FC236}">
                <a16:creationId xmlns:a16="http://schemas.microsoft.com/office/drawing/2014/main" id="{98083BB9-7D65-486A-B564-15E1D3B4D7DA}"/>
              </a:ext>
            </a:extLst>
          </p:cNvPr>
          <p:cNvSpPr>
            <a:spLocks noGrp="1"/>
          </p:cNvSpPr>
          <p:nvPr>
            <p:ph idx="1"/>
          </p:nvPr>
        </p:nvSpPr>
        <p:spPr>
          <a:xfrm>
            <a:off x="156210" y="1140006"/>
            <a:ext cx="4134759" cy="5082601"/>
          </a:xfrm>
        </p:spPr>
        <p:txBody>
          <a:bodyPr/>
          <a:lstStyle/>
          <a:p>
            <a:r>
              <a:rPr lang="nl" dirty="0"/>
              <a:t>Configureer uw robot</a:t>
            </a:r>
          </a:p>
          <a:p>
            <a:r>
              <a:rPr lang="nl" dirty="0"/>
              <a:t>Als je de kleinere SPIKE Prime-wielen op Droid Bot IV gebruikt, stel dan de enige rotatie in op 17,5 cm (afbeelding rechts)</a:t>
            </a:r>
          </a:p>
          <a:p>
            <a:r>
              <a:rPr lang="nl" dirty="0"/>
              <a:t>Als u de grotere SPIKE Prime-wielen op ADB gebruikt, vergeet dan niet om één rotatie in te stellen op 27,6 cm</a:t>
            </a:r>
          </a:p>
          <a:p>
            <a:r>
              <a:rPr lang="nl" dirty="0"/>
              <a:t>Ga 10 cm vooruit. Dezelfde cm-modus is beschikbaar in andere verplaatsingsblokken.</a:t>
            </a:r>
          </a:p>
        </p:txBody>
      </p:sp>
      <p:sp>
        <p:nvSpPr>
          <p:cNvPr id="6" name="Slide Number Placeholder 5">
            <a:extLst>
              <a:ext uri="{FF2B5EF4-FFF2-40B4-BE49-F238E27FC236}">
                <a16:creationId xmlns:a16="http://schemas.microsoft.com/office/drawing/2014/main" id="{6302A9C0-043C-4412-AAA1-634929C8F439}"/>
              </a:ext>
            </a:extLst>
          </p:cNvPr>
          <p:cNvSpPr>
            <a:spLocks noGrp="1"/>
          </p:cNvSpPr>
          <p:nvPr>
            <p:ph type="sldNum" sz="quarter" idx="12"/>
          </p:nvPr>
        </p:nvSpPr>
        <p:spPr/>
        <p:txBody>
          <a:bodyPr/>
          <a:lstStyle/>
          <a:p>
            <a:fld id="{4DBC7FC8-25FB-FC45-8177-2B991DA6778C}" type="slidenum">
              <a:rPr lang="en-US" smtClean="0"/>
              <a:t>7</a:t>
            </a:fld>
            <a:endParaRPr lang="en-US"/>
          </a:p>
        </p:txBody>
      </p:sp>
      <p:sp>
        <p:nvSpPr>
          <p:cNvPr id="5" name="Footer Placeholder 3">
            <a:extLst>
              <a:ext uri="{FF2B5EF4-FFF2-40B4-BE49-F238E27FC236}">
                <a16:creationId xmlns:a16="http://schemas.microsoft.com/office/drawing/2014/main" id="{41234085-C0AC-18EE-C5F3-A06E9E8DBCD9}"/>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 gewijzigd: 5/11/2023)</a:t>
            </a:r>
          </a:p>
        </p:txBody>
      </p:sp>
    </p:spTree>
    <p:extLst>
      <p:ext uri="{BB962C8B-B14F-4D97-AF65-F5344CB8AC3E}">
        <p14:creationId xmlns:p14="http://schemas.microsoft.com/office/powerpoint/2010/main" val="215472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 dirty="0"/>
              <a:t>Uitdaging II: Ga vooruit en achteruit</a:t>
            </a:r>
          </a:p>
        </p:txBody>
      </p:sp>
      <p:sp>
        <p:nvSpPr>
          <p:cNvPr id="3" name="Content Placeholder 2"/>
          <p:cNvSpPr>
            <a:spLocks noGrp="1"/>
          </p:cNvSpPr>
          <p:nvPr>
            <p:ph idx="1"/>
          </p:nvPr>
        </p:nvSpPr>
        <p:spPr>
          <a:xfrm>
            <a:off x="175260" y="1274749"/>
            <a:ext cx="4555958" cy="4373563"/>
          </a:xfrm>
        </p:spPr>
        <p:txBody>
          <a:bodyPr>
            <a:normAutofit/>
          </a:bodyPr>
          <a:lstStyle/>
          <a:p>
            <a:r>
              <a:rPr lang="nl" dirty="0"/>
              <a:t>Verplaats uw robot vooruit van de startlijn naar de finishlijn (1) en terug naar de start (2)</a:t>
            </a:r>
          </a:p>
          <a:p>
            <a:r>
              <a:rPr lang="nl"/>
              <a:t>Basisstappen:</a:t>
            </a:r>
            <a:endParaRPr lang="en-US" dirty="0"/>
          </a:p>
          <a:p>
            <a:pPr lvl="1"/>
            <a:r>
              <a:rPr lang="nl" dirty="0"/>
              <a:t>Configureer uw robot</a:t>
            </a:r>
          </a:p>
          <a:p>
            <a:pPr lvl="1"/>
            <a:r>
              <a:rPr lang="nl" dirty="0"/>
              <a:t>Gebruik een bewegingsblok en ga de gewenste hoeveelheid vooruit (40 cm)</a:t>
            </a:r>
          </a:p>
          <a:p>
            <a:pPr lvl="1"/>
            <a:r>
              <a:rPr lang="nl" dirty="0"/>
              <a:t>Gebruik hetzelfde bewegingsblok om achteruit te gaan (40 cm)</a:t>
            </a:r>
          </a:p>
          <a:p>
            <a:endParaRPr lang="en-US" dirty="0"/>
          </a:p>
          <a:p>
            <a:endParaRPr lang="en-US" dirty="0"/>
          </a:p>
        </p:txBody>
      </p:sp>
      <p:sp>
        <p:nvSpPr>
          <p:cNvPr id="10" name="Slide Number Placeholder 9">
            <a:extLst>
              <a:ext uri="{FF2B5EF4-FFF2-40B4-BE49-F238E27FC236}">
                <a16:creationId xmlns:a16="http://schemas.microsoft.com/office/drawing/2014/main" id="{9E6FDDF9-C34F-4F2C-BD11-22A9D98E5BC3}"/>
              </a:ext>
            </a:extLst>
          </p:cNvPr>
          <p:cNvSpPr>
            <a:spLocks noGrp="1"/>
          </p:cNvSpPr>
          <p:nvPr>
            <p:ph type="sldNum" sz="quarter" idx="12"/>
          </p:nvPr>
        </p:nvSpPr>
        <p:spPr/>
        <p:txBody>
          <a:bodyPr/>
          <a:lstStyle/>
          <a:p>
            <a:fld id="{4DBC7FC8-25FB-FC45-8177-2B991DA6778C}" type="slidenum">
              <a:rPr lang="en-US" smtClean="0"/>
              <a:t>8</a:t>
            </a:fld>
            <a:endParaRPr lang="en-US"/>
          </a:p>
        </p:txBody>
      </p:sp>
      <p:cxnSp>
        <p:nvCxnSpPr>
          <p:cNvPr id="5" name="Straight Connector 4"/>
          <p:cNvCxnSpPr/>
          <p:nvPr/>
        </p:nvCxnSpPr>
        <p:spPr>
          <a:xfrm flipH="1">
            <a:off x="5775158" y="1871579"/>
            <a:ext cx="2540000"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775158" y="5558588"/>
            <a:ext cx="2540000" cy="0"/>
          </a:xfrm>
          <a:prstGeom prst="line">
            <a:avLst/>
          </a:prstGeom>
          <a:ln w="76200" cmpd="sng">
            <a:solidFill>
              <a:srgbClr val="00B9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15789"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8152064"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36784" y="3438897"/>
            <a:ext cx="307474" cy="369332"/>
          </a:xfrm>
          <a:prstGeom prst="rect">
            <a:avLst/>
          </a:prstGeom>
          <a:noFill/>
        </p:spPr>
        <p:txBody>
          <a:bodyPr wrap="square" rtlCol="0">
            <a:spAutoFit/>
          </a:bodyPr>
          <a:lstStyle/>
          <a:p>
            <a:r>
              <a:rPr lang="nl" dirty="0"/>
              <a:t>1</a:t>
            </a:r>
          </a:p>
        </p:txBody>
      </p:sp>
      <p:sp>
        <p:nvSpPr>
          <p:cNvPr id="17" name="TextBox 16"/>
          <p:cNvSpPr txBox="1"/>
          <p:nvPr/>
        </p:nvSpPr>
        <p:spPr>
          <a:xfrm>
            <a:off x="7823596" y="3471417"/>
            <a:ext cx="307474" cy="369332"/>
          </a:xfrm>
          <a:prstGeom prst="rect">
            <a:avLst/>
          </a:prstGeom>
          <a:noFill/>
        </p:spPr>
        <p:txBody>
          <a:bodyPr wrap="square" rtlCol="0">
            <a:spAutoFit/>
          </a:bodyPr>
          <a:lstStyle/>
          <a:p>
            <a:r>
              <a:rPr lang="nl" dirty="0"/>
              <a:t>2</a:t>
            </a:r>
          </a:p>
        </p:txBody>
      </p:sp>
      <p:sp>
        <p:nvSpPr>
          <p:cNvPr id="4" name="TextBox 3"/>
          <p:cNvSpPr txBox="1"/>
          <p:nvPr/>
        </p:nvSpPr>
        <p:spPr>
          <a:xfrm>
            <a:off x="5679774" y="1434399"/>
            <a:ext cx="941296" cy="369332"/>
          </a:xfrm>
          <a:prstGeom prst="rect">
            <a:avLst/>
          </a:prstGeom>
          <a:noFill/>
        </p:spPr>
        <p:txBody>
          <a:bodyPr wrap="none" rtlCol="0">
            <a:spAutoFit/>
          </a:bodyPr>
          <a:lstStyle/>
          <a:p>
            <a:r>
              <a:rPr lang="nl" dirty="0"/>
              <a:t>FINISH</a:t>
            </a:r>
          </a:p>
        </p:txBody>
      </p:sp>
      <p:sp>
        <p:nvSpPr>
          <p:cNvPr id="12" name="TextBox 11"/>
          <p:cNvSpPr txBox="1"/>
          <p:nvPr/>
        </p:nvSpPr>
        <p:spPr>
          <a:xfrm>
            <a:off x="5679774" y="5744877"/>
            <a:ext cx="915823" cy="369332"/>
          </a:xfrm>
          <a:prstGeom prst="rect">
            <a:avLst/>
          </a:prstGeom>
          <a:noFill/>
        </p:spPr>
        <p:txBody>
          <a:bodyPr wrap="none" rtlCol="0">
            <a:spAutoFit/>
          </a:bodyPr>
          <a:lstStyle/>
          <a:p>
            <a:r>
              <a:rPr lang="nl" dirty="0"/>
              <a:t>BEGIN</a:t>
            </a:r>
          </a:p>
        </p:txBody>
      </p:sp>
      <p:grpSp>
        <p:nvGrpSpPr>
          <p:cNvPr id="24" name="Group 23">
            <a:extLst>
              <a:ext uri="{FF2B5EF4-FFF2-40B4-BE49-F238E27FC236}">
                <a16:creationId xmlns:a16="http://schemas.microsoft.com/office/drawing/2014/main" id="{ECA5F964-DE18-4BBC-BE30-ADC7BFE6EA73}"/>
              </a:ext>
            </a:extLst>
          </p:cNvPr>
          <p:cNvGrpSpPr/>
          <p:nvPr/>
        </p:nvGrpSpPr>
        <p:grpSpPr>
          <a:xfrm>
            <a:off x="6829001" y="5597096"/>
            <a:ext cx="660559" cy="790597"/>
            <a:chOff x="6310708" y="2223671"/>
            <a:chExt cx="809489" cy="898563"/>
          </a:xfrm>
        </p:grpSpPr>
        <p:sp>
          <p:nvSpPr>
            <p:cNvPr id="25" name="Rounded Rectangle 27">
              <a:extLst>
                <a:ext uri="{FF2B5EF4-FFF2-40B4-BE49-F238E27FC236}">
                  <a16:creationId xmlns:a16="http://schemas.microsoft.com/office/drawing/2014/main" id="{CCECC990-4945-40AC-BA0C-52230D3420D0}"/>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ounded Rectangle 28">
              <a:extLst>
                <a:ext uri="{FF2B5EF4-FFF2-40B4-BE49-F238E27FC236}">
                  <a16:creationId xmlns:a16="http://schemas.microsoft.com/office/drawing/2014/main" id="{AD8BB0C1-1968-4A21-AA88-400EBF2B8D24}"/>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7" name="Rounded Rectangle 29">
              <a:extLst>
                <a:ext uri="{FF2B5EF4-FFF2-40B4-BE49-F238E27FC236}">
                  <a16:creationId xmlns:a16="http://schemas.microsoft.com/office/drawing/2014/main" id="{CF437D3E-63BC-44FF-8419-9074FFD42C3D}"/>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8" name="Oval 27">
              <a:extLst>
                <a:ext uri="{FF2B5EF4-FFF2-40B4-BE49-F238E27FC236}">
                  <a16:creationId xmlns:a16="http://schemas.microsoft.com/office/drawing/2014/main" id="{673307E1-3E45-4D57-B3DD-1335C90458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TextBox 6">
            <a:extLst>
              <a:ext uri="{FF2B5EF4-FFF2-40B4-BE49-F238E27FC236}">
                <a16:creationId xmlns:a16="http://schemas.microsoft.com/office/drawing/2014/main" id="{2CDE5293-DF90-4CD6-BE3F-A272C1189A4D}"/>
              </a:ext>
            </a:extLst>
          </p:cNvPr>
          <p:cNvSpPr txBox="1"/>
          <p:nvPr/>
        </p:nvSpPr>
        <p:spPr>
          <a:xfrm>
            <a:off x="6744399" y="3471547"/>
            <a:ext cx="823391" cy="369332"/>
          </a:xfrm>
          <a:prstGeom prst="rect">
            <a:avLst/>
          </a:prstGeom>
          <a:noFill/>
        </p:spPr>
        <p:txBody>
          <a:bodyPr wrap="square" rtlCol="0">
            <a:spAutoFit/>
          </a:bodyPr>
          <a:lstStyle/>
          <a:p>
            <a:r>
              <a:rPr lang="nl" dirty="0"/>
              <a:t>40CM</a:t>
            </a:r>
          </a:p>
        </p:txBody>
      </p:sp>
      <p:sp>
        <p:nvSpPr>
          <p:cNvPr id="13" name="Footer Placeholder 3">
            <a:extLst>
              <a:ext uri="{FF2B5EF4-FFF2-40B4-BE49-F238E27FC236}">
                <a16:creationId xmlns:a16="http://schemas.microsoft.com/office/drawing/2014/main" id="{DB817694-0F6E-9511-2B9A-F847568F3213}"/>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 gewijzigd: 5/11/2023)</a:t>
            </a:r>
          </a:p>
        </p:txBody>
      </p:sp>
    </p:spTree>
    <p:extLst>
      <p:ext uri="{BB962C8B-B14F-4D97-AF65-F5344CB8AC3E}">
        <p14:creationId xmlns:p14="http://schemas.microsoft.com/office/powerpoint/2010/main" val="22108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4BBE-C908-4D9B-8994-FA0CF8939198}"/>
              </a:ext>
            </a:extLst>
          </p:cNvPr>
          <p:cNvSpPr>
            <a:spLocks noGrp="1"/>
          </p:cNvSpPr>
          <p:nvPr>
            <p:ph type="title"/>
          </p:nvPr>
        </p:nvSpPr>
        <p:spPr/>
        <p:txBody>
          <a:bodyPr/>
          <a:lstStyle/>
          <a:p>
            <a:r>
              <a:rPr lang="nl" dirty="0"/>
              <a:t>Uitdaging II oplossing</a:t>
            </a:r>
          </a:p>
        </p:txBody>
      </p:sp>
      <p:sp>
        <p:nvSpPr>
          <p:cNvPr id="10" name="Content Placeholder 9">
            <a:extLst>
              <a:ext uri="{FF2B5EF4-FFF2-40B4-BE49-F238E27FC236}">
                <a16:creationId xmlns:a16="http://schemas.microsoft.com/office/drawing/2014/main" id="{EA67A743-CC4F-4AD7-BF57-EB62E23F1725}"/>
              </a:ext>
            </a:extLst>
          </p:cNvPr>
          <p:cNvSpPr>
            <a:spLocks noGrp="1"/>
          </p:cNvSpPr>
          <p:nvPr>
            <p:ph idx="1"/>
          </p:nvPr>
        </p:nvSpPr>
        <p:spPr>
          <a:xfrm>
            <a:off x="156210" y="1857829"/>
            <a:ext cx="4502876" cy="4364778"/>
          </a:xfrm>
        </p:spPr>
        <p:txBody>
          <a:bodyPr/>
          <a:lstStyle/>
          <a:p>
            <a:r>
              <a:rPr lang="nl" dirty="0"/>
              <a:t>Configureer uw robot</a:t>
            </a:r>
          </a:p>
          <a:p>
            <a:r>
              <a:rPr lang="nl" dirty="0"/>
              <a:t>Als je de kleinere SPIKE Prime-wielen op Droid Bot IV gebruikt, stel dan de enige rotatie in op 17,5 cm (afbeelding rechts)</a:t>
            </a:r>
          </a:p>
          <a:p>
            <a:r>
              <a:rPr lang="nl" dirty="0"/>
              <a:t>Als u de grotere SPIKE Prime-wielen op ADB gebruikt, stelt u één rotatie in op 27,6 cm</a:t>
            </a:r>
          </a:p>
          <a:p>
            <a:r>
              <a:rPr lang="nl" dirty="0"/>
              <a:t>Robot beweegt 40 cm vooruit en 40 cm achteruit</a:t>
            </a:r>
          </a:p>
          <a:p>
            <a:endParaRPr lang="en-US" dirty="0"/>
          </a:p>
        </p:txBody>
      </p:sp>
      <p:sp>
        <p:nvSpPr>
          <p:cNvPr id="3" name="Slide Number Placeholder 2">
            <a:extLst>
              <a:ext uri="{FF2B5EF4-FFF2-40B4-BE49-F238E27FC236}">
                <a16:creationId xmlns:a16="http://schemas.microsoft.com/office/drawing/2014/main" id="{E9459E78-879E-4754-AEB1-C1494464AD61}"/>
              </a:ext>
            </a:extLst>
          </p:cNvPr>
          <p:cNvSpPr>
            <a:spLocks noGrp="1"/>
          </p:cNvSpPr>
          <p:nvPr>
            <p:ph type="sldNum" sz="quarter" idx="12"/>
          </p:nvPr>
        </p:nvSpPr>
        <p:spPr/>
        <p:txBody>
          <a:bodyPr/>
          <a:lstStyle/>
          <a:p>
            <a:fld id="{4DBC7FC8-25FB-FC45-8177-2B991DA6778C}" type="slidenum">
              <a:rPr lang="en-US" smtClean="0"/>
              <a:t>9</a:t>
            </a:fld>
            <a:endParaRPr lang="en-US"/>
          </a:p>
        </p:txBody>
      </p:sp>
      <p:pic>
        <p:nvPicPr>
          <p:cNvPr id="7" name="Picture 6">
            <a:extLst>
              <a:ext uri="{FF2B5EF4-FFF2-40B4-BE49-F238E27FC236}">
                <a16:creationId xmlns:a16="http://schemas.microsoft.com/office/drawing/2014/main" id="{F9F5476E-1A7C-C2A7-D602-91D700F5C582}"/>
              </a:ext>
            </a:extLst>
          </p:cNvPr>
          <p:cNvPicPr>
            <a:picLocks noChangeAspect="1"/>
          </p:cNvPicPr>
          <p:nvPr/>
        </p:nvPicPr>
        <p:blipFill>
          <a:blip r:embed="rId2"/>
          <a:stretch>
            <a:fillRect/>
          </a:stretch>
        </p:blipFill>
        <p:spPr>
          <a:xfrm>
            <a:off x="4610252" y="1343878"/>
            <a:ext cx="4311872" cy="4210266"/>
          </a:xfrm>
          <a:prstGeom prst="rect">
            <a:avLst/>
          </a:prstGeom>
        </p:spPr>
      </p:pic>
      <p:sp>
        <p:nvSpPr>
          <p:cNvPr id="5" name="Footer Placeholder 3">
            <a:extLst>
              <a:ext uri="{FF2B5EF4-FFF2-40B4-BE49-F238E27FC236}">
                <a16:creationId xmlns:a16="http://schemas.microsoft.com/office/drawing/2014/main" id="{2AAE637C-7B7C-D158-0C9A-54F531A1CEB5}"/>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 gewijzigd: 5/11/2023)</a:t>
            </a:r>
          </a:p>
        </p:txBody>
      </p:sp>
    </p:spTree>
    <p:extLst>
      <p:ext uri="{BB962C8B-B14F-4D97-AF65-F5344CB8AC3E}">
        <p14:creationId xmlns:p14="http://schemas.microsoft.com/office/powerpoint/2010/main" val="22468826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8689</TotalTime>
  <Words>1206</Words>
  <Application>Microsoft Office PowerPoint</Application>
  <PresentationFormat>On-screen Show (4:3)</PresentationFormat>
  <Paragraphs>119</Paragraphs>
  <Slides>14</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14</vt:i4>
      </vt:variant>
    </vt:vector>
  </HeadingPairs>
  <TitlesOfParts>
    <vt:vector size="25" baseType="lpstr">
      <vt:lpstr>Arial</vt:lpstr>
      <vt:lpstr>Arial Black</vt:lpstr>
      <vt:lpstr>Calibri</vt:lpstr>
      <vt:lpstr>Calibri Light</vt:lpstr>
      <vt:lpstr>Gill Sans MT</vt:lpstr>
      <vt:lpstr>Helvetica Neue</vt:lpstr>
      <vt:lpstr>Wingdings 2</vt:lpstr>
      <vt:lpstr>Custom Design</vt:lpstr>
      <vt:lpstr>beginner</vt:lpstr>
      <vt:lpstr>1_Custom Design</vt:lpstr>
      <vt:lpstr>Dividend</vt:lpstr>
      <vt:lpstr>Rechtdoor bewegen</vt:lpstr>
      <vt:lpstr>Lesdoelstellingen</vt:lpstr>
      <vt:lpstr>Beweeg voor duur</vt:lpstr>
      <vt:lpstr>Beweeg met besturing gedurende de tijd</vt:lpstr>
      <vt:lpstr>NEGATIEVE waarden</vt:lpstr>
      <vt:lpstr>Uitdaging 1: Verplaats 10 CM</vt:lpstr>
      <vt:lpstr>Uitdaging 1 Oplossing</vt:lpstr>
      <vt:lpstr>Uitdaging II: Ga vooruit en achteruit</vt:lpstr>
      <vt:lpstr>Uitdaging II oplossing</vt:lpstr>
      <vt:lpstr>Begin met bewegen en stop met het verplaatsen van blokken</vt:lpstr>
      <vt:lpstr>Begin met snelheid (“Move Tank”)</vt:lpstr>
      <vt:lpstr>Wachtblokken en uitdaging iii</vt:lpstr>
      <vt:lpstr>Uitdaging III: 3 seconden bewegen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roy</cp:lastModifiedBy>
  <cp:revision>122</cp:revision>
  <cp:lastPrinted>2016-07-04T14:38:40Z</cp:lastPrinted>
  <dcterms:created xsi:type="dcterms:W3CDTF">2014-08-07T02:19:13Z</dcterms:created>
  <dcterms:modified xsi:type="dcterms:W3CDTF">2023-09-27T12:05:34Z</dcterms:modified>
</cp:coreProperties>
</file>