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2"/>
  </p:notesMasterIdLst>
  <p:handoutMasterIdLst>
    <p:handoutMasterId r:id="rId13"/>
  </p:handoutMasterIdLst>
  <p:sldIdLst>
    <p:sldId id="275" r:id="rId2"/>
    <p:sldId id="257" r:id="rId3"/>
    <p:sldId id="287" r:id="rId4"/>
    <p:sldId id="271" r:id="rId5"/>
    <p:sldId id="290" r:id="rId6"/>
    <p:sldId id="291" r:id="rId7"/>
    <p:sldId id="292" r:id="rId8"/>
    <p:sldId id="288" r:id="rId9"/>
    <p:sldId id="289" r:id="rId10"/>
    <p:sldId id="268" r:id="rId11"/>
  </p:sldIdLst>
  <p:sldSz cx="9144000" cy="6858000" type="screen4x3"/>
  <p:notesSz cx="6858000" cy="9144000"/>
  <p:defaultTextStyle>
    <a:defPPr>
      <a:defRPr lang="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022"/>
    <p:restoredTop sz="94613"/>
  </p:normalViewPr>
  <p:slideViewPr>
    <p:cSldViewPr snapToGrid="0" snapToObjects="1">
      <p:cViewPr varScale="1">
        <p:scale>
          <a:sx n="123" d="100"/>
          <a:sy n="123" d="100"/>
        </p:scale>
        <p:origin x="88" y="8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9/27/2023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9/27/2023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84534"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51C88A6B-C01F-D24F-A4D5-9DCED8FD4E65}"/>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351278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12/14/2020)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56287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Prime Lessons (primelessons.org) CC-BY-NC-SA.  (Last edit: 12/14/2020)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2646676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12/14/2020)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2020 Prime Lessons (primelessons.org) CC-BY-NC-SA.  (Last edit: 12/14/2020)</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4AAC827-86C6-C14B-BA78-B8D1AB641A5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243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12/14/2020)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4A8C7F20-6473-6B47-9D48-F95DE6702F90}"/>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2500C1AB-BE00-A54D-8DCB-DECBCB0B2A1D}"/>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3689125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37AC5B36-9294-4B40-9E8A-D69F1169AFC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5EABF473-4239-5A4A-B37E-A4E23C6514D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814413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12/14/2020)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E12794F9-A230-3546-AE4E-5775441670E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629515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655EB34E-26E5-C84E-A8EF-3430013C89CE}"/>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1FA7677D-1A19-9649-BA10-142CC3092B1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821078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12/14/2020)</a:t>
            </a:r>
            <a:endParaRPr lang="en-US" dirty="0"/>
          </a:p>
        </p:txBody>
      </p:sp>
      <p:sp>
        <p:nvSpPr>
          <p:cNvPr id="7" name="Rectangle 6">
            <a:extLst>
              <a:ext uri="{FF2B5EF4-FFF2-40B4-BE49-F238E27FC236}">
                <a16:creationId xmlns:a16="http://schemas.microsoft.com/office/drawing/2014/main" id="{0350E2D9-3C5F-D743-8754-E9F3F113DA40}"/>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0AFCDCBC-3F31-AD40-AE62-24858E0FD83D}"/>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67510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12/14/2020)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2333512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12/14/2020)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92139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2020 Prime Lessons (primelessons.org) CC-BY-NC-SA.  (Last edit: 12/14/2020)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7E71BDA-B023-7841-8DB0-14C87EBD9EC4}"/>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9837211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nl" dirty="0"/>
              <a:t>Sensorwaarden bekijken</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normAutofit fontScale="92500" lnSpcReduction="20000"/>
          </a:bodyPr>
          <a:lstStyle/>
          <a:p>
            <a:r>
              <a:rPr lang="nl" dirty="0"/>
              <a:t>DOOR SANJAY EN ARVIND SESHAN</a:t>
            </a:r>
          </a:p>
          <a:p>
            <a:r>
              <a:rPr lang="nl-NL" dirty="0">
                <a:solidFill>
                  <a:schemeClr val="tx1"/>
                </a:solidFill>
              </a:rPr>
              <a:t>Vertaald roy </a:t>
            </a:r>
            <a:r>
              <a:rPr lang="nl-NL" dirty="0" err="1">
                <a:solidFill>
                  <a:schemeClr val="tx1"/>
                </a:solidFill>
              </a:rPr>
              <a:t>krikke</a:t>
            </a:r>
            <a:r>
              <a:rPr lang="nl-NL" dirty="0">
                <a:solidFill>
                  <a:schemeClr val="tx1"/>
                </a:solidFill>
              </a:rPr>
              <a:t> en </a:t>
            </a:r>
            <a:r>
              <a:rPr lang="nl-NL" dirty="0" err="1">
                <a:solidFill>
                  <a:schemeClr val="tx1"/>
                </a:solidFill>
              </a:rPr>
              <a:t>henriëtte</a:t>
            </a:r>
            <a:r>
              <a:rPr lang="nl-NL" dirty="0">
                <a:solidFill>
                  <a:schemeClr val="tx1"/>
                </a:solidFill>
              </a:rPr>
              <a:t> van dorp</a:t>
            </a:r>
            <a:endParaRPr lang="nl" dirty="0"/>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2111017"/>
          </a:xfrm>
        </p:spPr>
        <p:txBody>
          <a:bodyPr>
            <a:normAutofit/>
          </a:bodyPr>
          <a:lstStyle/>
          <a:p>
            <a:r>
              <a:rPr lang="nl-NL" dirty="0"/>
              <a:t>Deze les is gemaakt door </a:t>
            </a:r>
            <a:r>
              <a:rPr lang="nl-NL" dirty="0" err="1"/>
              <a:t>Sanjay</a:t>
            </a:r>
            <a:r>
              <a:rPr lang="nl-NL" dirty="0"/>
              <a:t> </a:t>
            </a:r>
            <a:r>
              <a:rPr lang="nl-NL" dirty="0" err="1"/>
              <a:t>Seshan</a:t>
            </a:r>
            <a:r>
              <a:rPr lang="nl-NL" dirty="0"/>
              <a:t> en </a:t>
            </a:r>
            <a:r>
              <a:rPr lang="nl-NL" dirty="0" err="1"/>
              <a:t>Arvind</a:t>
            </a:r>
            <a:r>
              <a:rPr lang="nl-NL" dirty="0"/>
              <a:t> </a:t>
            </a:r>
            <a:r>
              <a:rPr lang="nl-NL" dirty="0" err="1"/>
              <a:t>Seshan</a:t>
            </a:r>
            <a:r>
              <a:rPr lang="nl-NL" dirty="0"/>
              <a:t> voor Prime </a:t>
            </a:r>
            <a:r>
              <a:rPr lang="nl-NL" dirty="0" err="1"/>
              <a:t>Lessons</a:t>
            </a:r>
            <a:endParaRPr lang="nl-NL" dirty="0"/>
          </a:p>
          <a:p>
            <a:r>
              <a:rPr lang="nl-NL" dirty="0"/>
              <a:t>Deze lessen zijn door Roy Krikke en Henriëtte van Dorp vertaald in het Nederlands
Meer lessen zijn beschikbaar op </a:t>
            </a:r>
            <a:r>
              <a:rPr lang="en-US" dirty="0">
                <a:hlinkClick r:id="rId2"/>
              </a:rPr>
              <a:t>www.primelessons.org</a:t>
            </a:r>
            <a:endParaRPr lang="en-US" dirty="0"/>
          </a:p>
        </p:txBody>
      </p:sp>
      <p:sp>
        <p:nvSpPr>
          <p:cNvPr id="4" name="Footer Placeholder 3"/>
          <p:cNvSpPr>
            <a:spLocks noGrp="1"/>
          </p:cNvSpPr>
          <p:nvPr>
            <p:ph type="ftr" sz="quarter" idx="11"/>
          </p:nvPr>
        </p:nvSpPr>
        <p:spPr/>
        <p:txBody>
          <a:bodyPr/>
          <a:lstStyle/>
          <a:p>
            <a:r>
              <a:rPr lang="en-US" dirty="0"/>
              <a:t>Copyright © 2023 Prime Lessons (primelessons.org) CC-BY-NC-SA.  </a:t>
            </a:r>
            <a:r>
              <a:rPr lang="en-US"/>
              <a:t>(Last edit: 05/11/2023)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10</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3"/>
              </a:rPr>
              <a:t>Creative Commons Attribution-</a:t>
            </a:r>
            <a:r>
              <a:rPr kumimoji="0" lang="en-US" altLang="en-US" sz="1200" b="0" i="0" u="none" strike="noStrike" cap="none" normalizeH="0" baseline="0" dirty="0" err="1">
                <a:ln>
                  <a:noFill/>
                </a:ln>
                <a:solidFill>
                  <a:srgbClr val="4374B7"/>
                </a:solidFill>
                <a:effectLst/>
                <a:latin typeface="Helvetica Neue"/>
                <a:hlinkClick r:id="rId3"/>
              </a:rPr>
              <a:t>NonCommercial</a:t>
            </a:r>
            <a:r>
              <a:rPr kumimoji="0" lang="en-US" altLang="en-US" sz="1200" b="0" i="0" u="none" strike="noStrike" cap="none" normalizeH="0" baseline="0" dirty="0">
                <a:ln>
                  <a:noFill/>
                </a:ln>
                <a:solidFill>
                  <a:srgbClr val="4374B7"/>
                </a:solidFill>
                <a:effectLst/>
                <a:latin typeface="Helvetica Neue"/>
                <a:hlinkClick r:id="rId3"/>
              </a:rPr>
              <a:t>-</a:t>
            </a:r>
            <a:r>
              <a:rPr kumimoji="0" lang="en-US" altLang="en-US" sz="1200" b="0" i="0" u="none" strike="noStrike" cap="none" normalizeH="0" baseline="0" dirty="0" err="1">
                <a:ln>
                  <a:noFill/>
                </a:ln>
                <a:solidFill>
                  <a:srgbClr val="4374B7"/>
                </a:solidFill>
                <a:effectLst/>
                <a:latin typeface="Helvetica Neue"/>
                <a:hlinkClick r:id="rId3"/>
              </a:rPr>
              <a:t>ShareAlike</a:t>
            </a:r>
            <a:r>
              <a:rPr kumimoji="0" lang="en-US" altLang="en-US" sz="1200" b="0" i="0" u="none" strike="noStrike" cap="none" normalizeH="0" baseline="0" dirty="0">
                <a:ln>
                  <a:noFill/>
                </a:ln>
                <a:solidFill>
                  <a:srgbClr val="4374B7"/>
                </a:solidFill>
                <a:effectLst/>
                <a:latin typeface="Helvetica Neue"/>
                <a:hlinkClick r:id="rId3"/>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7706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Lesdoelstellingen</a:t>
            </a:r>
          </a:p>
        </p:txBody>
      </p:sp>
      <p:sp>
        <p:nvSpPr>
          <p:cNvPr id="3" name="Content Placeholder 2"/>
          <p:cNvSpPr>
            <a:spLocks noGrp="1"/>
          </p:cNvSpPr>
          <p:nvPr>
            <p:ph idx="1"/>
          </p:nvPr>
        </p:nvSpPr>
        <p:spPr>
          <a:xfrm>
            <a:off x="155088" y="1140007"/>
            <a:ext cx="8831580" cy="2409220"/>
          </a:xfrm>
        </p:spPr>
        <p:txBody>
          <a:bodyPr/>
          <a:lstStyle/>
          <a:p>
            <a:r>
              <a:rPr lang="nl" dirty="0"/>
              <a:t>Leer hoe u sensorwaarden kunt bekijken op SPIKE Prime en Robot Inventor</a:t>
            </a:r>
          </a:p>
          <a:p>
            <a:endParaRPr lang="en-US" dirty="0"/>
          </a:p>
          <a:p>
            <a:endParaRPr lang="en-US" dirty="0"/>
          </a:p>
        </p:txBody>
      </p:sp>
      <p:sp>
        <p:nvSpPr>
          <p:cNvPr id="4" name="Footer Placeholder 3"/>
          <p:cNvSpPr>
            <a:spLocks noGrp="1"/>
          </p:cNvSpPr>
          <p:nvPr>
            <p:ph type="ftr" sz="quarter" idx="11"/>
          </p:nvPr>
        </p:nvSpPr>
        <p:spPr>
          <a:xfrm>
            <a:off x="88409" y="6320275"/>
            <a:ext cx="9055591" cy="365125"/>
          </a:xfrm>
        </p:spPr>
        <p:txBody>
          <a:bodyPr/>
          <a:lstStyle/>
          <a:p>
            <a:r>
              <a:rPr lang="nl" dirty="0"/>
              <a:t>Copyright © 2020 Prime Lessons (primelessons.org) CC-BY-NC-SA. (Laatste bewerking: 14-12-2020)</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pic>
        <p:nvPicPr>
          <p:cNvPr id="5" name="Picture 4">
            <a:extLst>
              <a:ext uri="{FF2B5EF4-FFF2-40B4-BE49-F238E27FC236}">
                <a16:creationId xmlns:a16="http://schemas.microsoft.com/office/drawing/2014/main" id="{2093344B-9746-4872-86E2-90E8F40C27C4}"/>
              </a:ext>
            </a:extLst>
          </p:cNvPr>
          <p:cNvPicPr>
            <a:picLocks noChangeAspect="1"/>
          </p:cNvPicPr>
          <p:nvPr/>
        </p:nvPicPr>
        <p:blipFill rotWithShape="1">
          <a:blip r:embed="rId2"/>
          <a:srcRect r="8347" b="36913"/>
          <a:stretch/>
        </p:blipFill>
        <p:spPr>
          <a:xfrm>
            <a:off x="2171596" y="4267234"/>
            <a:ext cx="4731622" cy="817232"/>
          </a:xfrm>
          <a:prstGeom prst="rect">
            <a:avLst/>
          </a:prstGeom>
          <a:ln>
            <a:solidFill>
              <a:schemeClr val="tx1"/>
            </a:solidFill>
          </a:ln>
        </p:spPr>
      </p:pic>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1296-16BA-436E-A42E-41630A191DDE}"/>
              </a:ext>
            </a:extLst>
          </p:cNvPr>
          <p:cNvSpPr>
            <a:spLocks noGrp="1"/>
          </p:cNvSpPr>
          <p:nvPr>
            <p:ph type="title"/>
          </p:nvPr>
        </p:nvSpPr>
        <p:spPr/>
        <p:txBody>
          <a:bodyPr/>
          <a:lstStyle/>
          <a:p>
            <a:r>
              <a:rPr lang="nl" dirty="0"/>
              <a:t>Waarom heb je sensordata nodig?</a:t>
            </a:r>
          </a:p>
        </p:txBody>
      </p:sp>
      <p:sp>
        <p:nvSpPr>
          <p:cNvPr id="3" name="Content Placeholder 2">
            <a:extLst>
              <a:ext uri="{FF2B5EF4-FFF2-40B4-BE49-F238E27FC236}">
                <a16:creationId xmlns:a16="http://schemas.microsoft.com/office/drawing/2014/main" id="{250543C7-4DE9-409A-AA50-34E4D33C0FAA}"/>
              </a:ext>
            </a:extLst>
          </p:cNvPr>
          <p:cNvSpPr>
            <a:spLocks noGrp="1"/>
          </p:cNvSpPr>
          <p:nvPr>
            <p:ph idx="1"/>
          </p:nvPr>
        </p:nvSpPr>
        <p:spPr/>
        <p:txBody>
          <a:bodyPr/>
          <a:lstStyle/>
          <a:p>
            <a:r>
              <a:rPr lang="nl" dirty="0"/>
              <a:t>Sensorgegevens kunnen….</a:t>
            </a:r>
          </a:p>
          <a:p>
            <a:pPr lvl="1"/>
            <a:r>
              <a:rPr lang="nl" dirty="0"/>
              <a:t>Wordt gebruikt om gemakkelijker te kunnen programmeren (niet meer raden en controleren!!)</a:t>
            </a:r>
          </a:p>
          <a:p>
            <a:pPr lvl="1"/>
            <a:r>
              <a:rPr lang="nl" dirty="0"/>
              <a:t>Wordt gebruikt om nauwkeuriger te kunnen programmeren</a:t>
            </a:r>
          </a:p>
          <a:p>
            <a:pPr lvl="1"/>
            <a:r>
              <a:rPr lang="nl" dirty="0"/>
              <a:t>Wordt gebruikt om code te debuggen en om problemen op te lossen</a:t>
            </a:r>
          </a:p>
          <a:p>
            <a:endParaRPr lang="en-US" dirty="0"/>
          </a:p>
          <a:p>
            <a:r>
              <a:rPr lang="nl" dirty="0"/>
              <a:t>SPIKE Prime en Robot Inventor hebben geen scherm, maar je kunt nog steeds sensorgegevens bekijken via het Hub Dashboard</a:t>
            </a:r>
          </a:p>
        </p:txBody>
      </p:sp>
      <p:sp>
        <p:nvSpPr>
          <p:cNvPr id="5" name="Slide Number Placeholder 4">
            <a:extLst>
              <a:ext uri="{FF2B5EF4-FFF2-40B4-BE49-F238E27FC236}">
                <a16:creationId xmlns:a16="http://schemas.microsoft.com/office/drawing/2014/main" id="{DC10D923-EEB5-4C1B-BBE3-481C0515D8F4}"/>
              </a:ext>
            </a:extLst>
          </p:cNvPr>
          <p:cNvSpPr>
            <a:spLocks noGrp="1"/>
          </p:cNvSpPr>
          <p:nvPr>
            <p:ph type="sldNum" sz="quarter" idx="12"/>
          </p:nvPr>
        </p:nvSpPr>
        <p:spPr/>
        <p:txBody>
          <a:bodyPr/>
          <a:lstStyle/>
          <a:p>
            <a:fld id="{BBD74847-7BE4-4E4D-8159-51DF7B93C616}" type="slidenum">
              <a:rPr lang="en-US" smtClean="0"/>
              <a:t>3</a:t>
            </a:fld>
            <a:endParaRPr lang="en-US"/>
          </a:p>
        </p:txBody>
      </p:sp>
      <p:sp>
        <p:nvSpPr>
          <p:cNvPr id="6" name="Footer Placeholder 3">
            <a:extLst>
              <a:ext uri="{FF2B5EF4-FFF2-40B4-BE49-F238E27FC236}">
                <a16:creationId xmlns:a16="http://schemas.microsoft.com/office/drawing/2014/main" id="{B1350C5C-0B4A-268F-C505-A4274DBA9C99}"/>
              </a:ext>
            </a:extLst>
          </p:cNvPr>
          <p:cNvSpPr>
            <a:spLocks noGrp="1"/>
          </p:cNvSpPr>
          <p:nvPr>
            <p:ph type="ftr" sz="quarter" idx="11"/>
          </p:nvPr>
        </p:nvSpPr>
        <p:spPr>
          <a:xfrm>
            <a:off x="88409" y="6320275"/>
            <a:ext cx="9055591" cy="365125"/>
          </a:xfrm>
        </p:spPr>
        <p:txBody>
          <a:bodyPr/>
          <a:lstStyle/>
          <a:p>
            <a:r>
              <a:rPr lang="nl" dirty="0"/>
              <a:t>Copyright © 2020 Prime Lessons (primelessons.org) CC-BY-NC-SA. (Laatste bewerking: 14-12-2020)</a:t>
            </a:r>
          </a:p>
        </p:txBody>
      </p:sp>
    </p:spTree>
    <p:extLst>
      <p:ext uri="{BB962C8B-B14F-4D97-AF65-F5344CB8AC3E}">
        <p14:creationId xmlns:p14="http://schemas.microsoft.com/office/powerpoint/2010/main" val="3776328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399B84-BCC1-4BA3-B95D-5928C70046E0}"/>
              </a:ext>
            </a:extLst>
          </p:cNvPr>
          <p:cNvPicPr>
            <a:picLocks noChangeAspect="1"/>
          </p:cNvPicPr>
          <p:nvPr/>
        </p:nvPicPr>
        <p:blipFill rotWithShape="1">
          <a:blip r:embed="rId2"/>
          <a:srcRect t="4720"/>
          <a:stretch/>
        </p:blipFill>
        <p:spPr>
          <a:xfrm>
            <a:off x="159493" y="1177853"/>
            <a:ext cx="3520970" cy="2521040"/>
          </a:xfrm>
          <a:prstGeom prst="rect">
            <a:avLst/>
          </a:prstGeom>
        </p:spPr>
      </p:pic>
      <p:sp>
        <p:nvSpPr>
          <p:cNvPr id="2" name="Title 1"/>
          <p:cNvSpPr>
            <a:spLocks noGrp="1"/>
          </p:cNvSpPr>
          <p:nvPr>
            <p:ph type="title"/>
          </p:nvPr>
        </p:nvSpPr>
        <p:spPr/>
        <p:txBody>
          <a:bodyPr/>
          <a:lstStyle/>
          <a:p>
            <a:r>
              <a:rPr lang="nl" dirty="0"/>
              <a:t>U moet verbonden zijn met de hub</a:t>
            </a:r>
          </a:p>
        </p:txBody>
      </p:sp>
      <p:sp>
        <p:nvSpPr>
          <p:cNvPr id="7" name="Content Placeholder 6"/>
          <p:cNvSpPr>
            <a:spLocks noGrp="1"/>
          </p:cNvSpPr>
          <p:nvPr>
            <p:ph idx="1"/>
          </p:nvPr>
        </p:nvSpPr>
        <p:spPr>
          <a:xfrm>
            <a:off x="3942080" y="1242219"/>
            <a:ext cx="5042427" cy="2756736"/>
          </a:xfrm>
        </p:spPr>
        <p:txBody>
          <a:bodyPr>
            <a:normAutofit/>
          </a:bodyPr>
          <a:lstStyle/>
          <a:p>
            <a:r>
              <a:rPr lang="nl" dirty="0"/>
              <a:t>Om eventuele sensorgegevens te bekijken, moet u eerst verbonden zijn met de Hub (SPIKE Prime of Robot Inventor)</a:t>
            </a:r>
          </a:p>
          <a:p>
            <a:r>
              <a:rPr lang="nl" dirty="0"/>
              <a:t>Klik op het kleine Hub-pictogram in een project in SPIKE Prime of Robot Inventor</a:t>
            </a:r>
          </a:p>
        </p:txBody>
      </p:sp>
      <p:sp>
        <p:nvSpPr>
          <p:cNvPr id="14" name="Slide Number Placeholder 13">
            <a:extLst>
              <a:ext uri="{FF2B5EF4-FFF2-40B4-BE49-F238E27FC236}">
                <a16:creationId xmlns:a16="http://schemas.microsoft.com/office/drawing/2014/main" id="{D318FC27-407A-4F8C-85FE-2F82CAB12653}"/>
              </a:ext>
            </a:extLst>
          </p:cNvPr>
          <p:cNvSpPr>
            <a:spLocks noGrp="1"/>
          </p:cNvSpPr>
          <p:nvPr>
            <p:ph type="sldNum" sz="quarter" idx="12"/>
          </p:nvPr>
        </p:nvSpPr>
        <p:spPr/>
        <p:txBody>
          <a:bodyPr/>
          <a:lstStyle/>
          <a:p>
            <a:fld id="{BBD74847-7BE4-4E4D-8159-51DF7B93C616}" type="slidenum">
              <a:rPr lang="en-US" smtClean="0"/>
              <a:t>4</a:t>
            </a:fld>
            <a:endParaRPr lang="en-US"/>
          </a:p>
        </p:txBody>
      </p:sp>
      <p:sp>
        <p:nvSpPr>
          <p:cNvPr id="10" name="Rectangle 9"/>
          <p:cNvSpPr/>
          <p:nvPr/>
        </p:nvSpPr>
        <p:spPr>
          <a:xfrm>
            <a:off x="1245462" y="1374409"/>
            <a:ext cx="325641" cy="312615"/>
          </a:xfrm>
          <a:prstGeom prst="rect">
            <a:avLst/>
          </a:prstGeom>
          <a:noFill/>
          <a:ln w="57150" cmpd="sng">
            <a:solidFill>
              <a:srgbClr val="FFD5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a:cxnSpLocks/>
          </p:cNvCxnSpPr>
          <p:nvPr/>
        </p:nvCxnSpPr>
        <p:spPr>
          <a:xfrm>
            <a:off x="1571103" y="1374409"/>
            <a:ext cx="3000897" cy="2624546"/>
          </a:xfrm>
          <a:prstGeom prst="line">
            <a:avLst/>
          </a:prstGeom>
          <a:ln>
            <a:solidFill>
              <a:srgbClr val="FFD5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cxnSpLocks/>
          </p:cNvCxnSpPr>
          <p:nvPr/>
        </p:nvCxnSpPr>
        <p:spPr>
          <a:xfrm>
            <a:off x="1245462" y="1687024"/>
            <a:ext cx="690283" cy="2333565"/>
          </a:xfrm>
          <a:prstGeom prst="line">
            <a:avLst/>
          </a:prstGeom>
          <a:ln>
            <a:solidFill>
              <a:srgbClr val="FFD500"/>
            </a:solidFill>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CF284916-E59B-4F8A-8709-ED25B27D342F}"/>
              </a:ext>
            </a:extLst>
          </p:cNvPr>
          <p:cNvPicPr>
            <a:picLocks noChangeAspect="1"/>
          </p:cNvPicPr>
          <p:nvPr/>
        </p:nvPicPr>
        <p:blipFill>
          <a:blip r:embed="rId3"/>
          <a:stretch>
            <a:fillRect/>
          </a:stretch>
        </p:blipFill>
        <p:spPr>
          <a:xfrm>
            <a:off x="1981496" y="4020589"/>
            <a:ext cx="2567196" cy="1998904"/>
          </a:xfrm>
          <a:prstGeom prst="rect">
            <a:avLst/>
          </a:prstGeom>
          <a:ln w="28575">
            <a:solidFill>
              <a:srgbClr val="FFD500"/>
            </a:solidFill>
          </a:ln>
        </p:spPr>
      </p:pic>
      <p:sp>
        <p:nvSpPr>
          <p:cNvPr id="23" name="Rectangle 22">
            <a:extLst>
              <a:ext uri="{FF2B5EF4-FFF2-40B4-BE49-F238E27FC236}">
                <a16:creationId xmlns:a16="http://schemas.microsoft.com/office/drawing/2014/main" id="{6BC181B5-2EA1-4C01-B42F-745681F8FFEE}"/>
              </a:ext>
            </a:extLst>
          </p:cNvPr>
          <p:cNvSpPr/>
          <p:nvPr/>
        </p:nvSpPr>
        <p:spPr>
          <a:xfrm>
            <a:off x="3024745" y="5768340"/>
            <a:ext cx="472967" cy="223898"/>
          </a:xfrm>
          <a:prstGeom prst="rect">
            <a:avLst/>
          </a:prstGeom>
          <a:noFill/>
          <a:ln w="19050" cmpd="sng">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ooter Placeholder 3">
            <a:extLst>
              <a:ext uri="{FF2B5EF4-FFF2-40B4-BE49-F238E27FC236}">
                <a16:creationId xmlns:a16="http://schemas.microsoft.com/office/drawing/2014/main" id="{E6D926FC-16CC-6839-5D9B-827A515B5B35}"/>
              </a:ext>
            </a:extLst>
          </p:cNvPr>
          <p:cNvSpPr>
            <a:spLocks noGrp="1"/>
          </p:cNvSpPr>
          <p:nvPr>
            <p:ph type="ftr" sz="quarter" idx="11"/>
          </p:nvPr>
        </p:nvSpPr>
        <p:spPr>
          <a:xfrm>
            <a:off x="88409" y="6320275"/>
            <a:ext cx="9055591" cy="365125"/>
          </a:xfrm>
        </p:spPr>
        <p:txBody>
          <a:bodyPr/>
          <a:lstStyle/>
          <a:p>
            <a:r>
              <a:rPr lang="nl" dirty="0"/>
              <a:t>Copyright © 2020 Prime Lessons (primelessons.org) CC-BY-NC-SA. (Laatste bewerking: 14-12-2020)</a:t>
            </a:r>
          </a:p>
        </p:txBody>
      </p:sp>
    </p:spTree>
    <p:extLst>
      <p:ext uri="{BB962C8B-B14F-4D97-AF65-F5344CB8AC3E}">
        <p14:creationId xmlns:p14="http://schemas.microsoft.com/office/powerpoint/2010/main" val="1494063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6BCAB-75A2-4126-A082-8E6915023F11}"/>
              </a:ext>
            </a:extLst>
          </p:cNvPr>
          <p:cNvSpPr>
            <a:spLocks noGrp="1"/>
          </p:cNvSpPr>
          <p:nvPr>
            <p:ph type="title"/>
          </p:nvPr>
        </p:nvSpPr>
        <p:spPr/>
        <p:txBody>
          <a:bodyPr/>
          <a:lstStyle/>
          <a:p>
            <a:r>
              <a:rPr lang="nl" dirty="0"/>
              <a:t>Sensorwaarden op de projectpagina</a:t>
            </a:r>
          </a:p>
        </p:txBody>
      </p:sp>
      <p:pic>
        <p:nvPicPr>
          <p:cNvPr id="6" name="Content Placeholder 5">
            <a:extLst>
              <a:ext uri="{FF2B5EF4-FFF2-40B4-BE49-F238E27FC236}">
                <a16:creationId xmlns:a16="http://schemas.microsoft.com/office/drawing/2014/main" id="{B7E194CD-70D3-4586-916B-9E0818AB325B}"/>
              </a:ext>
            </a:extLst>
          </p:cNvPr>
          <p:cNvPicPr>
            <a:picLocks noGrp="1" noChangeAspect="1"/>
          </p:cNvPicPr>
          <p:nvPr>
            <p:ph idx="1"/>
          </p:nvPr>
        </p:nvPicPr>
        <p:blipFill>
          <a:blip r:embed="rId2"/>
          <a:stretch>
            <a:fillRect/>
          </a:stretch>
        </p:blipFill>
        <p:spPr>
          <a:xfrm>
            <a:off x="412809" y="3480516"/>
            <a:ext cx="3503210" cy="1808990"/>
          </a:xfrm>
          <a:prstGeom prst="rect">
            <a:avLst/>
          </a:prstGeom>
          <a:ln w="28575">
            <a:solidFill>
              <a:schemeClr val="tx1"/>
            </a:solidFill>
          </a:ln>
        </p:spPr>
      </p:pic>
      <p:sp>
        <p:nvSpPr>
          <p:cNvPr id="5" name="Slide Number Placeholder 4">
            <a:extLst>
              <a:ext uri="{FF2B5EF4-FFF2-40B4-BE49-F238E27FC236}">
                <a16:creationId xmlns:a16="http://schemas.microsoft.com/office/drawing/2014/main" id="{D37737A4-2006-4988-8BC4-A230776A3EC9}"/>
              </a:ext>
            </a:extLst>
          </p:cNvPr>
          <p:cNvSpPr>
            <a:spLocks noGrp="1"/>
          </p:cNvSpPr>
          <p:nvPr>
            <p:ph type="sldNum" sz="quarter" idx="12"/>
          </p:nvPr>
        </p:nvSpPr>
        <p:spPr/>
        <p:txBody>
          <a:bodyPr/>
          <a:lstStyle/>
          <a:p>
            <a:fld id="{BBD74847-7BE4-4E4D-8159-51DF7B93C616}" type="slidenum">
              <a:rPr lang="en-US" smtClean="0"/>
              <a:t>5</a:t>
            </a:fld>
            <a:endParaRPr lang="en-US"/>
          </a:p>
        </p:txBody>
      </p:sp>
      <p:sp>
        <p:nvSpPr>
          <p:cNvPr id="7" name="Content Placeholder 6">
            <a:extLst>
              <a:ext uri="{FF2B5EF4-FFF2-40B4-BE49-F238E27FC236}">
                <a16:creationId xmlns:a16="http://schemas.microsoft.com/office/drawing/2014/main" id="{EC1D8DBC-A40B-4B42-862B-F554BFFDCA49}"/>
              </a:ext>
            </a:extLst>
          </p:cNvPr>
          <p:cNvSpPr txBox="1">
            <a:spLocks/>
          </p:cNvSpPr>
          <p:nvPr/>
        </p:nvSpPr>
        <p:spPr>
          <a:xfrm>
            <a:off x="175260" y="1396036"/>
            <a:ext cx="8707596" cy="680414"/>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nl" dirty="0"/>
              <a:t>Eenmaal verbonden met de Hub, zijn sensor- en motorwaarden zichtbaar bovenaan elke projectpagina in zowel SPIKE Prime als Robot Inventor</a:t>
            </a:r>
          </a:p>
        </p:txBody>
      </p:sp>
      <p:pic>
        <p:nvPicPr>
          <p:cNvPr id="14" name="Picture 13">
            <a:extLst>
              <a:ext uri="{FF2B5EF4-FFF2-40B4-BE49-F238E27FC236}">
                <a16:creationId xmlns:a16="http://schemas.microsoft.com/office/drawing/2014/main" id="{77ABE278-2F06-D648-ADD1-0FE74757D545}"/>
              </a:ext>
            </a:extLst>
          </p:cNvPr>
          <p:cNvPicPr>
            <a:picLocks noChangeAspect="1"/>
          </p:cNvPicPr>
          <p:nvPr/>
        </p:nvPicPr>
        <p:blipFill rotWithShape="1">
          <a:blip r:embed="rId3"/>
          <a:srcRect l="63369" b="67118"/>
          <a:stretch/>
        </p:blipFill>
        <p:spPr>
          <a:xfrm>
            <a:off x="4958994" y="3417576"/>
            <a:ext cx="3219646" cy="1871930"/>
          </a:xfrm>
          <a:prstGeom prst="rect">
            <a:avLst/>
          </a:prstGeom>
        </p:spPr>
      </p:pic>
      <p:sp>
        <p:nvSpPr>
          <p:cNvPr id="15" name="TextBox 14">
            <a:extLst>
              <a:ext uri="{FF2B5EF4-FFF2-40B4-BE49-F238E27FC236}">
                <a16:creationId xmlns:a16="http://schemas.microsoft.com/office/drawing/2014/main" id="{27619D36-0DF6-944F-96FE-87715ACE1721}"/>
              </a:ext>
            </a:extLst>
          </p:cNvPr>
          <p:cNvSpPr txBox="1"/>
          <p:nvPr/>
        </p:nvSpPr>
        <p:spPr>
          <a:xfrm>
            <a:off x="412809" y="5294567"/>
            <a:ext cx="3362778" cy="369332"/>
          </a:xfrm>
          <a:prstGeom prst="rect">
            <a:avLst/>
          </a:prstGeom>
          <a:noFill/>
        </p:spPr>
        <p:txBody>
          <a:bodyPr wrap="square" rtlCol="0">
            <a:spAutoFit/>
          </a:bodyPr>
          <a:lstStyle/>
          <a:p>
            <a:pPr algn="ctr"/>
            <a:r>
              <a:rPr lang="nl" dirty="0"/>
              <a:t>SPIKE Prime</a:t>
            </a:r>
          </a:p>
        </p:txBody>
      </p:sp>
      <p:sp>
        <p:nvSpPr>
          <p:cNvPr id="16" name="TextBox 15">
            <a:extLst>
              <a:ext uri="{FF2B5EF4-FFF2-40B4-BE49-F238E27FC236}">
                <a16:creationId xmlns:a16="http://schemas.microsoft.com/office/drawing/2014/main" id="{DBC2CBC0-26B9-E143-A713-7A7967132E04}"/>
              </a:ext>
            </a:extLst>
          </p:cNvPr>
          <p:cNvSpPr txBox="1"/>
          <p:nvPr/>
        </p:nvSpPr>
        <p:spPr>
          <a:xfrm>
            <a:off x="4815862" y="5282339"/>
            <a:ext cx="3362778" cy="369332"/>
          </a:xfrm>
          <a:prstGeom prst="rect">
            <a:avLst/>
          </a:prstGeom>
          <a:noFill/>
        </p:spPr>
        <p:txBody>
          <a:bodyPr wrap="square" rtlCol="0">
            <a:spAutoFit/>
          </a:bodyPr>
          <a:lstStyle/>
          <a:p>
            <a:pPr algn="ctr"/>
            <a:r>
              <a:rPr lang="nl" dirty="0"/>
              <a:t>Robotuitvinder</a:t>
            </a:r>
          </a:p>
        </p:txBody>
      </p:sp>
      <p:sp>
        <p:nvSpPr>
          <p:cNvPr id="3" name="Footer Placeholder 3">
            <a:extLst>
              <a:ext uri="{FF2B5EF4-FFF2-40B4-BE49-F238E27FC236}">
                <a16:creationId xmlns:a16="http://schemas.microsoft.com/office/drawing/2014/main" id="{4F5ADD52-DC53-67ED-A358-A5B656686E85}"/>
              </a:ext>
            </a:extLst>
          </p:cNvPr>
          <p:cNvSpPr>
            <a:spLocks noGrp="1"/>
          </p:cNvSpPr>
          <p:nvPr>
            <p:ph type="ftr" sz="quarter" idx="11"/>
          </p:nvPr>
        </p:nvSpPr>
        <p:spPr>
          <a:xfrm>
            <a:off x="88409" y="6320275"/>
            <a:ext cx="9055591" cy="365125"/>
          </a:xfrm>
        </p:spPr>
        <p:txBody>
          <a:bodyPr/>
          <a:lstStyle/>
          <a:p>
            <a:r>
              <a:rPr lang="nl" dirty="0"/>
              <a:t>Copyright © 2020 Prime Lessons (primelessons.org) CC-BY-NC-SA. (Laatste bewerking: 14-12-2020)</a:t>
            </a:r>
          </a:p>
        </p:txBody>
      </p:sp>
    </p:spTree>
    <p:extLst>
      <p:ext uri="{BB962C8B-B14F-4D97-AF65-F5344CB8AC3E}">
        <p14:creationId xmlns:p14="http://schemas.microsoft.com/office/powerpoint/2010/main" val="736817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44A7-962B-4B27-945E-01D9D34F636B}"/>
              </a:ext>
            </a:extLst>
          </p:cNvPr>
          <p:cNvSpPr>
            <a:spLocks noGrp="1"/>
          </p:cNvSpPr>
          <p:nvPr>
            <p:ph type="title"/>
          </p:nvPr>
        </p:nvSpPr>
        <p:spPr/>
        <p:txBody>
          <a:bodyPr/>
          <a:lstStyle/>
          <a:p>
            <a:r>
              <a:rPr lang="nl" dirty="0"/>
              <a:t>Sensorwaarden op DASHBOARD</a:t>
            </a:r>
          </a:p>
        </p:txBody>
      </p:sp>
      <p:sp>
        <p:nvSpPr>
          <p:cNvPr id="3" name="Content Placeholder 2">
            <a:extLst>
              <a:ext uri="{FF2B5EF4-FFF2-40B4-BE49-F238E27FC236}">
                <a16:creationId xmlns:a16="http://schemas.microsoft.com/office/drawing/2014/main" id="{21C146A9-4164-4157-8626-1A4720B3894C}"/>
              </a:ext>
            </a:extLst>
          </p:cNvPr>
          <p:cNvSpPr>
            <a:spLocks noGrp="1"/>
          </p:cNvSpPr>
          <p:nvPr>
            <p:ph idx="1"/>
          </p:nvPr>
        </p:nvSpPr>
        <p:spPr>
          <a:xfrm>
            <a:off x="155087" y="1140006"/>
            <a:ext cx="8660921" cy="5082601"/>
          </a:xfrm>
        </p:spPr>
        <p:txBody>
          <a:bodyPr/>
          <a:lstStyle/>
          <a:p>
            <a:r>
              <a:rPr lang="nl" dirty="0"/>
              <a:t>Als u op het Hub-pictogram in SPIKE Prime of Robot Inventor klikt, gaat u naar het Hub Dashboard waar u meer sensorgegevens kunt zien</a:t>
            </a:r>
          </a:p>
        </p:txBody>
      </p:sp>
      <p:sp>
        <p:nvSpPr>
          <p:cNvPr id="5" name="Slide Number Placeholder 4">
            <a:extLst>
              <a:ext uri="{FF2B5EF4-FFF2-40B4-BE49-F238E27FC236}">
                <a16:creationId xmlns:a16="http://schemas.microsoft.com/office/drawing/2014/main" id="{8A32082B-658A-4B92-83C7-9136DE9AD1CE}"/>
              </a:ext>
            </a:extLst>
          </p:cNvPr>
          <p:cNvSpPr>
            <a:spLocks noGrp="1"/>
          </p:cNvSpPr>
          <p:nvPr>
            <p:ph type="sldNum" sz="quarter" idx="12"/>
          </p:nvPr>
        </p:nvSpPr>
        <p:spPr/>
        <p:txBody>
          <a:bodyPr/>
          <a:lstStyle/>
          <a:p>
            <a:fld id="{BBD74847-7BE4-4E4D-8159-51DF7B93C616}" type="slidenum">
              <a:rPr lang="en-US" smtClean="0"/>
              <a:t>6</a:t>
            </a:fld>
            <a:endParaRPr lang="en-US"/>
          </a:p>
        </p:txBody>
      </p:sp>
      <p:pic>
        <p:nvPicPr>
          <p:cNvPr id="6" name="Picture 5">
            <a:extLst>
              <a:ext uri="{FF2B5EF4-FFF2-40B4-BE49-F238E27FC236}">
                <a16:creationId xmlns:a16="http://schemas.microsoft.com/office/drawing/2014/main" id="{F1E91FE5-47A0-43E4-AF2F-D95706EC74E8}"/>
              </a:ext>
            </a:extLst>
          </p:cNvPr>
          <p:cNvPicPr>
            <a:picLocks noChangeAspect="1"/>
          </p:cNvPicPr>
          <p:nvPr/>
        </p:nvPicPr>
        <p:blipFill>
          <a:blip r:embed="rId2"/>
          <a:stretch>
            <a:fillRect/>
          </a:stretch>
        </p:blipFill>
        <p:spPr>
          <a:xfrm>
            <a:off x="175260" y="3254075"/>
            <a:ext cx="3707605" cy="2878369"/>
          </a:xfrm>
          <a:prstGeom prst="rect">
            <a:avLst/>
          </a:prstGeom>
          <a:ln w="28575">
            <a:solidFill>
              <a:srgbClr val="FFD500"/>
            </a:solidFill>
          </a:ln>
        </p:spPr>
      </p:pic>
      <p:pic>
        <p:nvPicPr>
          <p:cNvPr id="9" name="Content Placeholder 5">
            <a:extLst>
              <a:ext uri="{FF2B5EF4-FFF2-40B4-BE49-F238E27FC236}">
                <a16:creationId xmlns:a16="http://schemas.microsoft.com/office/drawing/2014/main" id="{D1FFA56B-E890-41D9-93E4-DAD7AB991BE9}"/>
              </a:ext>
            </a:extLst>
          </p:cNvPr>
          <p:cNvPicPr>
            <a:picLocks noChangeAspect="1"/>
          </p:cNvPicPr>
          <p:nvPr/>
        </p:nvPicPr>
        <p:blipFill rotWithShape="1">
          <a:blip r:embed="rId3"/>
          <a:srcRect l="4007" t="12038" r="20330" b="60055"/>
          <a:stretch/>
        </p:blipFill>
        <p:spPr>
          <a:xfrm>
            <a:off x="175260" y="2415209"/>
            <a:ext cx="3752848" cy="714769"/>
          </a:xfrm>
          <a:prstGeom prst="rect">
            <a:avLst/>
          </a:prstGeom>
          <a:ln w="28575">
            <a:solidFill>
              <a:srgbClr val="FFD500"/>
            </a:solidFill>
          </a:ln>
        </p:spPr>
      </p:pic>
      <p:sp>
        <p:nvSpPr>
          <p:cNvPr id="11" name="Rectangle 10">
            <a:extLst>
              <a:ext uri="{FF2B5EF4-FFF2-40B4-BE49-F238E27FC236}">
                <a16:creationId xmlns:a16="http://schemas.microsoft.com/office/drawing/2014/main" id="{CA7AC1CC-ADE2-4426-BE22-BA17CBDBC6F0}"/>
              </a:ext>
            </a:extLst>
          </p:cNvPr>
          <p:cNvSpPr/>
          <p:nvPr/>
        </p:nvSpPr>
        <p:spPr>
          <a:xfrm>
            <a:off x="184567" y="2630163"/>
            <a:ext cx="390525" cy="3911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ell phone&#10;&#10;Description automatically generated">
            <a:extLst>
              <a:ext uri="{FF2B5EF4-FFF2-40B4-BE49-F238E27FC236}">
                <a16:creationId xmlns:a16="http://schemas.microsoft.com/office/drawing/2014/main" id="{42B3C2C9-B5AF-8A4D-BBDB-46D7B8BECD51}"/>
              </a:ext>
            </a:extLst>
          </p:cNvPr>
          <p:cNvPicPr>
            <a:picLocks noChangeAspect="1"/>
          </p:cNvPicPr>
          <p:nvPr/>
        </p:nvPicPr>
        <p:blipFill>
          <a:blip r:embed="rId4"/>
          <a:stretch>
            <a:fillRect/>
          </a:stretch>
        </p:blipFill>
        <p:spPr>
          <a:xfrm>
            <a:off x="4641574" y="3197546"/>
            <a:ext cx="3980032" cy="2991552"/>
          </a:xfrm>
          <a:prstGeom prst="rect">
            <a:avLst/>
          </a:prstGeom>
        </p:spPr>
      </p:pic>
      <p:pic>
        <p:nvPicPr>
          <p:cNvPr id="12" name="Picture 11">
            <a:extLst>
              <a:ext uri="{FF2B5EF4-FFF2-40B4-BE49-F238E27FC236}">
                <a16:creationId xmlns:a16="http://schemas.microsoft.com/office/drawing/2014/main" id="{54B9BE24-B9CD-664F-9D01-C5EB7625DD23}"/>
              </a:ext>
            </a:extLst>
          </p:cNvPr>
          <p:cNvPicPr>
            <a:picLocks noChangeAspect="1"/>
          </p:cNvPicPr>
          <p:nvPr/>
        </p:nvPicPr>
        <p:blipFill rotWithShape="1">
          <a:blip r:embed="rId5"/>
          <a:srcRect l="72641" t="5578" b="87317"/>
          <a:stretch/>
        </p:blipFill>
        <p:spPr>
          <a:xfrm>
            <a:off x="4829949" y="2415209"/>
            <a:ext cx="3603281" cy="606063"/>
          </a:xfrm>
          <a:prstGeom prst="rect">
            <a:avLst/>
          </a:prstGeom>
        </p:spPr>
      </p:pic>
      <p:sp>
        <p:nvSpPr>
          <p:cNvPr id="13" name="Rectangle 12">
            <a:extLst>
              <a:ext uri="{FF2B5EF4-FFF2-40B4-BE49-F238E27FC236}">
                <a16:creationId xmlns:a16="http://schemas.microsoft.com/office/drawing/2014/main" id="{05F9EE14-6612-C44F-992E-79D0CBD78085}"/>
              </a:ext>
            </a:extLst>
          </p:cNvPr>
          <p:cNvSpPr/>
          <p:nvPr/>
        </p:nvSpPr>
        <p:spPr>
          <a:xfrm>
            <a:off x="7920524" y="2502444"/>
            <a:ext cx="390525" cy="3911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676F423-814B-CF41-8230-A135CECE0755}"/>
              </a:ext>
            </a:extLst>
          </p:cNvPr>
          <p:cNvSpPr txBox="1"/>
          <p:nvPr/>
        </p:nvSpPr>
        <p:spPr>
          <a:xfrm>
            <a:off x="327992" y="1977715"/>
            <a:ext cx="3362778" cy="369332"/>
          </a:xfrm>
          <a:prstGeom prst="rect">
            <a:avLst/>
          </a:prstGeom>
          <a:noFill/>
        </p:spPr>
        <p:txBody>
          <a:bodyPr wrap="square" rtlCol="0">
            <a:spAutoFit/>
          </a:bodyPr>
          <a:lstStyle/>
          <a:p>
            <a:pPr algn="ctr"/>
            <a:r>
              <a:rPr lang="nl" dirty="0"/>
              <a:t>SPIKE Prime</a:t>
            </a:r>
          </a:p>
        </p:txBody>
      </p:sp>
      <p:sp>
        <p:nvSpPr>
          <p:cNvPr id="15" name="TextBox 14">
            <a:extLst>
              <a:ext uri="{FF2B5EF4-FFF2-40B4-BE49-F238E27FC236}">
                <a16:creationId xmlns:a16="http://schemas.microsoft.com/office/drawing/2014/main" id="{067F2B8E-C83F-354D-8D9B-2B0679833A1F}"/>
              </a:ext>
            </a:extLst>
          </p:cNvPr>
          <p:cNvSpPr txBox="1"/>
          <p:nvPr/>
        </p:nvSpPr>
        <p:spPr>
          <a:xfrm>
            <a:off x="4731045" y="1965487"/>
            <a:ext cx="3362778" cy="369332"/>
          </a:xfrm>
          <a:prstGeom prst="rect">
            <a:avLst/>
          </a:prstGeom>
          <a:noFill/>
        </p:spPr>
        <p:txBody>
          <a:bodyPr wrap="square" rtlCol="0">
            <a:spAutoFit/>
          </a:bodyPr>
          <a:lstStyle/>
          <a:p>
            <a:pPr algn="ctr"/>
            <a:r>
              <a:rPr lang="nl" dirty="0"/>
              <a:t>Robotuitvinder</a:t>
            </a:r>
          </a:p>
        </p:txBody>
      </p:sp>
      <p:sp>
        <p:nvSpPr>
          <p:cNvPr id="7" name="Footer Placeholder 3">
            <a:extLst>
              <a:ext uri="{FF2B5EF4-FFF2-40B4-BE49-F238E27FC236}">
                <a16:creationId xmlns:a16="http://schemas.microsoft.com/office/drawing/2014/main" id="{E3BF2CCC-21D8-1F6D-ADB7-AF4A4DD04F54}"/>
              </a:ext>
            </a:extLst>
          </p:cNvPr>
          <p:cNvSpPr>
            <a:spLocks noGrp="1"/>
          </p:cNvSpPr>
          <p:nvPr>
            <p:ph type="ftr" sz="quarter" idx="11"/>
          </p:nvPr>
        </p:nvSpPr>
        <p:spPr>
          <a:xfrm>
            <a:off x="88409" y="6320275"/>
            <a:ext cx="9055591" cy="365125"/>
          </a:xfrm>
        </p:spPr>
        <p:txBody>
          <a:bodyPr/>
          <a:lstStyle/>
          <a:p>
            <a:r>
              <a:rPr lang="nl" dirty="0"/>
              <a:t>Copyright © 2020 Prime Lessons (primelessons.org) CC-BY-NC-SA. (Laatste bewerking: 14-12-2020)</a:t>
            </a:r>
          </a:p>
        </p:txBody>
      </p:sp>
    </p:spTree>
    <p:extLst>
      <p:ext uri="{BB962C8B-B14F-4D97-AF65-F5344CB8AC3E}">
        <p14:creationId xmlns:p14="http://schemas.microsoft.com/office/powerpoint/2010/main" val="4256336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4DF7-AC81-4B00-9414-C10CDF3B7672}"/>
              </a:ext>
            </a:extLst>
          </p:cNvPr>
          <p:cNvSpPr>
            <a:spLocks noGrp="1"/>
          </p:cNvSpPr>
          <p:nvPr>
            <p:ph type="title"/>
          </p:nvPr>
        </p:nvSpPr>
        <p:spPr/>
        <p:txBody>
          <a:bodyPr/>
          <a:lstStyle/>
          <a:p>
            <a:r>
              <a:rPr lang="nl" dirty="0"/>
              <a:t>Meer sensordata op het dashboard</a:t>
            </a:r>
          </a:p>
        </p:txBody>
      </p:sp>
      <p:sp>
        <p:nvSpPr>
          <p:cNvPr id="3" name="Content Placeholder 2">
            <a:extLst>
              <a:ext uri="{FF2B5EF4-FFF2-40B4-BE49-F238E27FC236}">
                <a16:creationId xmlns:a16="http://schemas.microsoft.com/office/drawing/2014/main" id="{9425990E-A496-476B-B204-10A1C131AB7B}"/>
              </a:ext>
            </a:extLst>
          </p:cNvPr>
          <p:cNvSpPr>
            <a:spLocks noGrp="1"/>
          </p:cNvSpPr>
          <p:nvPr>
            <p:ph idx="1"/>
          </p:nvPr>
        </p:nvSpPr>
        <p:spPr>
          <a:xfrm>
            <a:off x="155088" y="1140006"/>
            <a:ext cx="4312137" cy="5082601"/>
          </a:xfrm>
        </p:spPr>
        <p:txBody>
          <a:bodyPr>
            <a:normAutofit/>
          </a:bodyPr>
          <a:lstStyle/>
          <a:p>
            <a:r>
              <a:rPr lang="nl" sz="1600" dirty="0"/>
              <a:t>Vanuit het Hub Dashboard kunt u ook veel aanvullende informatie over elke sensor/motor zien</a:t>
            </a:r>
          </a:p>
          <a:p>
            <a:r>
              <a:rPr lang="nl" sz="1600" dirty="0"/>
              <a:t>Selecteer de modus met behulp van de pijl omlaag</a:t>
            </a:r>
          </a:p>
          <a:p>
            <a:r>
              <a:rPr lang="nl" sz="1600" dirty="0"/>
              <a:t>Ook zie je waarden voor de ingebouwde gyrosensor</a:t>
            </a:r>
          </a:p>
          <a:p>
            <a:r>
              <a:rPr lang="nl" sz="1600" dirty="0"/>
              <a:t>Let op: Robot Inventor wordt niet geleverd met een krachtsensor</a:t>
            </a:r>
          </a:p>
        </p:txBody>
      </p:sp>
      <p:sp>
        <p:nvSpPr>
          <p:cNvPr id="5" name="Slide Number Placeholder 4">
            <a:extLst>
              <a:ext uri="{FF2B5EF4-FFF2-40B4-BE49-F238E27FC236}">
                <a16:creationId xmlns:a16="http://schemas.microsoft.com/office/drawing/2014/main" id="{06D38760-2251-445B-ABB6-BB90BE976C44}"/>
              </a:ext>
            </a:extLst>
          </p:cNvPr>
          <p:cNvSpPr>
            <a:spLocks noGrp="1"/>
          </p:cNvSpPr>
          <p:nvPr>
            <p:ph type="sldNum" sz="quarter" idx="12"/>
          </p:nvPr>
        </p:nvSpPr>
        <p:spPr/>
        <p:txBody>
          <a:bodyPr/>
          <a:lstStyle/>
          <a:p>
            <a:fld id="{BBD74847-7BE4-4E4D-8159-51DF7B93C616}" type="slidenum">
              <a:rPr lang="en-US" smtClean="0"/>
              <a:t>7</a:t>
            </a:fld>
            <a:endParaRPr lang="en-US"/>
          </a:p>
        </p:txBody>
      </p:sp>
      <p:pic>
        <p:nvPicPr>
          <p:cNvPr id="7" name="Picture 6">
            <a:extLst>
              <a:ext uri="{FF2B5EF4-FFF2-40B4-BE49-F238E27FC236}">
                <a16:creationId xmlns:a16="http://schemas.microsoft.com/office/drawing/2014/main" id="{84ECEAF1-7032-4572-AFDB-D66943EC069E}"/>
              </a:ext>
            </a:extLst>
          </p:cNvPr>
          <p:cNvPicPr>
            <a:picLocks noChangeAspect="1"/>
          </p:cNvPicPr>
          <p:nvPr/>
        </p:nvPicPr>
        <p:blipFill>
          <a:blip r:embed="rId2"/>
          <a:stretch>
            <a:fillRect/>
          </a:stretch>
        </p:blipFill>
        <p:spPr>
          <a:xfrm>
            <a:off x="948754" y="4068802"/>
            <a:ext cx="1871663" cy="2110820"/>
          </a:xfrm>
          <a:prstGeom prst="rect">
            <a:avLst/>
          </a:prstGeom>
          <a:ln w="28575">
            <a:solidFill>
              <a:srgbClr val="FFD500"/>
            </a:solidFill>
          </a:ln>
        </p:spPr>
      </p:pic>
      <p:pic>
        <p:nvPicPr>
          <p:cNvPr id="8" name="Picture 7">
            <a:extLst>
              <a:ext uri="{FF2B5EF4-FFF2-40B4-BE49-F238E27FC236}">
                <a16:creationId xmlns:a16="http://schemas.microsoft.com/office/drawing/2014/main" id="{D47FA8FF-FA57-4E70-A8E1-9596FF6E580F}"/>
              </a:ext>
            </a:extLst>
          </p:cNvPr>
          <p:cNvPicPr>
            <a:picLocks noChangeAspect="1"/>
          </p:cNvPicPr>
          <p:nvPr/>
        </p:nvPicPr>
        <p:blipFill>
          <a:blip r:embed="rId3"/>
          <a:stretch>
            <a:fillRect/>
          </a:stretch>
        </p:blipFill>
        <p:spPr>
          <a:xfrm>
            <a:off x="3593134" y="4084554"/>
            <a:ext cx="1784546" cy="2079315"/>
          </a:xfrm>
          <a:prstGeom prst="rect">
            <a:avLst/>
          </a:prstGeom>
          <a:ln w="28575">
            <a:solidFill>
              <a:srgbClr val="FFD500"/>
            </a:solidFill>
          </a:ln>
        </p:spPr>
      </p:pic>
      <p:pic>
        <p:nvPicPr>
          <p:cNvPr id="11" name="Picture 10">
            <a:extLst>
              <a:ext uri="{FF2B5EF4-FFF2-40B4-BE49-F238E27FC236}">
                <a16:creationId xmlns:a16="http://schemas.microsoft.com/office/drawing/2014/main" id="{9195B014-FAEA-4FBA-B727-C6F2F5C5BD94}"/>
              </a:ext>
            </a:extLst>
          </p:cNvPr>
          <p:cNvPicPr>
            <a:picLocks noChangeAspect="1"/>
          </p:cNvPicPr>
          <p:nvPr/>
        </p:nvPicPr>
        <p:blipFill rotWithShape="1">
          <a:blip r:embed="rId4"/>
          <a:srcRect l="22050" t="18711" r="20393" b="50455"/>
          <a:stretch/>
        </p:blipFill>
        <p:spPr>
          <a:xfrm>
            <a:off x="4562475" y="1568035"/>
            <a:ext cx="4294617" cy="1829952"/>
          </a:xfrm>
          <a:prstGeom prst="rect">
            <a:avLst/>
          </a:prstGeom>
          <a:ln w="28575">
            <a:solidFill>
              <a:srgbClr val="FFD500"/>
            </a:solidFill>
          </a:ln>
        </p:spPr>
      </p:pic>
      <p:pic>
        <p:nvPicPr>
          <p:cNvPr id="12" name="Picture 11">
            <a:extLst>
              <a:ext uri="{FF2B5EF4-FFF2-40B4-BE49-F238E27FC236}">
                <a16:creationId xmlns:a16="http://schemas.microsoft.com/office/drawing/2014/main" id="{F7AAFB40-CF79-497C-832E-FBF5487186DB}"/>
              </a:ext>
            </a:extLst>
          </p:cNvPr>
          <p:cNvPicPr>
            <a:picLocks noChangeAspect="1"/>
          </p:cNvPicPr>
          <p:nvPr/>
        </p:nvPicPr>
        <p:blipFill>
          <a:blip r:embed="rId5"/>
          <a:stretch>
            <a:fillRect/>
          </a:stretch>
        </p:blipFill>
        <p:spPr>
          <a:xfrm>
            <a:off x="6017047" y="4093647"/>
            <a:ext cx="2219325" cy="2085975"/>
          </a:xfrm>
          <a:prstGeom prst="rect">
            <a:avLst/>
          </a:prstGeom>
          <a:ln w="28575">
            <a:solidFill>
              <a:srgbClr val="FFD500"/>
            </a:solidFill>
          </a:ln>
        </p:spPr>
      </p:pic>
      <p:sp>
        <p:nvSpPr>
          <p:cNvPr id="13" name="TextBox 12">
            <a:extLst>
              <a:ext uri="{FF2B5EF4-FFF2-40B4-BE49-F238E27FC236}">
                <a16:creationId xmlns:a16="http://schemas.microsoft.com/office/drawing/2014/main" id="{32125BE7-9852-4293-950B-11C7FEF2C1EF}"/>
              </a:ext>
            </a:extLst>
          </p:cNvPr>
          <p:cNvSpPr txBox="1"/>
          <p:nvPr/>
        </p:nvSpPr>
        <p:spPr>
          <a:xfrm>
            <a:off x="4467225" y="1215896"/>
            <a:ext cx="1581150" cy="369332"/>
          </a:xfrm>
          <a:prstGeom prst="rect">
            <a:avLst/>
          </a:prstGeom>
          <a:noFill/>
        </p:spPr>
        <p:txBody>
          <a:bodyPr wrap="square" rtlCol="0">
            <a:spAutoFit/>
          </a:bodyPr>
          <a:lstStyle/>
          <a:p>
            <a:r>
              <a:rPr lang="nl" dirty="0">
                <a:solidFill>
                  <a:schemeClr val="tx2"/>
                </a:solidFill>
              </a:rPr>
              <a:t>Gyro-sensor</a:t>
            </a:r>
          </a:p>
        </p:txBody>
      </p:sp>
      <p:sp>
        <p:nvSpPr>
          <p:cNvPr id="14" name="TextBox 13">
            <a:extLst>
              <a:ext uri="{FF2B5EF4-FFF2-40B4-BE49-F238E27FC236}">
                <a16:creationId xmlns:a16="http://schemas.microsoft.com/office/drawing/2014/main" id="{73D84F90-7576-42EA-A695-157B7E192CFD}"/>
              </a:ext>
            </a:extLst>
          </p:cNvPr>
          <p:cNvSpPr txBox="1"/>
          <p:nvPr/>
        </p:nvSpPr>
        <p:spPr>
          <a:xfrm>
            <a:off x="835051" y="3730760"/>
            <a:ext cx="1581150" cy="369332"/>
          </a:xfrm>
          <a:prstGeom prst="rect">
            <a:avLst/>
          </a:prstGeom>
          <a:noFill/>
        </p:spPr>
        <p:txBody>
          <a:bodyPr wrap="square" rtlCol="0">
            <a:spAutoFit/>
          </a:bodyPr>
          <a:lstStyle/>
          <a:p>
            <a:r>
              <a:rPr lang="nl" dirty="0">
                <a:solidFill>
                  <a:schemeClr val="tx2"/>
                </a:solidFill>
              </a:rPr>
              <a:t>Kleursensor</a:t>
            </a:r>
          </a:p>
        </p:txBody>
      </p:sp>
      <p:sp>
        <p:nvSpPr>
          <p:cNvPr id="15" name="TextBox 14">
            <a:extLst>
              <a:ext uri="{FF2B5EF4-FFF2-40B4-BE49-F238E27FC236}">
                <a16:creationId xmlns:a16="http://schemas.microsoft.com/office/drawing/2014/main" id="{BE217F9F-AF40-4FEF-9128-362273120A35}"/>
              </a:ext>
            </a:extLst>
          </p:cNvPr>
          <p:cNvSpPr txBox="1"/>
          <p:nvPr/>
        </p:nvSpPr>
        <p:spPr>
          <a:xfrm>
            <a:off x="3492072" y="3748905"/>
            <a:ext cx="1581150" cy="369332"/>
          </a:xfrm>
          <a:prstGeom prst="rect">
            <a:avLst/>
          </a:prstGeom>
          <a:noFill/>
        </p:spPr>
        <p:txBody>
          <a:bodyPr wrap="square" rtlCol="0">
            <a:spAutoFit/>
          </a:bodyPr>
          <a:lstStyle/>
          <a:p>
            <a:r>
              <a:rPr lang="nl" dirty="0">
                <a:solidFill>
                  <a:schemeClr val="tx2"/>
                </a:solidFill>
              </a:rPr>
              <a:t>Krachtsensor</a:t>
            </a:r>
          </a:p>
        </p:txBody>
      </p:sp>
      <p:sp>
        <p:nvSpPr>
          <p:cNvPr id="16" name="TextBox 15">
            <a:extLst>
              <a:ext uri="{FF2B5EF4-FFF2-40B4-BE49-F238E27FC236}">
                <a16:creationId xmlns:a16="http://schemas.microsoft.com/office/drawing/2014/main" id="{49F2BC9D-0C4D-43B0-BC1D-E77630ADB613}"/>
              </a:ext>
            </a:extLst>
          </p:cNvPr>
          <p:cNvSpPr txBox="1"/>
          <p:nvPr/>
        </p:nvSpPr>
        <p:spPr>
          <a:xfrm>
            <a:off x="5915189" y="3748905"/>
            <a:ext cx="2219324" cy="369332"/>
          </a:xfrm>
          <a:prstGeom prst="rect">
            <a:avLst/>
          </a:prstGeom>
          <a:noFill/>
        </p:spPr>
        <p:txBody>
          <a:bodyPr wrap="square" rtlCol="0">
            <a:spAutoFit/>
          </a:bodyPr>
          <a:lstStyle/>
          <a:p>
            <a:r>
              <a:rPr lang="nl" dirty="0">
                <a:solidFill>
                  <a:schemeClr val="tx2"/>
                </a:solidFill>
              </a:rPr>
              <a:t>Afstandssensor</a:t>
            </a:r>
          </a:p>
        </p:txBody>
      </p:sp>
      <p:sp>
        <p:nvSpPr>
          <p:cNvPr id="17" name="Rectangle 16">
            <a:extLst>
              <a:ext uri="{FF2B5EF4-FFF2-40B4-BE49-F238E27FC236}">
                <a16:creationId xmlns:a16="http://schemas.microsoft.com/office/drawing/2014/main" id="{FB74A1F9-F479-41D1-9A68-68723935DB4A}"/>
              </a:ext>
            </a:extLst>
          </p:cNvPr>
          <p:cNvSpPr/>
          <p:nvPr/>
        </p:nvSpPr>
        <p:spPr>
          <a:xfrm>
            <a:off x="1885950" y="4741061"/>
            <a:ext cx="263169" cy="1871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55E93ED-91BF-40E0-A28A-F84F190AC57D}"/>
              </a:ext>
            </a:extLst>
          </p:cNvPr>
          <p:cNvSpPr/>
          <p:nvPr/>
        </p:nvSpPr>
        <p:spPr>
          <a:xfrm>
            <a:off x="4438650" y="4445786"/>
            <a:ext cx="263169" cy="1871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20493E-ED12-4DFC-9E28-0384D8F71643}"/>
              </a:ext>
            </a:extLst>
          </p:cNvPr>
          <p:cNvSpPr/>
          <p:nvPr/>
        </p:nvSpPr>
        <p:spPr>
          <a:xfrm>
            <a:off x="7219950" y="4493411"/>
            <a:ext cx="263169" cy="1871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1744079-1924-4320-A0B0-3F1DFE60E373}"/>
              </a:ext>
            </a:extLst>
          </p:cNvPr>
          <p:cNvSpPr/>
          <p:nvPr/>
        </p:nvSpPr>
        <p:spPr>
          <a:xfrm>
            <a:off x="8324850" y="1759736"/>
            <a:ext cx="263169" cy="1871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03FC19A-0E63-4960-9275-17A564CB68C3}"/>
              </a:ext>
            </a:extLst>
          </p:cNvPr>
          <p:cNvSpPr/>
          <p:nvPr/>
        </p:nvSpPr>
        <p:spPr>
          <a:xfrm>
            <a:off x="4899762" y="2849024"/>
            <a:ext cx="263169" cy="1871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3">
            <a:extLst>
              <a:ext uri="{FF2B5EF4-FFF2-40B4-BE49-F238E27FC236}">
                <a16:creationId xmlns:a16="http://schemas.microsoft.com/office/drawing/2014/main" id="{AA89E34A-56DE-7B1B-E0CC-6396433DD3B2}"/>
              </a:ext>
            </a:extLst>
          </p:cNvPr>
          <p:cNvSpPr>
            <a:spLocks noGrp="1"/>
          </p:cNvSpPr>
          <p:nvPr>
            <p:ph type="ftr" sz="quarter" idx="11"/>
          </p:nvPr>
        </p:nvSpPr>
        <p:spPr>
          <a:xfrm>
            <a:off x="88409" y="6320275"/>
            <a:ext cx="9055591" cy="365125"/>
          </a:xfrm>
        </p:spPr>
        <p:txBody>
          <a:bodyPr/>
          <a:lstStyle/>
          <a:p>
            <a:r>
              <a:rPr lang="nl" dirty="0"/>
              <a:t>Copyright © 2020 Prime Lessons (primelessons.org) CC-BY-NC-SA. (Laatste bewerking: 14-12-2020)</a:t>
            </a:r>
          </a:p>
        </p:txBody>
      </p:sp>
    </p:spTree>
    <p:extLst>
      <p:ext uri="{BB962C8B-B14F-4D97-AF65-F5344CB8AC3E}">
        <p14:creationId xmlns:p14="http://schemas.microsoft.com/office/powerpoint/2010/main" val="3015080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6117-F676-4AF0-A324-BDCD5BA1A4FB}"/>
              </a:ext>
            </a:extLst>
          </p:cNvPr>
          <p:cNvSpPr>
            <a:spLocks noGrp="1"/>
          </p:cNvSpPr>
          <p:nvPr>
            <p:ph type="title"/>
          </p:nvPr>
        </p:nvSpPr>
        <p:spPr/>
        <p:txBody>
          <a:bodyPr/>
          <a:lstStyle/>
          <a:p>
            <a:r>
              <a:rPr lang="nl" dirty="0"/>
              <a:t>Sensordata zijn krachtig</a:t>
            </a:r>
          </a:p>
        </p:txBody>
      </p:sp>
      <p:sp>
        <p:nvSpPr>
          <p:cNvPr id="3" name="Content Placeholder 2">
            <a:extLst>
              <a:ext uri="{FF2B5EF4-FFF2-40B4-BE49-F238E27FC236}">
                <a16:creationId xmlns:a16="http://schemas.microsoft.com/office/drawing/2014/main" id="{98BF2F27-0969-4A21-A811-25446C166736}"/>
              </a:ext>
            </a:extLst>
          </p:cNvPr>
          <p:cNvSpPr>
            <a:spLocks noGrp="1"/>
          </p:cNvSpPr>
          <p:nvPr>
            <p:ph idx="1"/>
          </p:nvPr>
        </p:nvSpPr>
        <p:spPr/>
        <p:txBody>
          <a:bodyPr/>
          <a:lstStyle/>
          <a:p>
            <a:r>
              <a:rPr lang="nl" dirty="0"/>
              <a:t>Sensorgegevens kunnen u helpen beter te programmeren en u ook helpen uw code te debuggen</a:t>
            </a:r>
          </a:p>
          <a:p>
            <a:r>
              <a:rPr lang="nl" dirty="0"/>
              <a:t>Terwijl u de rest van onze lessen doorloopt, zult u deze functie vaak gebruiken.</a:t>
            </a:r>
          </a:p>
          <a:p>
            <a:r>
              <a:rPr lang="nl" dirty="0"/>
              <a:t>Bedenk bij het voltooien van elke uitdaging hoe kennis van sensorgegevens u kan helpen.</a:t>
            </a:r>
          </a:p>
          <a:p>
            <a:r>
              <a:rPr lang="nl" dirty="0"/>
              <a:t>Op de volgende pagina vindt u vele voorbeelden om over na te denken.</a:t>
            </a:r>
          </a:p>
        </p:txBody>
      </p:sp>
      <p:sp>
        <p:nvSpPr>
          <p:cNvPr id="5" name="Slide Number Placeholder 4">
            <a:extLst>
              <a:ext uri="{FF2B5EF4-FFF2-40B4-BE49-F238E27FC236}">
                <a16:creationId xmlns:a16="http://schemas.microsoft.com/office/drawing/2014/main" id="{8228B9EE-F074-4024-B91D-6214524EF2A5}"/>
              </a:ext>
            </a:extLst>
          </p:cNvPr>
          <p:cNvSpPr>
            <a:spLocks noGrp="1"/>
          </p:cNvSpPr>
          <p:nvPr>
            <p:ph type="sldNum" sz="quarter" idx="12"/>
          </p:nvPr>
        </p:nvSpPr>
        <p:spPr/>
        <p:txBody>
          <a:bodyPr/>
          <a:lstStyle/>
          <a:p>
            <a:fld id="{BBD74847-7BE4-4E4D-8159-51DF7B93C616}" type="slidenum">
              <a:rPr lang="en-US" smtClean="0"/>
              <a:t>8</a:t>
            </a:fld>
            <a:endParaRPr lang="en-US"/>
          </a:p>
        </p:txBody>
      </p:sp>
      <p:sp>
        <p:nvSpPr>
          <p:cNvPr id="6" name="Footer Placeholder 3">
            <a:extLst>
              <a:ext uri="{FF2B5EF4-FFF2-40B4-BE49-F238E27FC236}">
                <a16:creationId xmlns:a16="http://schemas.microsoft.com/office/drawing/2014/main" id="{1465FC96-638B-CBA7-3306-D0490E494E5B}"/>
              </a:ext>
            </a:extLst>
          </p:cNvPr>
          <p:cNvSpPr>
            <a:spLocks noGrp="1"/>
          </p:cNvSpPr>
          <p:nvPr>
            <p:ph type="ftr" sz="quarter" idx="11"/>
          </p:nvPr>
        </p:nvSpPr>
        <p:spPr>
          <a:xfrm>
            <a:off x="88409" y="6320275"/>
            <a:ext cx="9055591" cy="365125"/>
          </a:xfrm>
        </p:spPr>
        <p:txBody>
          <a:bodyPr/>
          <a:lstStyle/>
          <a:p>
            <a:r>
              <a:rPr lang="nl" dirty="0"/>
              <a:t>Copyright © 2020 Prime Lessons (primelessons.org) CC-BY-NC-SA. (Laatste bewerking: 14-12-2020)</a:t>
            </a:r>
          </a:p>
        </p:txBody>
      </p:sp>
    </p:spTree>
    <p:extLst>
      <p:ext uri="{BB962C8B-B14F-4D97-AF65-F5344CB8AC3E}">
        <p14:creationId xmlns:p14="http://schemas.microsoft.com/office/powerpoint/2010/main" val="3325948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23AC-A350-47DC-9916-6FC2E81F569B}"/>
              </a:ext>
            </a:extLst>
          </p:cNvPr>
          <p:cNvSpPr>
            <a:spLocks noGrp="1"/>
          </p:cNvSpPr>
          <p:nvPr>
            <p:ph type="title"/>
          </p:nvPr>
        </p:nvSpPr>
        <p:spPr/>
        <p:txBody>
          <a:bodyPr/>
          <a:lstStyle/>
          <a:p>
            <a:r>
              <a:rPr lang="nl" dirty="0"/>
              <a:t>Wanneer kunnen sensordata helpen?</a:t>
            </a:r>
          </a:p>
        </p:txBody>
      </p:sp>
      <p:sp>
        <p:nvSpPr>
          <p:cNvPr id="3" name="Content Placeholder 2">
            <a:extLst>
              <a:ext uri="{FF2B5EF4-FFF2-40B4-BE49-F238E27FC236}">
                <a16:creationId xmlns:a16="http://schemas.microsoft.com/office/drawing/2014/main" id="{4D1EF7A7-922F-41CF-93A1-B4E48E4F4056}"/>
              </a:ext>
            </a:extLst>
          </p:cNvPr>
          <p:cNvSpPr>
            <a:spLocks noGrp="1"/>
          </p:cNvSpPr>
          <p:nvPr>
            <p:ph idx="1"/>
          </p:nvPr>
        </p:nvSpPr>
        <p:spPr/>
        <p:txBody>
          <a:bodyPr/>
          <a:lstStyle/>
          <a:p>
            <a:r>
              <a:rPr lang="nl" b="1" dirty="0">
                <a:solidFill>
                  <a:schemeClr val="tx1"/>
                </a:solidFill>
              </a:rPr>
              <a:t>Minder raden en controleren: </a:t>
            </a:r>
            <a:r>
              <a:rPr lang="nl" dirty="0">
                <a:solidFill>
                  <a:schemeClr val="tx1"/>
                </a:solidFill>
              </a:rPr>
              <a:t>Ik wil dat mijn robot een bepaald bedrag draait, maar ik weet niet zeker hoeveel ik moet draaien zonder te raden.</a:t>
            </a:r>
          </a:p>
          <a:p>
            <a:r>
              <a:rPr lang="nl" b="1" dirty="0"/>
              <a:t>Debugcode: </a:t>
            </a:r>
            <a:r>
              <a:rPr lang="nl" dirty="0"/>
              <a:t>De robot volgt de groene lijn niet zoals ik hem heb geprogrammeerd. Waarom niet? Welke kleur denkt de robot dat de groene lijn is?</a:t>
            </a:r>
          </a:p>
          <a:p>
            <a:r>
              <a:rPr lang="nl" b="1" dirty="0"/>
              <a:t>Controleer builds: </a:t>
            </a:r>
            <a:r>
              <a:rPr lang="nl" dirty="0"/>
              <a:t>ik heb mijn robot gebouwd met de Force-sensor een klein stukje in de robot. Ik weet niet zeker of de Force-sensor voldoende wordt ingedrukt. Hoe kan ik ervoor zorgen dat de sensor ingedrukt wordt?</a:t>
            </a:r>
          </a:p>
          <a:p>
            <a:r>
              <a:rPr lang="nl" b="1" dirty="0"/>
              <a:t>Sensoren testen: </a:t>
            </a:r>
            <a:r>
              <a:rPr lang="nl" dirty="0"/>
              <a:t>Ik heb tegen mijn robot gezegd dat hij moet stoppen als de afstandssensor zich op 20 cm afstand bevindt. Maar het lijkt eerder op te houden. Werkt de sensor correct? Hoe kan ik zien wat de afstandssensor ziet?</a:t>
            </a:r>
          </a:p>
        </p:txBody>
      </p:sp>
      <p:sp>
        <p:nvSpPr>
          <p:cNvPr id="5" name="Slide Number Placeholder 4">
            <a:extLst>
              <a:ext uri="{FF2B5EF4-FFF2-40B4-BE49-F238E27FC236}">
                <a16:creationId xmlns:a16="http://schemas.microsoft.com/office/drawing/2014/main" id="{B55C71AB-3FA1-4A14-87B5-DAD907549586}"/>
              </a:ext>
            </a:extLst>
          </p:cNvPr>
          <p:cNvSpPr>
            <a:spLocks noGrp="1"/>
          </p:cNvSpPr>
          <p:nvPr>
            <p:ph type="sldNum" sz="quarter" idx="12"/>
          </p:nvPr>
        </p:nvSpPr>
        <p:spPr/>
        <p:txBody>
          <a:bodyPr/>
          <a:lstStyle/>
          <a:p>
            <a:fld id="{BBD74847-7BE4-4E4D-8159-51DF7B93C616}" type="slidenum">
              <a:rPr lang="en-US" smtClean="0"/>
              <a:t>9</a:t>
            </a:fld>
            <a:endParaRPr lang="en-US"/>
          </a:p>
        </p:txBody>
      </p:sp>
      <p:sp>
        <p:nvSpPr>
          <p:cNvPr id="6" name="Footer Placeholder 3">
            <a:extLst>
              <a:ext uri="{FF2B5EF4-FFF2-40B4-BE49-F238E27FC236}">
                <a16:creationId xmlns:a16="http://schemas.microsoft.com/office/drawing/2014/main" id="{196CCA0C-63C6-2CAB-20F8-3DCBA8180F26}"/>
              </a:ext>
            </a:extLst>
          </p:cNvPr>
          <p:cNvSpPr>
            <a:spLocks noGrp="1"/>
          </p:cNvSpPr>
          <p:nvPr>
            <p:ph type="ftr" sz="quarter" idx="11"/>
          </p:nvPr>
        </p:nvSpPr>
        <p:spPr>
          <a:xfrm>
            <a:off x="88409" y="6320275"/>
            <a:ext cx="9055591" cy="365125"/>
          </a:xfrm>
        </p:spPr>
        <p:txBody>
          <a:bodyPr/>
          <a:lstStyle/>
          <a:p>
            <a:r>
              <a:rPr lang="nl" dirty="0"/>
              <a:t>Copyright © 2020 Prime Lessons (primelessons.org) CC-BY-NC-SA. (Laatste bewerking: 14-12-2020)</a:t>
            </a:r>
          </a:p>
        </p:txBody>
      </p:sp>
    </p:spTree>
    <p:extLst>
      <p:ext uri="{BB962C8B-B14F-4D97-AF65-F5344CB8AC3E}">
        <p14:creationId xmlns:p14="http://schemas.microsoft.com/office/powerpoint/2010/main" val="2177868010"/>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1073</TotalTime>
  <Words>678</Words>
  <Application>Microsoft Office PowerPoint</Application>
  <PresentationFormat>On-screen Show (4:3)</PresentationFormat>
  <Paragraphs>64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Helvetica Neue</vt:lpstr>
      <vt:lpstr>Wingdings 2</vt:lpstr>
      <vt:lpstr>Dividend</vt:lpstr>
      <vt:lpstr>Sensorwaarden bekijken</vt:lpstr>
      <vt:lpstr>Lesdoelstellingen</vt:lpstr>
      <vt:lpstr>Waarom heb je sensordata nodig?</vt:lpstr>
      <vt:lpstr>U moet verbonden zijn met de hub</vt:lpstr>
      <vt:lpstr>Sensorwaarden op de projectpagina</vt:lpstr>
      <vt:lpstr>Sensorwaarden op DASHBOARD</vt:lpstr>
      <vt:lpstr>Meer sensordata op het dashboard</vt:lpstr>
      <vt:lpstr>Sensordata zijn krachtig</vt:lpstr>
      <vt:lpstr>Wanneer kunnen sensordata helpen?</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roy</cp:lastModifiedBy>
  <cp:revision>124</cp:revision>
  <dcterms:created xsi:type="dcterms:W3CDTF">2016-07-04T02:35:12Z</dcterms:created>
  <dcterms:modified xsi:type="dcterms:W3CDTF">2023-09-27T10:56:50Z</dcterms:modified>
</cp:coreProperties>
</file>