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notesMasterIdLst>
    <p:notesMasterId r:id="rId18"/>
  </p:notesMasterIdLst>
  <p:handoutMasterIdLst>
    <p:handoutMasterId r:id="rId19"/>
  </p:handoutMasterIdLst>
  <p:sldIdLst>
    <p:sldId id="275" r:id="rId2"/>
    <p:sldId id="257" r:id="rId3"/>
    <p:sldId id="292" r:id="rId4"/>
    <p:sldId id="293" r:id="rId5"/>
    <p:sldId id="295" r:id="rId6"/>
    <p:sldId id="296" r:id="rId7"/>
    <p:sldId id="297" r:id="rId8"/>
    <p:sldId id="298" r:id="rId9"/>
    <p:sldId id="299" r:id="rId10"/>
    <p:sldId id="305" r:id="rId11"/>
    <p:sldId id="304" r:id="rId12"/>
    <p:sldId id="303" r:id="rId13"/>
    <p:sldId id="302" r:id="rId14"/>
    <p:sldId id="300" r:id="rId15"/>
    <p:sldId id="301" r:id="rId16"/>
    <p:sldId id="28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AE9F"/>
    <a:srgbClr val="FFD500"/>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74"/>
    <p:restoredTop sz="94613"/>
  </p:normalViewPr>
  <p:slideViewPr>
    <p:cSldViewPr snapToGrid="0" snapToObjects="1">
      <p:cViewPr>
        <p:scale>
          <a:sx n="71" d="100"/>
          <a:sy n="71" d="100"/>
        </p:scale>
        <p:origin x="1568" y="1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5/12/23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5/12/23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FAC9B87F-F9AE-8345-8C25-5CF59F10E868}"/>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331846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67314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06718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63B2E47-057D-E34B-BDAE-4300ED168BB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645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B79AE35F-2131-C647-ADC8-420B256B15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81522502-CB5B-B642-8AF0-A837898DA5A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90428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92C7AD5-AE97-0449-8108-1B2564F0376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C1E0A7B-15F6-3644-A375-2BA9B003DEB8}"/>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694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ECA8D25D-FF40-234F-9D8D-D3DE40529A8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3996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A38E7D4-1AA5-2543-9640-A0EEBB66977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1C1AC93D-2425-9842-884A-8752FD7948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6840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7" name="Rectangle 6">
            <a:extLst>
              <a:ext uri="{FF2B5EF4-FFF2-40B4-BE49-F238E27FC236}">
                <a16:creationId xmlns:a16="http://schemas.microsoft.com/office/drawing/2014/main" id="{D85BA61A-3EB3-664B-BB06-64EE2F0D4B5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471D11DF-A5BF-E744-BA9B-D578BAD44DA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532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05/12/2023)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38987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3625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05/12/2023)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E2A8002-2827-044C-9DE5-F1A0B1B3CD9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382228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BACKING UP FILES (</a:t>
            </a:r>
            <a:r>
              <a:rPr lang="en-US" dirty="0" err="1"/>
              <a:t>iPAD</a:t>
            </a:r>
            <a:r>
              <a:rPr lang="en-US" dirty="0"/>
              <a:t>, MAC LAPTOP &amp; CHROMEBOOK)</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92500" lnSpcReduction="20000"/>
          </a:bodyPr>
          <a:lstStyle/>
          <a:p>
            <a:r>
              <a:rPr lang="en-US" dirty="0"/>
              <a:t>BY MANJIRI MCCOY and BRUCE SCHAFER</a:t>
            </a:r>
          </a:p>
          <a:p>
            <a:r>
              <a:rPr lang="en-US" dirty="0"/>
              <a:t>EDITED by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142F-3C5F-D255-09D8-502DAA1202E5}"/>
              </a:ext>
            </a:extLst>
          </p:cNvPr>
          <p:cNvSpPr>
            <a:spLocks noGrp="1"/>
          </p:cNvSpPr>
          <p:nvPr>
            <p:ph type="title"/>
          </p:nvPr>
        </p:nvSpPr>
        <p:spPr/>
        <p:txBody>
          <a:bodyPr/>
          <a:lstStyle/>
          <a:p>
            <a:r>
              <a:rPr lang="en-US" dirty="0"/>
              <a:t>EXPORTING PROJECTS ON CHROMEBOOK PART 1</a:t>
            </a:r>
          </a:p>
        </p:txBody>
      </p:sp>
      <p:sp>
        <p:nvSpPr>
          <p:cNvPr id="3" name="Content Placeholder 2">
            <a:extLst>
              <a:ext uri="{FF2B5EF4-FFF2-40B4-BE49-F238E27FC236}">
                <a16:creationId xmlns:a16="http://schemas.microsoft.com/office/drawing/2014/main" id="{96C9959D-31DB-7208-1353-A9FAB33784F7}"/>
              </a:ext>
            </a:extLst>
          </p:cNvPr>
          <p:cNvSpPr>
            <a:spLocks noGrp="1"/>
          </p:cNvSpPr>
          <p:nvPr>
            <p:ph idx="1"/>
          </p:nvPr>
        </p:nvSpPr>
        <p:spPr>
          <a:xfrm>
            <a:off x="175260" y="1117397"/>
            <a:ext cx="8831580" cy="5082601"/>
          </a:xfrm>
        </p:spPr>
        <p:txBody>
          <a:bodyPr>
            <a:normAutofit/>
          </a:bodyPr>
          <a:lstStyle/>
          <a:p>
            <a:r>
              <a:rPr lang="en-US" sz="2400" b="0" i="0" u="none" strike="noStrike" dirty="0">
                <a:solidFill>
                  <a:srgbClr val="000000"/>
                </a:solidFill>
                <a:effectLst/>
                <a:latin typeface="Calibri" panose="020F0502020204030204" pitchFamily="34" charset="0"/>
              </a:rPr>
              <a:t>The Chromebook version of the SPIKE Prime application does not store your Word Block projects in a standard place on the Chromebook.  </a:t>
            </a:r>
          </a:p>
          <a:p>
            <a:r>
              <a:rPr lang="en-US" sz="2400" b="0" i="0" u="none" strike="noStrike" dirty="0">
                <a:solidFill>
                  <a:srgbClr val="000000"/>
                </a:solidFill>
                <a:effectLst/>
                <a:latin typeface="Calibri" panose="020F0502020204030204" pitchFamily="34" charset="0"/>
              </a:rPr>
              <a:t>Instead it provides a way to “share” your projects which is really a way of saving a copy of a project as a file on your computer.  </a:t>
            </a:r>
          </a:p>
          <a:p>
            <a:r>
              <a:rPr lang="en-US" sz="2400" b="0" i="0" u="none" strike="noStrike" dirty="0">
                <a:solidFill>
                  <a:srgbClr val="000000"/>
                </a:solidFill>
                <a:effectLst/>
                <a:latin typeface="Calibri" panose="020F0502020204030204" pitchFamily="34" charset="0"/>
              </a:rPr>
              <a:t>To access this feature go to your </a:t>
            </a:r>
            <a:r>
              <a:rPr lang="en-US" sz="2400" b="1" i="0" u="none" strike="noStrike" dirty="0">
                <a:solidFill>
                  <a:srgbClr val="000000"/>
                </a:solidFill>
                <a:effectLst/>
                <a:latin typeface="Calibri" panose="020F0502020204030204" pitchFamily="34" charset="0"/>
              </a:rPr>
              <a:t>My Projects </a:t>
            </a:r>
            <a:r>
              <a:rPr lang="en-US" sz="2400" b="0" i="0" u="none" strike="noStrike" dirty="0">
                <a:solidFill>
                  <a:srgbClr val="000000"/>
                </a:solidFill>
                <a:effectLst/>
                <a:latin typeface="Calibri" panose="020F0502020204030204" pitchFamily="34" charset="0"/>
              </a:rPr>
              <a:t>screen to get a list of all your projects displayed as icons or in a list. </a:t>
            </a:r>
          </a:p>
          <a:p>
            <a:r>
              <a:rPr lang="en-US" sz="2400" b="0" i="0" u="none" strike="noStrike" dirty="0">
                <a:solidFill>
                  <a:srgbClr val="000000"/>
                </a:solidFill>
                <a:effectLst/>
                <a:latin typeface="Calibri" panose="020F0502020204030204" pitchFamily="34" charset="0"/>
              </a:rPr>
              <a:t>To save a copy of one of your projects click on a small circle next to one project at a time. The word </a:t>
            </a:r>
            <a:r>
              <a:rPr lang="en-US" sz="2400" dirty="0">
                <a:solidFill>
                  <a:srgbClr val="000000"/>
                </a:solidFill>
                <a:latin typeface="Calibri" panose="020F0502020204030204" pitchFamily="34" charset="0"/>
              </a:rPr>
              <a:t>”Share” will show up.</a:t>
            </a:r>
          </a:p>
          <a:p>
            <a:r>
              <a:rPr lang="en-US" sz="2400" b="0" i="0" u="none" strike="noStrike" dirty="0">
                <a:solidFill>
                  <a:srgbClr val="000000"/>
                </a:solidFill>
                <a:effectLst/>
                <a:latin typeface="Calibri" panose="020F0502020204030204" pitchFamily="34" charset="0"/>
              </a:rPr>
              <a:t>Clicking on the “Share” menu item to bring up a file manager window. If you do not have a File Manager set up, you will need to do so (instructions on next page)</a:t>
            </a:r>
            <a:endParaRPr lang="en-US" sz="2400" dirty="0"/>
          </a:p>
        </p:txBody>
      </p:sp>
      <p:sp>
        <p:nvSpPr>
          <p:cNvPr id="4" name="Footer Placeholder 3">
            <a:extLst>
              <a:ext uri="{FF2B5EF4-FFF2-40B4-BE49-F238E27FC236}">
                <a16:creationId xmlns:a16="http://schemas.microsoft.com/office/drawing/2014/main" id="{7A652FD4-073F-2B05-6A50-71DF22481CB7}"/>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E78DA5DC-0079-1C19-3F12-5EFC272B5BAC}"/>
              </a:ext>
            </a:extLst>
          </p:cNvPr>
          <p:cNvSpPr>
            <a:spLocks noGrp="1"/>
          </p:cNvSpPr>
          <p:nvPr>
            <p:ph type="sldNum" sz="quarter" idx="12"/>
          </p:nvPr>
        </p:nvSpPr>
        <p:spPr/>
        <p:txBody>
          <a:bodyPr/>
          <a:lstStyle/>
          <a:p>
            <a:fld id="{BBD74847-7BE4-4E4D-8159-51DF7B93C616}" type="slidenum">
              <a:rPr lang="en-US" smtClean="0"/>
              <a:t>10</a:t>
            </a:fld>
            <a:endParaRPr lang="en-US"/>
          </a:p>
        </p:txBody>
      </p:sp>
    </p:spTree>
    <p:extLst>
      <p:ext uri="{BB962C8B-B14F-4D97-AF65-F5344CB8AC3E}">
        <p14:creationId xmlns:p14="http://schemas.microsoft.com/office/powerpoint/2010/main" val="269714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6542-737C-808C-601C-AC7E31E912BA}"/>
              </a:ext>
            </a:extLst>
          </p:cNvPr>
          <p:cNvSpPr>
            <a:spLocks noGrp="1"/>
          </p:cNvSpPr>
          <p:nvPr>
            <p:ph type="title"/>
          </p:nvPr>
        </p:nvSpPr>
        <p:spPr/>
        <p:txBody>
          <a:bodyPr/>
          <a:lstStyle/>
          <a:p>
            <a:r>
              <a:rPr lang="en-US" dirty="0"/>
              <a:t>EXPORTING PROJECTS ON CHROMEBOOK PART 2</a:t>
            </a:r>
          </a:p>
        </p:txBody>
      </p:sp>
      <p:sp>
        <p:nvSpPr>
          <p:cNvPr id="3" name="Content Placeholder 2">
            <a:extLst>
              <a:ext uri="{FF2B5EF4-FFF2-40B4-BE49-F238E27FC236}">
                <a16:creationId xmlns:a16="http://schemas.microsoft.com/office/drawing/2014/main" id="{A60292A8-6641-AACE-23FE-A616B4032740}"/>
              </a:ext>
            </a:extLst>
          </p:cNvPr>
          <p:cNvSpPr>
            <a:spLocks noGrp="1"/>
          </p:cNvSpPr>
          <p:nvPr>
            <p:ph idx="1"/>
          </p:nvPr>
        </p:nvSpPr>
        <p:spPr/>
        <p:txBody>
          <a:bodyPr>
            <a:normAutofit/>
          </a:bodyPr>
          <a:lstStyle/>
          <a:p>
            <a:pPr fontAlgn="base">
              <a:spcBef>
                <a:spcPts val="0"/>
              </a:spcBef>
              <a:spcAft>
                <a:spcPts val="0"/>
              </a:spcAft>
            </a:pPr>
            <a:r>
              <a:rPr lang="en-US" sz="2800" b="0" i="0" u="none" strike="noStrike" dirty="0">
                <a:solidFill>
                  <a:srgbClr val="000000"/>
                </a:solidFill>
                <a:effectLst/>
                <a:latin typeface="Calibri" panose="020F0502020204030204" pitchFamily="34" charset="0"/>
              </a:rPr>
              <a:t>Installing a File Manager</a:t>
            </a:r>
          </a:p>
          <a:p>
            <a:pPr fontAlgn="base">
              <a:spcBef>
                <a:spcPts val="0"/>
              </a:spcBef>
              <a:spcAft>
                <a:spcPts val="0"/>
              </a:spcAft>
            </a:pPr>
            <a:endParaRPr lang="en-US" sz="2800" b="0" i="0" u="none" strike="noStrike" dirty="0">
              <a:solidFill>
                <a:srgbClr val="000000"/>
              </a:solidFill>
              <a:effectLst/>
              <a:latin typeface="Calibri" panose="020F0502020204030204" pitchFamily="34" charset="0"/>
            </a:endParaRPr>
          </a:p>
          <a:p>
            <a:pPr lvl="1"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Minimize your SPIKE Prime application.</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Start the Play Store application.</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Search for Total Commander.  (There are probably other file managers that will work but this is the one we’ll use in these instructions.)</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Click on Install and wait until the installation has completed.</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Return to the your SPIKE Prime application’s My Projects screen</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Reselect a project (see previous page)</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Click on Share.</a:t>
            </a:r>
            <a:endParaRPr lang="en-US" sz="2400" b="0" i="0" u="none" strike="noStrike" dirty="0">
              <a:solidFill>
                <a:srgbClr val="000000"/>
              </a:solidFill>
              <a:effectLst/>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5324CC72-F844-3BE8-8AC7-0EAC048DA730}"/>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755D8C1A-CDB3-105C-8102-C0C4B13E1464}"/>
              </a:ext>
            </a:extLst>
          </p:cNvPr>
          <p:cNvSpPr>
            <a:spLocks noGrp="1"/>
          </p:cNvSpPr>
          <p:nvPr>
            <p:ph type="sldNum" sz="quarter" idx="12"/>
          </p:nvPr>
        </p:nvSpPr>
        <p:spPr/>
        <p:txBody>
          <a:bodyPr/>
          <a:lstStyle/>
          <a:p>
            <a:fld id="{BBD74847-7BE4-4E4D-8159-51DF7B93C616}" type="slidenum">
              <a:rPr lang="en-US" smtClean="0"/>
              <a:t>11</a:t>
            </a:fld>
            <a:endParaRPr lang="en-US"/>
          </a:p>
        </p:txBody>
      </p:sp>
    </p:spTree>
    <p:extLst>
      <p:ext uri="{BB962C8B-B14F-4D97-AF65-F5344CB8AC3E}">
        <p14:creationId xmlns:p14="http://schemas.microsoft.com/office/powerpoint/2010/main" val="425808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EFFE-3AF5-51E3-A8E6-81F97AEA9758}"/>
              </a:ext>
            </a:extLst>
          </p:cNvPr>
          <p:cNvSpPr>
            <a:spLocks noGrp="1"/>
          </p:cNvSpPr>
          <p:nvPr>
            <p:ph type="title"/>
          </p:nvPr>
        </p:nvSpPr>
        <p:spPr/>
        <p:txBody>
          <a:bodyPr/>
          <a:lstStyle/>
          <a:p>
            <a:r>
              <a:rPr lang="en-US" dirty="0"/>
              <a:t>BACKING UP SPIKE FILES ON CHROMBOOK</a:t>
            </a:r>
          </a:p>
        </p:txBody>
      </p:sp>
      <p:sp>
        <p:nvSpPr>
          <p:cNvPr id="3" name="Content Placeholder 2">
            <a:extLst>
              <a:ext uri="{FF2B5EF4-FFF2-40B4-BE49-F238E27FC236}">
                <a16:creationId xmlns:a16="http://schemas.microsoft.com/office/drawing/2014/main" id="{03FAF68F-649F-1594-16DA-474E125780D5}"/>
              </a:ext>
            </a:extLst>
          </p:cNvPr>
          <p:cNvSpPr>
            <a:spLocks noGrp="1"/>
          </p:cNvSpPr>
          <p:nvPr>
            <p:ph idx="1"/>
          </p:nvPr>
        </p:nvSpPr>
        <p:spPr/>
        <p:txBody>
          <a:bodyPr>
            <a:norm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The Total Commander window should show “Save File As” at the top followed by the name of the project you chose followed by “.</a:t>
            </a:r>
            <a:r>
              <a:rPr lang="en-US" sz="1800" b="0" i="0" u="none" strike="noStrike" dirty="0" err="1">
                <a:solidFill>
                  <a:srgbClr val="000000"/>
                </a:solidFill>
                <a:effectLst/>
                <a:latin typeface="Calibri" panose="020F0502020204030204" pitchFamily="34" charset="0"/>
              </a:rPr>
              <a:t>llsp</a:t>
            </a:r>
            <a:r>
              <a:rPr lang="en-US" sz="1800" b="0" i="0" u="none" strike="noStrike" dirty="0">
                <a:solidFill>
                  <a:srgbClr val="000000"/>
                </a:solidFill>
                <a:effectLst/>
                <a:latin typeface="Calibri" panose="020F0502020204030204" pitchFamily="34" charset="0"/>
              </a:rPr>
              <a:t>” or “.llps3”</a:t>
            </a:r>
          </a:p>
          <a:p>
            <a:pPr rtl="0">
              <a:spcBef>
                <a:spcPts val="0"/>
              </a:spcBef>
              <a:spcAft>
                <a:spcPts val="0"/>
              </a:spcAft>
            </a:pPr>
            <a:r>
              <a:rPr lang="en-US" sz="1800" b="0" i="0" u="none" strike="noStrike" dirty="0">
                <a:solidFill>
                  <a:srgbClr val="000000"/>
                </a:solidFill>
                <a:effectLst/>
                <a:latin typeface="Calibri" panose="020F0502020204030204" pitchFamily="34" charset="0"/>
              </a:rPr>
              <a:t>The first time you do this you probably won’t have a folder set up on your Chromebook for you project files. To create a folder for your backup copies of your projects, use the following steps:</a:t>
            </a:r>
            <a:endParaRPr lang="en-US" b="0" dirty="0">
              <a:effectLst/>
            </a:endParaRPr>
          </a:p>
          <a:p>
            <a:pPr lvl="1"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Click on the line that  includes “My files”.</a:t>
            </a:r>
            <a:endParaRPr lang="en-US"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Click on the icon that looks like a folder with a “+” sign. You should see a box that says “Create new folder:” followed by a line to fill in with the name of a new folder. Try typing “My Projects” or something similar.</a:t>
            </a:r>
            <a:endParaRPr lang="en-US"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If it doesn’t let you type anything on the line, click on the white box below which will copy the words in the box onto the line.  Replace the words with something like. “My Projects”.</a:t>
            </a:r>
            <a:endParaRPr lang="en-US"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Click OK. This will return you to the “Save File As” screen.  </a:t>
            </a:r>
            <a:endParaRPr lang="en-US" b="0" i="0" u="none" strike="noStrike" dirty="0">
              <a:solidFill>
                <a:srgbClr val="000000"/>
              </a:solidFill>
              <a:effectLst/>
              <a:latin typeface="Arial" panose="020B0604020202020204" pitchFamily="34" charset="0"/>
            </a:endParaRPr>
          </a:p>
          <a:p>
            <a:pPr>
              <a:spcBef>
                <a:spcPts val="0"/>
              </a:spcBef>
              <a:spcAft>
                <a:spcPts val="0"/>
              </a:spcAft>
            </a:pPr>
            <a:r>
              <a:rPr lang="en-US" b="0" i="0" u="none" strike="noStrike" dirty="0">
                <a:solidFill>
                  <a:srgbClr val="000000"/>
                </a:solidFill>
                <a:effectLst/>
                <a:latin typeface="Calibri" panose="020F0502020204030204" pitchFamily="34" charset="0"/>
              </a:rPr>
              <a:t>Click OK to save the project you selected earlier. This will return you to the My Projects screen in your SPIKE Prime application where you can select and Share </a:t>
            </a:r>
            <a:r>
              <a:rPr lang="en-US" dirty="0">
                <a:solidFill>
                  <a:srgbClr val="000000"/>
                </a:solidFill>
                <a:latin typeface="Calibri" panose="020F0502020204030204" pitchFamily="34" charset="0"/>
              </a:rPr>
              <a:t>a different project.</a:t>
            </a:r>
          </a:p>
          <a:p>
            <a:pPr>
              <a:spcBef>
                <a:spcPts val="0"/>
              </a:spcBef>
              <a:spcAft>
                <a:spcPts val="0"/>
              </a:spcAft>
            </a:pPr>
            <a:r>
              <a:rPr lang="en-US" dirty="0">
                <a:solidFill>
                  <a:srgbClr val="000000"/>
                </a:solidFill>
                <a:latin typeface="Calibri" panose="020F0502020204030204" pitchFamily="34" charset="0"/>
              </a:rPr>
              <a:t>You will not need to create new folders from subsequent saves. </a:t>
            </a:r>
            <a:r>
              <a:rPr lang="en-US" b="0" i="0" u="none" strike="noStrike" dirty="0">
                <a:solidFill>
                  <a:srgbClr val="000000"/>
                </a:solidFill>
                <a:effectLst/>
                <a:latin typeface="Calibri" panose="020F0502020204030204" pitchFamily="34" charset="0"/>
              </a:rPr>
              <a:t>Instead you should see the folder you created earlier shown on a line under the name of your project file. If it isn’t, you can click on the three dots to the right of  the blue arrow under that line to navigate to your folder. </a:t>
            </a:r>
            <a:endParaRPr lang="en-US" b="0" dirty="0">
              <a:effectLst/>
            </a:endParaRPr>
          </a:p>
        </p:txBody>
      </p:sp>
      <p:sp>
        <p:nvSpPr>
          <p:cNvPr id="4" name="Footer Placeholder 3">
            <a:extLst>
              <a:ext uri="{FF2B5EF4-FFF2-40B4-BE49-F238E27FC236}">
                <a16:creationId xmlns:a16="http://schemas.microsoft.com/office/drawing/2014/main" id="{5E9416ED-8992-EE5C-8673-E26D8560AB4F}"/>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30D39F2B-9BF8-28C1-6AD8-6D872C54BC24}"/>
              </a:ext>
            </a:extLst>
          </p:cNvPr>
          <p:cNvSpPr>
            <a:spLocks noGrp="1"/>
          </p:cNvSpPr>
          <p:nvPr>
            <p:ph type="sldNum" sz="quarter" idx="12"/>
          </p:nvPr>
        </p:nvSpPr>
        <p:spPr/>
        <p:txBody>
          <a:bodyPr/>
          <a:lstStyle/>
          <a:p>
            <a:fld id="{BBD74847-7BE4-4E4D-8159-51DF7B93C616}" type="slidenum">
              <a:rPr lang="en-US" smtClean="0"/>
              <a:t>12</a:t>
            </a:fld>
            <a:endParaRPr lang="en-US"/>
          </a:p>
        </p:txBody>
      </p:sp>
    </p:spTree>
    <p:extLst>
      <p:ext uri="{BB962C8B-B14F-4D97-AF65-F5344CB8AC3E}">
        <p14:creationId xmlns:p14="http://schemas.microsoft.com/office/powerpoint/2010/main" val="11407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9E25-DBB5-4B08-6C7C-4F4DC16A5B70}"/>
              </a:ext>
            </a:extLst>
          </p:cNvPr>
          <p:cNvSpPr>
            <a:spLocks noGrp="1"/>
          </p:cNvSpPr>
          <p:nvPr>
            <p:ph type="title"/>
          </p:nvPr>
        </p:nvSpPr>
        <p:spPr/>
        <p:txBody>
          <a:bodyPr/>
          <a:lstStyle/>
          <a:p>
            <a:r>
              <a:rPr lang="en-US" dirty="0"/>
              <a:t>BACKING UP SPIKE FILES OUTSIDE CHROMEBOOK</a:t>
            </a:r>
          </a:p>
        </p:txBody>
      </p:sp>
      <p:sp>
        <p:nvSpPr>
          <p:cNvPr id="3" name="Content Placeholder 2">
            <a:extLst>
              <a:ext uri="{FF2B5EF4-FFF2-40B4-BE49-F238E27FC236}">
                <a16:creationId xmlns:a16="http://schemas.microsoft.com/office/drawing/2014/main" id="{E5A982E0-7547-6946-38A7-06078C141CCE}"/>
              </a:ext>
            </a:extLst>
          </p:cNvPr>
          <p:cNvSpPr>
            <a:spLocks noGrp="1"/>
          </p:cNvSpPr>
          <p:nvPr>
            <p:ph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The process above will give you backup copies of your files on your Chromebook but will not assure you have a backup if your Chromebook should fail.</a:t>
            </a:r>
          </a:p>
          <a:p>
            <a:pPr rtl="0">
              <a:spcBef>
                <a:spcPts val="0"/>
              </a:spcBef>
              <a:spcAft>
                <a:spcPts val="0"/>
              </a:spcAft>
            </a:pPr>
            <a:r>
              <a:rPr lang="en-US" sz="1800" b="0" i="0" u="none" strike="noStrike" dirty="0">
                <a:solidFill>
                  <a:srgbClr val="000000"/>
                </a:solidFill>
                <a:effectLst/>
                <a:latin typeface="Calibri" panose="020F0502020204030204" pitchFamily="34" charset="0"/>
              </a:rPr>
              <a:t>To backup your project files to  the “cloud” use the Chrome browser to navigate to “</a:t>
            </a:r>
            <a:r>
              <a:rPr lang="en-US" sz="1800" b="0" i="0" u="none" strike="noStrike" dirty="0" err="1">
                <a:solidFill>
                  <a:srgbClr val="000000"/>
                </a:solidFill>
                <a:effectLst/>
                <a:latin typeface="Calibri" panose="020F0502020204030204" pitchFamily="34" charset="0"/>
              </a:rPr>
              <a:t>drive.google.com</a:t>
            </a:r>
            <a:r>
              <a:rPr lang="en-US" sz="1800" b="0" i="0" u="none" strike="noStrike" dirty="0">
                <a:solidFill>
                  <a:srgbClr val="000000"/>
                </a:solidFill>
                <a:effectLst/>
                <a:latin typeface="Calibri" panose="020F0502020204030204" pitchFamily="34" charset="0"/>
              </a:rPr>
              <a:t>” and use the “+ New” button to upload your files. Instead of using Google Drive via your browser, you could use Play Store to install Google Drive on your Chromebook and use it to upload your project files. </a:t>
            </a:r>
            <a:endParaRPr lang="en-US" sz="1800" i="0" u="none" strike="noStrike" dirty="0">
              <a:solidFill>
                <a:srgbClr val="000000"/>
              </a:solidFill>
              <a:latin typeface="Calibri" panose="020F0502020204030204" pitchFamily="34" charset="0"/>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You can also backup your files to an external device.  For instance, you can copy the files to a USB drive.  </a:t>
            </a:r>
            <a:br>
              <a:rPr lang="en-US" dirty="0"/>
            </a:br>
            <a:endParaRPr lang="en-US" dirty="0"/>
          </a:p>
        </p:txBody>
      </p:sp>
      <p:sp>
        <p:nvSpPr>
          <p:cNvPr id="4" name="Footer Placeholder 3">
            <a:extLst>
              <a:ext uri="{FF2B5EF4-FFF2-40B4-BE49-F238E27FC236}">
                <a16:creationId xmlns:a16="http://schemas.microsoft.com/office/drawing/2014/main" id="{C627CA88-C089-839C-B260-5A21305356E0}"/>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A88FE257-5235-9FAC-242F-8BD9982CAF90}"/>
              </a:ext>
            </a:extLst>
          </p:cNvPr>
          <p:cNvSpPr>
            <a:spLocks noGrp="1"/>
          </p:cNvSpPr>
          <p:nvPr>
            <p:ph type="sldNum" sz="quarter" idx="12"/>
          </p:nvPr>
        </p:nvSpPr>
        <p:spPr/>
        <p:txBody>
          <a:bodyPr/>
          <a:lstStyle/>
          <a:p>
            <a:fld id="{BBD74847-7BE4-4E4D-8159-51DF7B93C616}" type="slidenum">
              <a:rPr lang="en-US" smtClean="0"/>
              <a:t>13</a:t>
            </a:fld>
            <a:endParaRPr lang="en-US"/>
          </a:p>
        </p:txBody>
      </p:sp>
    </p:spTree>
    <p:extLst>
      <p:ext uri="{BB962C8B-B14F-4D97-AF65-F5344CB8AC3E}">
        <p14:creationId xmlns:p14="http://schemas.microsoft.com/office/powerpoint/2010/main" val="231925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3785-2DC0-19B2-D739-BB267D639F35}"/>
              </a:ext>
            </a:extLst>
          </p:cNvPr>
          <p:cNvSpPr>
            <a:spLocks noGrp="1"/>
          </p:cNvSpPr>
          <p:nvPr>
            <p:ph type="title"/>
          </p:nvPr>
        </p:nvSpPr>
        <p:spPr/>
        <p:txBody>
          <a:bodyPr/>
          <a:lstStyle/>
          <a:p>
            <a:r>
              <a:rPr lang="en-US" dirty="0"/>
              <a:t>RESTORING FILES on CHROMEBOOK</a:t>
            </a:r>
          </a:p>
        </p:txBody>
      </p:sp>
      <p:sp>
        <p:nvSpPr>
          <p:cNvPr id="3" name="Content Placeholder 2">
            <a:extLst>
              <a:ext uri="{FF2B5EF4-FFF2-40B4-BE49-F238E27FC236}">
                <a16:creationId xmlns:a16="http://schemas.microsoft.com/office/drawing/2014/main" id="{2F374845-8F58-88F6-0851-E83D24946DE8}"/>
              </a:ext>
            </a:extLst>
          </p:cNvPr>
          <p:cNvSpPr>
            <a:spLocks noGrp="1"/>
          </p:cNvSpPr>
          <p:nvPr>
            <p:ph idx="1"/>
          </p:nvPr>
        </p:nvSpPr>
        <p:spPr/>
        <p:txBody>
          <a:bodyPr>
            <a:normAutofit/>
          </a:bodyPr>
          <a:lstStyle/>
          <a:p>
            <a:pPr rtl="0">
              <a:spcBef>
                <a:spcPts val="0"/>
              </a:spcBef>
              <a:spcAft>
                <a:spcPts val="0"/>
              </a:spcAft>
            </a:pPr>
            <a:r>
              <a:rPr lang="en-US" sz="2400" dirty="0">
                <a:solidFill>
                  <a:srgbClr val="000000"/>
                </a:solidFill>
                <a:latin typeface="Calibri" panose="020F0502020204030204" pitchFamily="34" charset="0"/>
              </a:rPr>
              <a:t>If</a:t>
            </a:r>
            <a:r>
              <a:rPr lang="en-US" sz="2400" b="0" i="0" u="none" strike="noStrike" dirty="0">
                <a:solidFill>
                  <a:srgbClr val="000000"/>
                </a:solidFill>
                <a:effectLst/>
                <a:latin typeface="Calibri" panose="020F0502020204030204" pitchFamily="34" charset="0"/>
              </a:rPr>
              <a:t> you need to restore one of the projects from a backup copy, use Total Commander or another Chromebook file manager to navigate to your My Projects folder and double click on the backup file. </a:t>
            </a:r>
          </a:p>
          <a:p>
            <a:pPr rtl="0">
              <a:spcBef>
                <a:spcPts val="0"/>
              </a:spcBef>
              <a:spcAft>
                <a:spcPts val="0"/>
              </a:spcAft>
            </a:pPr>
            <a:r>
              <a:rPr lang="en-US" sz="2400" b="0" i="0" u="none" strike="noStrike" dirty="0">
                <a:solidFill>
                  <a:srgbClr val="000000"/>
                </a:solidFill>
                <a:effectLst/>
                <a:latin typeface="Calibri" panose="020F0502020204030204" pitchFamily="34" charset="0"/>
              </a:rPr>
              <a:t>Doing so will load it into the SPIKE Prime application and display it. </a:t>
            </a:r>
            <a:endParaRPr lang="en-US" sz="2400" b="0" dirty="0">
              <a:effectLst/>
            </a:endParaRPr>
          </a:p>
          <a:p>
            <a:pPr marL="0" indent="0">
              <a:buNone/>
            </a:pPr>
            <a:br>
              <a:rPr lang="en-US" sz="2400" dirty="0"/>
            </a:br>
            <a:endParaRPr lang="en-US" sz="2400" dirty="0"/>
          </a:p>
        </p:txBody>
      </p:sp>
      <p:sp>
        <p:nvSpPr>
          <p:cNvPr id="4" name="Footer Placeholder 3">
            <a:extLst>
              <a:ext uri="{FF2B5EF4-FFF2-40B4-BE49-F238E27FC236}">
                <a16:creationId xmlns:a16="http://schemas.microsoft.com/office/drawing/2014/main" id="{CC053780-585A-8E17-EB11-A82162112E26}"/>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5F1C23A4-7596-B655-417B-54CD41747EB0}"/>
              </a:ext>
            </a:extLst>
          </p:cNvPr>
          <p:cNvSpPr>
            <a:spLocks noGrp="1"/>
          </p:cNvSpPr>
          <p:nvPr>
            <p:ph type="sldNum" sz="quarter" idx="12"/>
          </p:nvPr>
        </p:nvSpPr>
        <p:spPr/>
        <p:txBody>
          <a:bodyPr/>
          <a:lstStyle/>
          <a:p>
            <a:fld id="{BBD74847-7BE4-4E4D-8159-51DF7B93C616}" type="slidenum">
              <a:rPr lang="en-US" smtClean="0"/>
              <a:t>14</a:t>
            </a:fld>
            <a:endParaRPr lang="en-US"/>
          </a:p>
        </p:txBody>
      </p:sp>
    </p:spTree>
    <p:extLst>
      <p:ext uri="{BB962C8B-B14F-4D97-AF65-F5344CB8AC3E}">
        <p14:creationId xmlns:p14="http://schemas.microsoft.com/office/powerpoint/2010/main" val="417533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3785-2DC0-19B2-D739-BB267D639F35}"/>
              </a:ext>
            </a:extLst>
          </p:cNvPr>
          <p:cNvSpPr>
            <a:spLocks noGrp="1"/>
          </p:cNvSpPr>
          <p:nvPr>
            <p:ph type="title"/>
          </p:nvPr>
        </p:nvSpPr>
        <p:spPr/>
        <p:txBody>
          <a:bodyPr/>
          <a:lstStyle/>
          <a:p>
            <a:r>
              <a:rPr lang="en-US" dirty="0"/>
              <a:t>TRANSFERING A PROJECT TO ANOTHER COMPUTER</a:t>
            </a:r>
          </a:p>
        </p:txBody>
      </p:sp>
      <p:sp>
        <p:nvSpPr>
          <p:cNvPr id="3" name="Content Placeholder 2">
            <a:extLst>
              <a:ext uri="{FF2B5EF4-FFF2-40B4-BE49-F238E27FC236}">
                <a16:creationId xmlns:a16="http://schemas.microsoft.com/office/drawing/2014/main" id="{2F374845-8F58-88F6-0851-E83D24946DE8}"/>
              </a:ext>
            </a:extLst>
          </p:cNvPr>
          <p:cNvSpPr>
            <a:spLocks noGrp="1"/>
          </p:cNvSpPr>
          <p:nvPr>
            <p:ph idx="1"/>
          </p:nvPr>
        </p:nvSpPr>
        <p:spPr/>
        <p:txBody>
          <a:bodyPr>
            <a:normAutofit/>
          </a:bodyPr>
          <a:lstStyle/>
          <a:p>
            <a:pPr rtl="0">
              <a:spcBef>
                <a:spcPts val="0"/>
              </a:spcBef>
              <a:spcAft>
                <a:spcPts val="0"/>
              </a:spcAft>
            </a:pPr>
            <a:r>
              <a:rPr lang="en-US" sz="2400" b="0" i="0" u="none" strike="noStrike" dirty="0">
                <a:solidFill>
                  <a:srgbClr val="000000"/>
                </a:solidFill>
                <a:effectLst/>
                <a:latin typeface="Calibri" panose="020F0502020204030204" pitchFamily="34" charset="0"/>
              </a:rPr>
              <a:t>If you want to move the files to a Windows or Mac computer, you should copy or download them and move them to the LEGO Education SPIKE folder in the Documents folder. </a:t>
            </a:r>
          </a:p>
          <a:p>
            <a:pPr rtl="0">
              <a:spcBef>
                <a:spcPts val="0"/>
              </a:spcBef>
              <a:spcAft>
                <a:spcPts val="0"/>
              </a:spcAft>
            </a:pPr>
            <a:r>
              <a:rPr lang="en-US" sz="2400" b="0" i="0" u="none" strike="noStrike" dirty="0">
                <a:solidFill>
                  <a:srgbClr val="000000"/>
                </a:solidFill>
                <a:effectLst/>
                <a:latin typeface="Calibri" panose="020F0502020204030204" pitchFamily="34" charset="0"/>
              </a:rPr>
              <a:t>Once you have placed project files from your Chromebook in one of these folders, you’ll need to import them into SPIKE Prime by displaying one of the projects already on that computer and then using the File Open feature to load the project.  </a:t>
            </a:r>
          </a:p>
          <a:p>
            <a:pPr rtl="0">
              <a:spcBef>
                <a:spcPts val="0"/>
              </a:spcBef>
              <a:spcAft>
                <a:spcPts val="0"/>
              </a:spcAft>
            </a:pPr>
            <a:r>
              <a:rPr lang="en-US" sz="2400" b="0" i="0" u="none" strike="noStrike" dirty="0">
                <a:solidFill>
                  <a:srgbClr val="000000"/>
                </a:solidFill>
                <a:effectLst/>
                <a:latin typeface="Calibri" panose="020F0502020204030204" pitchFamily="34" charset="0"/>
              </a:rPr>
              <a:t>After you have loaded it this way once, it will appear with the rest of the projects on the My Projects screen.</a:t>
            </a:r>
            <a:endParaRPr lang="en-US" sz="2400" i="0" u="none" strike="noStrike" dirty="0">
              <a:solidFill>
                <a:srgbClr val="000000"/>
              </a:solidFill>
              <a:latin typeface="Calibri" panose="020F0502020204030204" pitchFamily="34" charset="0"/>
            </a:endParaRPr>
          </a:p>
          <a:p>
            <a:pPr rtl="0">
              <a:spcBef>
                <a:spcPts val="0"/>
              </a:spcBef>
              <a:spcAft>
                <a:spcPts val="0"/>
              </a:spcAft>
            </a:pPr>
            <a:r>
              <a:rPr lang="en-US" sz="2400" b="0" i="0" u="none" strike="noStrike" dirty="0">
                <a:solidFill>
                  <a:srgbClr val="000000"/>
                </a:solidFill>
                <a:effectLst/>
                <a:latin typeface="Calibri" panose="020F0502020204030204" pitchFamily="34" charset="0"/>
              </a:rPr>
              <a:t>If you want to move the files to a different Chromebook, copy or download them to the Chromebook and then use the steps under “Restoring a Project”.</a:t>
            </a:r>
            <a:br>
              <a:rPr lang="en-US" sz="2400" dirty="0"/>
            </a:br>
            <a:endParaRPr lang="en-US" sz="2400" dirty="0"/>
          </a:p>
        </p:txBody>
      </p:sp>
      <p:sp>
        <p:nvSpPr>
          <p:cNvPr id="4" name="Footer Placeholder 3">
            <a:extLst>
              <a:ext uri="{FF2B5EF4-FFF2-40B4-BE49-F238E27FC236}">
                <a16:creationId xmlns:a16="http://schemas.microsoft.com/office/drawing/2014/main" id="{CC053780-585A-8E17-EB11-A82162112E26}"/>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5F1C23A4-7596-B655-417B-54CD41747EB0}"/>
              </a:ext>
            </a:extLst>
          </p:cNvPr>
          <p:cNvSpPr>
            <a:spLocks noGrp="1"/>
          </p:cNvSpPr>
          <p:nvPr>
            <p:ph type="sldNum" sz="quarter" idx="12"/>
          </p:nvPr>
        </p:nvSpPr>
        <p:spPr/>
        <p:txBody>
          <a:bodyPr/>
          <a:lstStyle/>
          <a:p>
            <a:fld id="{BBD74847-7BE4-4E4D-8159-51DF7B93C616}" type="slidenum">
              <a:rPr lang="en-US" smtClean="0"/>
              <a:t>15</a:t>
            </a:fld>
            <a:endParaRPr lang="en-US"/>
          </a:p>
        </p:txBody>
      </p:sp>
    </p:spTree>
    <p:extLst>
      <p:ext uri="{BB962C8B-B14F-4D97-AF65-F5344CB8AC3E}">
        <p14:creationId xmlns:p14="http://schemas.microsoft.com/office/powerpoint/2010/main" val="339719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for </a:t>
            </a:r>
            <a:r>
              <a:rPr lang="en-US" sz="1600" dirty="0" err="1"/>
              <a:t>PrimeLessons</a:t>
            </a:r>
            <a:endParaRPr lang="en-US" sz="1600" dirty="0"/>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16</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backup SPIKE Prime files on an iPad</a:t>
            </a:r>
          </a:p>
          <a:p>
            <a:r>
              <a:rPr lang="en-US" dirty="0"/>
              <a:t>Learn how to backup SPIKE Prime files on a Mac Laptop</a:t>
            </a:r>
          </a:p>
          <a:p>
            <a:r>
              <a:rPr lang="en-US" dirty="0"/>
              <a:t>Learn how to backup SPIKE Prime files on a Chromebook</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1C94-D5B1-8F1E-4E3C-F8CD33AC9CEC}"/>
              </a:ext>
            </a:extLst>
          </p:cNvPr>
          <p:cNvSpPr>
            <a:spLocks noGrp="1"/>
          </p:cNvSpPr>
          <p:nvPr>
            <p:ph type="title"/>
          </p:nvPr>
        </p:nvSpPr>
        <p:spPr/>
        <p:txBody>
          <a:bodyPr/>
          <a:lstStyle/>
          <a:p>
            <a:r>
              <a:rPr lang="en-US" dirty="0"/>
              <a:t>WHY SHOULD YOU BACKUP YOUR FILES?</a:t>
            </a:r>
          </a:p>
        </p:txBody>
      </p:sp>
      <p:sp>
        <p:nvSpPr>
          <p:cNvPr id="3" name="Content Placeholder 2">
            <a:extLst>
              <a:ext uri="{FF2B5EF4-FFF2-40B4-BE49-F238E27FC236}">
                <a16:creationId xmlns:a16="http://schemas.microsoft.com/office/drawing/2014/main" id="{D6679849-6E21-11D3-C754-ABC55F172479}"/>
              </a:ext>
            </a:extLst>
          </p:cNvPr>
          <p:cNvSpPr>
            <a:spLocks noGrp="1"/>
          </p:cNvSpPr>
          <p:nvPr>
            <p:ph idx="1"/>
          </p:nvPr>
        </p:nvSpPr>
        <p:spPr/>
        <p:txBody>
          <a:bodyPr>
            <a:normAutofit/>
          </a:bodyPr>
          <a:lstStyle/>
          <a:p>
            <a:pPr rtl="0">
              <a:spcBef>
                <a:spcPts val="0"/>
              </a:spcBef>
              <a:spcAft>
                <a:spcPts val="0"/>
              </a:spcAft>
            </a:pPr>
            <a:r>
              <a:rPr lang="en-US" sz="2400" b="0" i="0" u="none" strike="noStrike" dirty="0">
                <a:solidFill>
                  <a:srgbClr val="000000"/>
                </a:solidFill>
                <a:effectLst/>
                <a:latin typeface="Calibri" panose="020F0502020204030204" pitchFamily="34" charset="0"/>
              </a:rPr>
              <a:t>It is a good idea to back up files somewhere other than your iPad/laptop in case something happens to your device and you lose your files. This happens to teams </a:t>
            </a:r>
            <a:r>
              <a:rPr lang="en-US" sz="2400" b="1" i="0" u="none" strike="noStrike" dirty="0">
                <a:solidFill>
                  <a:srgbClr val="000000"/>
                </a:solidFill>
                <a:effectLst/>
                <a:latin typeface="Calibri" panose="020F0502020204030204" pitchFamily="34" charset="0"/>
              </a:rPr>
              <a:t>every single year</a:t>
            </a:r>
            <a:r>
              <a:rPr lang="en-US" sz="2400" b="0" i="0" u="none" strike="noStrike" dirty="0">
                <a:solidFill>
                  <a:srgbClr val="000000"/>
                </a:solidFill>
                <a:effectLst/>
                <a:latin typeface="Calibri" panose="020F0502020204030204" pitchFamily="34" charset="0"/>
              </a:rPr>
              <a:t> and they lose months of work and it is very sad. </a:t>
            </a:r>
          </a:p>
          <a:p>
            <a:pPr>
              <a:spcBef>
                <a:spcPts val="0"/>
              </a:spcBef>
              <a:spcAft>
                <a:spcPts val="0"/>
              </a:spcAft>
            </a:pPr>
            <a:r>
              <a:rPr lang="en-US" sz="2400" b="0" i="0" u="none" strike="noStrike" dirty="0">
                <a:solidFill>
                  <a:srgbClr val="000000"/>
                </a:solidFill>
                <a:effectLst/>
                <a:latin typeface="Calibri" panose="020F0502020204030204" pitchFamily="34" charset="0"/>
              </a:rPr>
              <a:t>SPIKE 2 program files have an extension “.</a:t>
            </a:r>
            <a:r>
              <a:rPr lang="en-US" sz="2400" b="0" i="0" u="none" strike="noStrike" dirty="0" err="1">
                <a:solidFill>
                  <a:srgbClr val="000000"/>
                </a:solidFill>
                <a:effectLst/>
                <a:latin typeface="Calibri" panose="020F0502020204030204" pitchFamily="34" charset="0"/>
              </a:rPr>
              <a:t>llsp</a:t>
            </a:r>
            <a:r>
              <a:rPr lang="en-US" sz="2400" b="0" i="0" u="none" strike="noStrike" dirty="0">
                <a:solidFill>
                  <a:srgbClr val="000000"/>
                </a:solidFill>
                <a:effectLst/>
                <a:latin typeface="Calibri" panose="020F0502020204030204" pitchFamily="34" charset="0"/>
              </a:rPr>
              <a:t>”. SPIKE 3 program files have an extension “.llsp3”</a:t>
            </a:r>
            <a:endParaRPr lang="en-US" sz="2400" b="0" dirty="0">
              <a:effectLst/>
            </a:endParaRPr>
          </a:p>
          <a:p>
            <a:pPr rtl="0">
              <a:spcBef>
                <a:spcPts val="0"/>
              </a:spcBef>
              <a:spcAft>
                <a:spcPts val="0"/>
              </a:spcAft>
            </a:pPr>
            <a:r>
              <a:rPr lang="en-US" sz="2400" b="1" i="0" u="none" strike="noStrike" dirty="0">
                <a:solidFill>
                  <a:srgbClr val="FF0000"/>
                </a:solidFill>
                <a:effectLst/>
                <a:latin typeface="Calibri" panose="020F0502020204030204" pitchFamily="34" charset="0"/>
              </a:rPr>
              <a:t>NOTE</a:t>
            </a:r>
            <a:r>
              <a:rPr lang="en-US" sz="2400" b="0" i="0" u="none" strike="noStrike" dirty="0">
                <a:solidFill>
                  <a:srgbClr val="FF0000"/>
                </a:solidFill>
                <a:effectLst/>
                <a:latin typeface="Calibri" panose="020F0502020204030204" pitchFamily="34" charset="0"/>
              </a:rPr>
              <a:t>: You </a:t>
            </a:r>
            <a:r>
              <a:rPr lang="en-US" sz="2400" b="1" i="0" u="none" strike="noStrike" dirty="0">
                <a:solidFill>
                  <a:srgbClr val="FF0000"/>
                </a:solidFill>
                <a:effectLst/>
                <a:latin typeface="Calibri" panose="020F0502020204030204" pitchFamily="34" charset="0"/>
              </a:rPr>
              <a:t>cannot</a:t>
            </a:r>
            <a:r>
              <a:rPr lang="en-US" sz="2400" b="0" i="0" u="none" strike="noStrike" dirty="0">
                <a:solidFill>
                  <a:srgbClr val="FF0000"/>
                </a:solidFill>
                <a:effectLst/>
                <a:latin typeface="Calibri" panose="020F0502020204030204" pitchFamily="34" charset="0"/>
              </a:rPr>
              <a:t> copy files from your Hub to your iPad/laptop. The hub contains compiled code (machine language) and is not a human-readable program.</a:t>
            </a:r>
            <a:br>
              <a:rPr lang="en-US" sz="1600" dirty="0"/>
            </a:br>
            <a:endParaRPr lang="en-US" sz="1600" dirty="0"/>
          </a:p>
        </p:txBody>
      </p:sp>
      <p:sp>
        <p:nvSpPr>
          <p:cNvPr id="4" name="Footer Placeholder 3">
            <a:extLst>
              <a:ext uri="{FF2B5EF4-FFF2-40B4-BE49-F238E27FC236}">
                <a16:creationId xmlns:a16="http://schemas.microsoft.com/office/drawing/2014/main" id="{4DA174B2-2025-A410-C4A9-36D0D65DC894}"/>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46D49B52-437A-573C-8B98-875D2F1EC2F7}"/>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175190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2AF9-2DD0-ECBD-3563-AF7125403E39}"/>
              </a:ext>
            </a:extLst>
          </p:cNvPr>
          <p:cNvSpPr>
            <a:spLocks noGrp="1"/>
          </p:cNvSpPr>
          <p:nvPr>
            <p:ph type="title"/>
          </p:nvPr>
        </p:nvSpPr>
        <p:spPr/>
        <p:txBody>
          <a:bodyPr/>
          <a:lstStyle/>
          <a:p>
            <a:r>
              <a:rPr lang="en-US" dirty="0"/>
              <a:t>INITIAL SETUP on AN IPAD</a:t>
            </a:r>
          </a:p>
        </p:txBody>
      </p:sp>
      <p:sp>
        <p:nvSpPr>
          <p:cNvPr id="3" name="Content Placeholder 2">
            <a:extLst>
              <a:ext uri="{FF2B5EF4-FFF2-40B4-BE49-F238E27FC236}">
                <a16:creationId xmlns:a16="http://schemas.microsoft.com/office/drawing/2014/main" id="{A365F2E5-58E2-C8E0-0495-60DD18301913}"/>
              </a:ext>
            </a:extLst>
          </p:cNvPr>
          <p:cNvSpPr>
            <a:spLocks noGrp="1"/>
          </p:cNvSpPr>
          <p:nvPr>
            <p:ph idx="1"/>
          </p:nvPr>
        </p:nvSpPr>
        <p:spPr>
          <a:xfrm>
            <a:off x="155088" y="1140006"/>
            <a:ext cx="5429786" cy="5082601"/>
          </a:xfrm>
        </p:spPr>
        <p:txBody>
          <a:bodyPr>
            <a:normAutofit fontScale="85000" lnSpcReduction="20000"/>
          </a:bodyPr>
          <a:lstStyle/>
          <a:p>
            <a:pPr marL="0" indent="0" rtl="0">
              <a:spcBef>
                <a:spcPts val="0"/>
              </a:spcBef>
              <a:spcAft>
                <a:spcPts val="0"/>
              </a:spcAft>
              <a:buNone/>
            </a:pPr>
            <a:r>
              <a:rPr lang="en-US" sz="2400" b="0" i="0" u="none" strike="noStrike" dirty="0">
                <a:solidFill>
                  <a:srgbClr val="000000"/>
                </a:solidFill>
                <a:effectLst/>
                <a:latin typeface="Calibri" panose="020F0502020204030204" pitchFamily="34" charset="0"/>
              </a:rPr>
              <a:t>You need the </a:t>
            </a:r>
            <a:r>
              <a:rPr lang="en-US" sz="2400" b="1" i="0" u="none" strike="noStrike" dirty="0">
                <a:solidFill>
                  <a:srgbClr val="000000"/>
                </a:solidFill>
                <a:effectLst/>
                <a:latin typeface="Calibri" panose="020F0502020204030204" pitchFamily="34" charset="0"/>
              </a:rPr>
              <a:t>Google Drive </a:t>
            </a:r>
            <a:r>
              <a:rPr lang="en-US" sz="2400" b="0" i="0" u="none" strike="noStrike" dirty="0">
                <a:solidFill>
                  <a:srgbClr val="000000"/>
                </a:solidFill>
                <a:effectLst/>
                <a:latin typeface="Calibri" panose="020F0502020204030204" pitchFamily="34" charset="0"/>
              </a:rPr>
              <a:t>app and the </a:t>
            </a:r>
            <a:r>
              <a:rPr lang="en-US" sz="2400" b="1" i="0" u="none" strike="noStrike" dirty="0">
                <a:solidFill>
                  <a:srgbClr val="000000"/>
                </a:solidFill>
                <a:effectLst/>
                <a:latin typeface="Calibri" panose="020F0502020204030204" pitchFamily="34" charset="0"/>
              </a:rPr>
              <a:t>Files app</a:t>
            </a:r>
            <a:r>
              <a:rPr lang="en-US" sz="2400" b="0" i="0" u="none" strike="noStrike" dirty="0">
                <a:solidFill>
                  <a:srgbClr val="000000"/>
                </a:solidFill>
                <a:effectLst/>
                <a:latin typeface="Calibri" panose="020F0502020204030204" pitchFamily="34" charset="0"/>
              </a:rPr>
              <a:t> to back up your programs to Google Drive.</a:t>
            </a:r>
            <a:endParaRPr lang="en-US" sz="2400" b="0" dirty="0">
              <a:effectLst/>
            </a:endParaRPr>
          </a:p>
          <a:p>
            <a:pPr marL="0" indent="0" rtl="0">
              <a:spcBef>
                <a:spcPts val="200"/>
              </a:spcBef>
              <a:spcAft>
                <a:spcPts val="0"/>
              </a:spcAft>
              <a:buNone/>
            </a:pPr>
            <a:br>
              <a:rPr lang="en-US" sz="2400" b="0" dirty="0">
                <a:effectLst/>
              </a:rPr>
            </a:br>
            <a:r>
              <a:rPr lang="en-US" sz="2400" b="0" i="0" u="none" strike="noStrike" dirty="0">
                <a:solidFill>
                  <a:srgbClr val="2F5496"/>
                </a:solidFill>
                <a:effectLst/>
                <a:latin typeface="Calibri" panose="020F0502020204030204" pitchFamily="34" charset="0"/>
              </a:rPr>
              <a:t>Google Drive setup:</a:t>
            </a:r>
            <a:endParaRPr lang="en-US" sz="2400" b="1" dirty="0">
              <a:effectLst/>
            </a:endParaRPr>
          </a:p>
          <a:p>
            <a:pPr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From the Appstore, download and install the Google Drive App. It is published by Google and is safe.</a:t>
            </a:r>
          </a:p>
          <a:p>
            <a:pPr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Log into the app. Create a new folder called “Spike Prime” by clicking the “+” icon in the bottom right.</a:t>
            </a:r>
          </a:p>
          <a:p>
            <a:pPr rtl="0" fontAlgn="base">
              <a:spcBef>
                <a:spcPts val="0"/>
              </a:spcBef>
              <a:spcAft>
                <a:spcPts val="0"/>
              </a:spcAft>
              <a:buFont typeface="+mj-lt"/>
              <a:buAutoNum type="arabicPeriod"/>
            </a:pPr>
            <a:endParaRPr lang="en-US" sz="2400" dirty="0">
              <a:solidFill>
                <a:srgbClr val="000000"/>
              </a:solidFill>
              <a:latin typeface="Calibri" panose="020F0502020204030204" pitchFamily="34" charset="0"/>
            </a:endParaRPr>
          </a:p>
          <a:p>
            <a:pPr marL="0" indent="0">
              <a:spcBef>
                <a:spcPts val="200"/>
              </a:spcBef>
              <a:spcAft>
                <a:spcPts val="0"/>
              </a:spcAft>
              <a:buNone/>
            </a:pPr>
            <a:r>
              <a:rPr lang="en-US" sz="2400" dirty="0">
                <a:solidFill>
                  <a:srgbClr val="2F5496"/>
                </a:solidFill>
                <a:latin typeface="Calibri" panose="020F0502020204030204" pitchFamily="34" charset="0"/>
              </a:rPr>
              <a:t>Files setup:</a:t>
            </a:r>
          </a:p>
          <a:p>
            <a:pPr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From the App Store, download and install the Files app. It is published by Apple and is safe.</a:t>
            </a:r>
          </a:p>
          <a:p>
            <a:pPr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Launch the app. On the right, in the side bar under “Locations”, you’ll see a notification to allow Google Drive as a recognized Location for files. Turn it on. Now Google Drive should be a recognized location.</a:t>
            </a:r>
          </a:p>
          <a:p>
            <a:pPr rtl="0" fontAlgn="base">
              <a:spcBef>
                <a:spcPts val="0"/>
              </a:spcBef>
              <a:spcAft>
                <a:spcPts val="0"/>
              </a:spcAft>
              <a:buFont typeface="+mj-lt"/>
              <a:buAutoNum type="arabicPeriod"/>
            </a:pPr>
            <a:endParaRPr lang="en-US" sz="2400" b="0" i="0" u="none" strike="noStrike" dirty="0">
              <a:solidFill>
                <a:srgbClr val="000000"/>
              </a:solidFill>
              <a:effectLst/>
              <a:latin typeface="Calibri" panose="020F0502020204030204" pitchFamily="34" charset="0"/>
            </a:endParaRPr>
          </a:p>
          <a:p>
            <a:endParaRPr lang="en-US" dirty="0"/>
          </a:p>
          <a:p>
            <a:endParaRPr lang="en-US" dirty="0"/>
          </a:p>
        </p:txBody>
      </p:sp>
      <p:sp>
        <p:nvSpPr>
          <p:cNvPr id="4" name="Footer Placeholder 3">
            <a:extLst>
              <a:ext uri="{FF2B5EF4-FFF2-40B4-BE49-F238E27FC236}">
                <a16:creationId xmlns:a16="http://schemas.microsoft.com/office/drawing/2014/main" id="{E944C5BF-E41D-DF6A-58AD-51C389CDF9D2}"/>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F3FBEA27-E098-A303-2210-5285F0F32BFC}"/>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6" name="Picture 2">
            <a:extLst>
              <a:ext uri="{FF2B5EF4-FFF2-40B4-BE49-F238E27FC236}">
                <a16:creationId xmlns:a16="http://schemas.microsoft.com/office/drawing/2014/main" id="{4602A885-599B-974F-9BE2-7E2311F35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022" y="1262478"/>
            <a:ext cx="2882801" cy="216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66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A92D-930C-1FE0-3CDC-7BFF810C5AA7}"/>
              </a:ext>
            </a:extLst>
          </p:cNvPr>
          <p:cNvSpPr>
            <a:spLocks noGrp="1"/>
          </p:cNvSpPr>
          <p:nvPr>
            <p:ph type="title"/>
          </p:nvPr>
        </p:nvSpPr>
        <p:spPr/>
        <p:txBody>
          <a:bodyPr/>
          <a:lstStyle/>
          <a:p>
            <a:r>
              <a:rPr lang="en-US" dirty="0"/>
              <a:t>BACKING UP ON AN IPAD</a:t>
            </a:r>
          </a:p>
        </p:txBody>
      </p:sp>
      <p:sp>
        <p:nvSpPr>
          <p:cNvPr id="3" name="Content Placeholder 2">
            <a:extLst>
              <a:ext uri="{FF2B5EF4-FFF2-40B4-BE49-F238E27FC236}">
                <a16:creationId xmlns:a16="http://schemas.microsoft.com/office/drawing/2014/main" id="{01966AFB-BA3E-48E4-59FE-2A4B7A3FDA78}"/>
              </a:ext>
            </a:extLst>
          </p:cNvPr>
          <p:cNvSpPr>
            <a:spLocks noGrp="1"/>
          </p:cNvSpPr>
          <p:nvPr>
            <p:ph idx="1"/>
          </p:nvPr>
        </p:nvSpPr>
        <p:spPr>
          <a:xfrm>
            <a:off x="155088" y="1140006"/>
            <a:ext cx="5956152" cy="5082601"/>
          </a:xfrm>
        </p:spPr>
        <p:txBody>
          <a:bodyPr>
            <a:normAutofit fontScale="92500" lnSpcReduction="20000"/>
          </a:bodyPr>
          <a:lstStyle/>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Select “On My iPad” from the Locations sidebar. You will see folders in the main panel, one of which is Spike</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Click on Spike, and then on Lego Education Spike. You will see a list of .</a:t>
            </a:r>
            <a:r>
              <a:rPr lang="en-US" sz="1800" b="0" i="0" u="none" strike="noStrike" dirty="0" err="1">
                <a:solidFill>
                  <a:srgbClr val="000000"/>
                </a:solidFill>
                <a:effectLst/>
                <a:latin typeface="Calibri" panose="020F0502020204030204" pitchFamily="34" charset="0"/>
              </a:rPr>
              <a:t>llsp</a:t>
            </a:r>
            <a:r>
              <a:rPr lang="en-US" sz="1800" b="0" i="0" u="none" strike="noStrike" dirty="0">
                <a:solidFill>
                  <a:srgbClr val="000000"/>
                </a:solidFill>
                <a:effectLst/>
                <a:latin typeface="Calibri" panose="020F0502020204030204" pitchFamily="34" charset="0"/>
              </a:rPr>
              <a:t> files. These are your programs.</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Click the “Select” link at the top right. Select the programs you want to back up</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Click the “share” link in the bottom bar.</a:t>
            </a:r>
            <a:endParaRPr lang="en-US" dirty="0">
              <a:solidFill>
                <a:srgbClr val="000000"/>
              </a:solidFill>
              <a:latin typeface="Calibri" panose="020F0502020204030204" pitchFamily="34"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Scroll the available programs until you find Google Drive. Click it.</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On the window that appears, click “My Drive” near the bottom, Then pick the “Spike Prime” folder. </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When you’re in the folder, click the “Create Folder” icon at the top right. Make a new folder with today’s date starting with year YYYY/MM/DD. E.g. 2021/10/25. </a:t>
            </a:r>
            <a:r>
              <a:rPr lang="en-US" sz="1800" b="1" i="0" u="none" strike="noStrike" dirty="0">
                <a:solidFill>
                  <a:srgbClr val="000000"/>
                </a:solidFill>
                <a:effectLst/>
                <a:latin typeface="Calibri" panose="020F0502020204030204" pitchFamily="34" charset="0"/>
              </a:rPr>
              <a:t>ALWAYS make a new folder when you have made changes to a program and are saving it for a second or more time</a:t>
            </a:r>
            <a:r>
              <a:rPr lang="en-US" sz="1800" b="0" i="0" u="none" strike="noStrike" dirty="0">
                <a:solidFill>
                  <a:srgbClr val="000000"/>
                </a:solidFill>
                <a:effectLst/>
                <a:latin typeface="Calibri" panose="020F0502020204030204" pitchFamily="34" charset="0"/>
              </a:rPr>
              <a:t>. This way you can go back to an earlier version of your program if needed.</a:t>
            </a:r>
            <a:endParaRPr lang="en-US" dirty="0"/>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Once the folder is created, click the “Save here” link at the bottom right. You will be taken back to the main window. </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Upload the selected files by clicking the “Upload” link at the top right.</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Your programs are now saved to Google Drive.</a:t>
            </a:r>
          </a:p>
          <a:p>
            <a:pPr rtl="0" fontAlgn="base">
              <a:spcBef>
                <a:spcPts val="0"/>
              </a:spcBef>
              <a:spcAft>
                <a:spcPts val="0"/>
              </a:spcAft>
              <a:buFont typeface="+mj-lt"/>
              <a:buAutoNum type="arabicPeriod"/>
            </a:pPr>
            <a:endParaRPr lang="en-US" sz="1800" b="0" i="0" u="none" strike="noStrike" dirty="0">
              <a:solidFill>
                <a:srgbClr val="000000"/>
              </a:solidFill>
              <a:effectLst/>
              <a:latin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C6F18448-F0BE-F305-EB56-B77767512571}"/>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203E3DF7-F2ED-767D-D458-E82D458AAC28}"/>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2052" name="Picture 4">
            <a:extLst>
              <a:ext uri="{FF2B5EF4-FFF2-40B4-BE49-F238E27FC236}">
                <a16:creationId xmlns:a16="http://schemas.microsoft.com/office/drawing/2014/main" id="{4B4D250D-D1E1-88E9-FB95-2F1E23155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183" y="2878247"/>
            <a:ext cx="2248102" cy="16902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BF99A42-DC6A-BB29-FB4B-D803778CD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3632" y="4597374"/>
            <a:ext cx="2253653" cy="16902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657FACF-5A31-6C57-C124-3E50A05FA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632" y="1135119"/>
            <a:ext cx="2202603" cy="165368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6881891C-3274-2153-3F5F-1E2F52642966}"/>
              </a:ext>
            </a:extLst>
          </p:cNvPr>
          <p:cNvSpPr/>
          <p:nvPr/>
        </p:nvSpPr>
        <p:spPr>
          <a:xfrm>
            <a:off x="8131127" y="1491174"/>
            <a:ext cx="534572" cy="7023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C518D6-F85E-F6FA-7BBC-9459A1A03D6E}"/>
              </a:ext>
            </a:extLst>
          </p:cNvPr>
          <p:cNvSpPr/>
          <p:nvPr/>
        </p:nvSpPr>
        <p:spPr>
          <a:xfrm>
            <a:off x="8219961" y="2795413"/>
            <a:ext cx="534572" cy="4338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0A8A06-86B5-8861-97E1-1B46EA0CADBD}"/>
              </a:ext>
            </a:extLst>
          </p:cNvPr>
          <p:cNvSpPr/>
          <p:nvPr/>
        </p:nvSpPr>
        <p:spPr>
          <a:xfrm>
            <a:off x="6593632" y="5974860"/>
            <a:ext cx="534572" cy="4338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19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D78D-E545-0769-3E48-F02966374904}"/>
              </a:ext>
            </a:extLst>
          </p:cNvPr>
          <p:cNvSpPr>
            <a:spLocks noGrp="1"/>
          </p:cNvSpPr>
          <p:nvPr>
            <p:ph type="title"/>
          </p:nvPr>
        </p:nvSpPr>
        <p:spPr/>
        <p:txBody>
          <a:bodyPr/>
          <a:lstStyle/>
          <a:p>
            <a:r>
              <a:rPr lang="en-US" dirty="0" err="1"/>
              <a:t>ReSTORING</a:t>
            </a:r>
            <a:r>
              <a:rPr lang="en-US" dirty="0"/>
              <a:t> FILES ON AN IPAD</a:t>
            </a:r>
          </a:p>
        </p:txBody>
      </p:sp>
      <p:sp>
        <p:nvSpPr>
          <p:cNvPr id="3" name="Content Placeholder 2">
            <a:extLst>
              <a:ext uri="{FF2B5EF4-FFF2-40B4-BE49-F238E27FC236}">
                <a16:creationId xmlns:a16="http://schemas.microsoft.com/office/drawing/2014/main" id="{B8C3360F-F3C0-CA0F-57DF-B9D60BB64933}"/>
              </a:ext>
            </a:extLst>
          </p:cNvPr>
          <p:cNvSpPr>
            <a:spLocks noGrp="1"/>
          </p:cNvSpPr>
          <p:nvPr>
            <p:ph idx="1"/>
          </p:nvPr>
        </p:nvSpPr>
        <p:spPr/>
        <p:txBody>
          <a:bodyPr>
            <a:normAutofit/>
          </a:bodyPr>
          <a:lstStyle/>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In the Files app, go to Google Drive and navigate to the filter that contains your file.</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Press the file and drag it over “On My iPad” on the Locations bar. Keep the file pressed.</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The folder will open. With the file still pressed, move over the Spike Folder. It will open.</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Move over the Lego Education Spike Folder. It will open.</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Now drop the file in here. You can replace an existing file or save as a new copy. They will now be available in your projects when you open your App.</a:t>
            </a:r>
          </a:p>
          <a:p>
            <a:endParaRPr lang="en-US" sz="2800" dirty="0"/>
          </a:p>
        </p:txBody>
      </p:sp>
      <p:sp>
        <p:nvSpPr>
          <p:cNvPr id="4" name="Footer Placeholder 3">
            <a:extLst>
              <a:ext uri="{FF2B5EF4-FFF2-40B4-BE49-F238E27FC236}">
                <a16:creationId xmlns:a16="http://schemas.microsoft.com/office/drawing/2014/main" id="{5576F1B7-9AC2-0EF9-1029-07FDFBE34535}"/>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8527AFD8-B64C-5B44-A04A-F0F469540930}"/>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325950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8C6A-F531-D80F-FEA7-AFF7A3E82902}"/>
              </a:ext>
            </a:extLst>
          </p:cNvPr>
          <p:cNvSpPr>
            <a:spLocks noGrp="1"/>
          </p:cNvSpPr>
          <p:nvPr>
            <p:ph type="title"/>
          </p:nvPr>
        </p:nvSpPr>
        <p:spPr/>
        <p:txBody>
          <a:bodyPr/>
          <a:lstStyle/>
          <a:p>
            <a:r>
              <a:rPr lang="en-US" dirty="0"/>
              <a:t>INITIAL SET UP ON A MAC</a:t>
            </a:r>
          </a:p>
        </p:txBody>
      </p:sp>
      <p:sp>
        <p:nvSpPr>
          <p:cNvPr id="3" name="Content Placeholder 2">
            <a:extLst>
              <a:ext uri="{FF2B5EF4-FFF2-40B4-BE49-F238E27FC236}">
                <a16:creationId xmlns:a16="http://schemas.microsoft.com/office/drawing/2014/main" id="{1BD1CCCD-C0DC-8C83-9E58-0CB1A2E4AEAF}"/>
              </a:ext>
            </a:extLst>
          </p:cNvPr>
          <p:cNvSpPr>
            <a:spLocks noGrp="1"/>
          </p:cNvSpPr>
          <p:nvPr>
            <p:ph idx="1"/>
          </p:nvPr>
        </p:nvSpPr>
        <p:spPr/>
        <p:txBody>
          <a:bodyPr>
            <a:normAutofit/>
          </a:bodyPr>
          <a:lstStyle/>
          <a:p>
            <a:pPr rtl="0">
              <a:spcBef>
                <a:spcPts val="0"/>
              </a:spcBef>
              <a:spcAft>
                <a:spcPts val="0"/>
              </a:spcAft>
            </a:pPr>
            <a:r>
              <a:rPr lang="en-US" sz="2800" b="0" i="0" u="none" strike="noStrike" dirty="0">
                <a:solidFill>
                  <a:srgbClr val="000000"/>
                </a:solidFill>
                <a:effectLst/>
                <a:latin typeface="Calibri" panose="020F0502020204030204" pitchFamily="34" charset="0"/>
              </a:rPr>
              <a:t>On a Mac laptop, the .</a:t>
            </a:r>
            <a:r>
              <a:rPr lang="en-US" sz="2800" b="0" i="0" u="none" strike="noStrike" dirty="0" err="1">
                <a:solidFill>
                  <a:srgbClr val="000000"/>
                </a:solidFill>
                <a:effectLst/>
                <a:latin typeface="Calibri" panose="020F0502020204030204" pitchFamily="34" charset="0"/>
              </a:rPr>
              <a:t>llsp</a:t>
            </a:r>
            <a:r>
              <a:rPr lang="en-US" sz="2800" b="0" i="0" u="none" strike="noStrike" dirty="0">
                <a:solidFill>
                  <a:srgbClr val="000000"/>
                </a:solidFill>
                <a:effectLst/>
                <a:latin typeface="Calibri" panose="020F0502020204030204" pitchFamily="34" charset="0"/>
              </a:rPr>
              <a:t> program files are stored in one of two locations:</a:t>
            </a:r>
            <a:endParaRPr lang="en-US" sz="2800" b="0" dirty="0">
              <a:effectLst/>
            </a:endParaRPr>
          </a:p>
          <a:p>
            <a:pPr lvl="1" fontAlgn="base">
              <a:spcBef>
                <a:spcPts val="0"/>
              </a:spcBef>
              <a:spcAft>
                <a:spcPts val="0"/>
              </a:spcAft>
              <a:buFont typeface="+mj-lt"/>
              <a:buAutoNum type="arabicPeriod"/>
            </a:pPr>
            <a:r>
              <a:rPr lang="en-US" sz="2400" b="0" i="0" u="none" strike="noStrike" dirty="0">
                <a:solidFill>
                  <a:srgbClr val="000000"/>
                </a:solidFill>
                <a:effectLst/>
                <a:latin typeface="Courier" panose="02070309020205020404" pitchFamily="49" charset="0"/>
              </a:rPr>
              <a:t>~/Library/Containers/Spike/Data/Documents/LEGO Education SPIKE/</a:t>
            </a:r>
          </a:p>
          <a:p>
            <a:pPr lvl="1" fontAlgn="base">
              <a:spcBef>
                <a:spcPts val="0"/>
              </a:spcBef>
              <a:spcAft>
                <a:spcPts val="0"/>
              </a:spcAft>
              <a:buFont typeface="+mj-lt"/>
              <a:buAutoNum type="arabicPeriod"/>
            </a:pPr>
            <a:r>
              <a:rPr lang="en-US" sz="2400" b="0" i="0" u="none" strike="noStrike" dirty="0">
                <a:solidFill>
                  <a:srgbClr val="000000"/>
                </a:solidFill>
                <a:effectLst/>
                <a:latin typeface="Courier" panose="02070309020205020404" pitchFamily="49" charset="0"/>
              </a:rPr>
              <a:t>~/Documents</a:t>
            </a:r>
          </a:p>
          <a:p>
            <a:pPr rtl="0">
              <a:spcBef>
                <a:spcPts val="200"/>
              </a:spcBef>
              <a:spcAft>
                <a:spcPts val="0"/>
              </a:spcAft>
            </a:pPr>
            <a:r>
              <a:rPr lang="en-US" sz="2800" b="0" i="0" u="none" strike="noStrike" dirty="0">
                <a:solidFill>
                  <a:srgbClr val="2F5496"/>
                </a:solidFill>
                <a:effectLst/>
                <a:latin typeface="Calibri" panose="020F0502020204030204" pitchFamily="34" charset="0"/>
              </a:rPr>
              <a:t>Google Drive setup:</a:t>
            </a:r>
            <a:endParaRPr lang="en-US" sz="2800" b="1" dirty="0">
              <a:effectLst/>
            </a:endParaRPr>
          </a:p>
          <a:p>
            <a:pPr lvl="1"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Go to Google Drive. </a:t>
            </a:r>
          </a:p>
          <a:p>
            <a:pPr lvl="1"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Create a new folder called “Spike Prime”</a:t>
            </a:r>
          </a:p>
        </p:txBody>
      </p:sp>
      <p:sp>
        <p:nvSpPr>
          <p:cNvPr id="4" name="Footer Placeholder 3">
            <a:extLst>
              <a:ext uri="{FF2B5EF4-FFF2-40B4-BE49-F238E27FC236}">
                <a16:creationId xmlns:a16="http://schemas.microsoft.com/office/drawing/2014/main" id="{73BA2472-EA51-C0B6-E8B7-D978ACDDCA28}"/>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DB0C7017-4440-C77C-26AC-9C10C2A66352}"/>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408480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8C6A-F531-D80F-FEA7-AFF7A3E82902}"/>
              </a:ext>
            </a:extLst>
          </p:cNvPr>
          <p:cNvSpPr>
            <a:spLocks noGrp="1"/>
          </p:cNvSpPr>
          <p:nvPr>
            <p:ph type="title"/>
          </p:nvPr>
        </p:nvSpPr>
        <p:spPr/>
        <p:txBody>
          <a:bodyPr/>
          <a:lstStyle/>
          <a:p>
            <a:r>
              <a:rPr lang="en-US" dirty="0"/>
              <a:t>BACKING UP FILES on A MAC</a:t>
            </a:r>
          </a:p>
        </p:txBody>
      </p:sp>
      <p:sp>
        <p:nvSpPr>
          <p:cNvPr id="3" name="Content Placeholder 2">
            <a:extLst>
              <a:ext uri="{FF2B5EF4-FFF2-40B4-BE49-F238E27FC236}">
                <a16:creationId xmlns:a16="http://schemas.microsoft.com/office/drawing/2014/main" id="{1BD1CCCD-C0DC-8C83-9E58-0CB1A2E4AEAF}"/>
              </a:ext>
            </a:extLst>
          </p:cNvPr>
          <p:cNvSpPr>
            <a:spLocks noGrp="1"/>
          </p:cNvSpPr>
          <p:nvPr>
            <p:ph idx="1"/>
          </p:nvPr>
        </p:nvSpPr>
        <p:spPr/>
        <p:txBody>
          <a:bodyPr>
            <a:normAutofit/>
          </a:bodyPr>
          <a:lstStyle/>
          <a:p>
            <a:pPr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Open Finder app</a:t>
            </a:r>
          </a:p>
          <a:p>
            <a:pPr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From the toolbar, click Go-&gt; Go to folder and the copy-paste the first location listed above in the text box</a:t>
            </a:r>
          </a:p>
          <a:p>
            <a:pPr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You should see your .</a:t>
            </a:r>
            <a:r>
              <a:rPr lang="en-US" sz="2400" b="0" i="0" u="none" strike="noStrike" dirty="0" err="1">
                <a:solidFill>
                  <a:srgbClr val="000000"/>
                </a:solidFill>
                <a:effectLst/>
                <a:latin typeface="Calibri" panose="020F0502020204030204" pitchFamily="34" charset="0"/>
              </a:rPr>
              <a:t>llsp</a:t>
            </a:r>
            <a:r>
              <a:rPr lang="en-US" sz="2400" b="0" i="0" u="none" strike="noStrike" dirty="0">
                <a:solidFill>
                  <a:srgbClr val="000000"/>
                </a:solidFill>
                <a:effectLst/>
                <a:latin typeface="Calibri" panose="020F0502020204030204" pitchFamily="34" charset="0"/>
              </a:rPr>
              <a:t> files. If what you’re looking for is not there, try the second location.</a:t>
            </a:r>
          </a:p>
          <a:p>
            <a:pPr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Open a browser window and go to Google Drive, to the Spike Prime folder</a:t>
            </a:r>
          </a:p>
          <a:p>
            <a:pPr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Make a new folder with today’s date starting with year YYYY/MM/DD. E.g. 2021/10/25. </a:t>
            </a:r>
            <a:r>
              <a:rPr lang="en-US" sz="2400" b="1" i="0" u="none" strike="noStrike" dirty="0">
                <a:solidFill>
                  <a:srgbClr val="000000"/>
                </a:solidFill>
                <a:effectLst/>
                <a:latin typeface="Calibri" panose="020F0502020204030204" pitchFamily="34" charset="0"/>
              </a:rPr>
              <a:t>ALWAYS make a new folder when you have made changes to a program and are saving it for a second or more time</a:t>
            </a:r>
            <a:r>
              <a:rPr lang="en-US" sz="2400" b="0" i="0" u="none" strike="noStrike" dirty="0">
                <a:solidFill>
                  <a:srgbClr val="000000"/>
                </a:solidFill>
                <a:effectLst/>
                <a:latin typeface="Calibri" panose="020F0502020204030204" pitchFamily="34" charset="0"/>
              </a:rPr>
              <a:t>. This way you can go back to an earlier version of your program if needed.</a:t>
            </a:r>
            <a:endParaRPr lang="en-US" sz="3200" b="0" dirty="0">
              <a:effectLst/>
            </a:endParaRPr>
          </a:p>
          <a:p>
            <a:pPr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Drag and drop files from your Finder Window to the Drive folder</a:t>
            </a:r>
          </a:p>
        </p:txBody>
      </p:sp>
      <p:sp>
        <p:nvSpPr>
          <p:cNvPr id="4" name="Footer Placeholder 3">
            <a:extLst>
              <a:ext uri="{FF2B5EF4-FFF2-40B4-BE49-F238E27FC236}">
                <a16:creationId xmlns:a16="http://schemas.microsoft.com/office/drawing/2014/main" id="{73BA2472-EA51-C0B6-E8B7-D978ACDDCA28}"/>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DB0C7017-4440-C77C-26AC-9C10C2A66352}"/>
              </a:ext>
            </a:extLst>
          </p:cNvPr>
          <p:cNvSpPr>
            <a:spLocks noGrp="1"/>
          </p:cNvSpPr>
          <p:nvPr>
            <p:ph type="sldNum" sz="quarter" idx="12"/>
          </p:nvPr>
        </p:nvSpPr>
        <p:spPr/>
        <p:txBody>
          <a:bodyPr/>
          <a:lstStyle/>
          <a:p>
            <a:fld id="{BBD74847-7BE4-4E4D-8159-51DF7B93C616}" type="slidenum">
              <a:rPr lang="en-US" smtClean="0"/>
              <a:t>8</a:t>
            </a:fld>
            <a:endParaRPr lang="en-US"/>
          </a:p>
        </p:txBody>
      </p:sp>
    </p:spTree>
    <p:extLst>
      <p:ext uri="{BB962C8B-B14F-4D97-AF65-F5344CB8AC3E}">
        <p14:creationId xmlns:p14="http://schemas.microsoft.com/office/powerpoint/2010/main" val="394668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E370-D958-4741-3BE5-C4271AEECBD3}"/>
              </a:ext>
            </a:extLst>
          </p:cNvPr>
          <p:cNvSpPr>
            <a:spLocks noGrp="1"/>
          </p:cNvSpPr>
          <p:nvPr>
            <p:ph type="title"/>
          </p:nvPr>
        </p:nvSpPr>
        <p:spPr/>
        <p:txBody>
          <a:bodyPr/>
          <a:lstStyle/>
          <a:p>
            <a:r>
              <a:rPr lang="en-US" dirty="0"/>
              <a:t>RESTORING FILES on A MAC</a:t>
            </a:r>
          </a:p>
        </p:txBody>
      </p:sp>
      <p:sp>
        <p:nvSpPr>
          <p:cNvPr id="3" name="Content Placeholder 2">
            <a:extLst>
              <a:ext uri="{FF2B5EF4-FFF2-40B4-BE49-F238E27FC236}">
                <a16:creationId xmlns:a16="http://schemas.microsoft.com/office/drawing/2014/main" id="{1BEABB5E-B195-9EF7-E1C3-88045552DF98}"/>
              </a:ext>
            </a:extLst>
          </p:cNvPr>
          <p:cNvSpPr>
            <a:spLocks noGrp="1"/>
          </p:cNvSpPr>
          <p:nvPr>
            <p:ph idx="1"/>
          </p:nvPr>
        </p:nvSpPr>
        <p:spPr/>
        <p:txBody>
          <a:bodyPr/>
          <a:lstStyle/>
          <a:p>
            <a:pPr>
              <a:spcBef>
                <a:spcPts val="200"/>
              </a:spcBef>
              <a:spcAft>
                <a:spcPts val="0"/>
              </a:spcAft>
            </a:pPr>
            <a:r>
              <a:rPr lang="en-US" sz="3200" b="0" i="0" u="none" strike="noStrike" dirty="0">
                <a:solidFill>
                  <a:srgbClr val="000000"/>
                </a:solidFill>
                <a:effectLst/>
                <a:latin typeface="Calibri" panose="020F0502020204030204" pitchFamily="34" charset="0"/>
              </a:rPr>
              <a:t>Open Google Drive in a browser and go to the folder that has your backed up file</a:t>
            </a:r>
          </a:p>
          <a:p>
            <a:pPr>
              <a:spcBef>
                <a:spcPts val="200"/>
              </a:spcBef>
              <a:spcAft>
                <a:spcPts val="0"/>
              </a:spcAft>
            </a:pPr>
            <a:r>
              <a:rPr lang="en-US" sz="3200" b="0" i="0" u="none" strike="noStrike" dirty="0">
                <a:solidFill>
                  <a:srgbClr val="000000"/>
                </a:solidFill>
                <a:effectLst/>
                <a:latin typeface="Calibri" panose="020F0502020204030204" pitchFamily="34" charset="0"/>
              </a:rPr>
              <a:t>Open Finder and navigate to the first location under the Library folder.</a:t>
            </a:r>
          </a:p>
          <a:p>
            <a:pPr>
              <a:spcBef>
                <a:spcPts val="200"/>
              </a:spcBef>
              <a:spcAft>
                <a:spcPts val="0"/>
              </a:spcAft>
            </a:pPr>
            <a:r>
              <a:rPr lang="en-US" sz="3200" b="0" i="0" u="none" strike="noStrike" dirty="0">
                <a:solidFill>
                  <a:srgbClr val="000000"/>
                </a:solidFill>
                <a:effectLst/>
                <a:latin typeface="Calibri" panose="020F0502020204030204" pitchFamily="34" charset="0"/>
              </a:rPr>
              <a:t>Drag and drop files from Drive to the folder. They will now be available in your projects when you open your App.</a:t>
            </a:r>
          </a:p>
          <a:p>
            <a:endParaRPr lang="en-US" dirty="0"/>
          </a:p>
        </p:txBody>
      </p:sp>
      <p:sp>
        <p:nvSpPr>
          <p:cNvPr id="4" name="Footer Placeholder 3">
            <a:extLst>
              <a:ext uri="{FF2B5EF4-FFF2-40B4-BE49-F238E27FC236}">
                <a16:creationId xmlns:a16="http://schemas.microsoft.com/office/drawing/2014/main" id="{A0C92BBF-422F-35D4-2CED-51EA0E961745}"/>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D11D7B77-41A0-DAAA-47F1-81B66DA754E4}"/>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1755940729"/>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278</TotalTime>
  <Words>2094</Words>
  <Application>Microsoft Macintosh PowerPoint</Application>
  <PresentationFormat>On-screen Show (4:3)</PresentationFormat>
  <Paragraphs>130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vt:lpstr>
      <vt:lpstr>Gill Sans MT</vt:lpstr>
      <vt:lpstr>Helvetica Neue</vt:lpstr>
      <vt:lpstr>Wingdings 2</vt:lpstr>
      <vt:lpstr>Dividend</vt:lpstr>
      <vt:lpstr>BACKING UP FILES (iPAD, MAC LAPTOP &amp; CHROMEBOOK)</vt:lpstr>
      <vt:lpstr>Lesson Objectives</vt:lpstr>
      <vt:lpstr>WHY SHOULD YOU BACKUP YOUR FILES?</vt:lpstr>
      <vt:lpstr>INITIAL SETUP on AN IPAD</vt:lpstr>
      <vt:lpstr>BACKING UP ON AN IPAD</vt:lpstr>
      <vt:lpstr>ReSTORING FILES ON AN IPAD</vt:lpstr>
      <vt:lpstr>INITIAL SET UP ON A MAC</vt:lpstr>
      <vt:lpstr>BACKING UP FILES on A MAC</vt:lpstr>
      <vt:lpstr>RESTORING FILES on A MAC</vt:lpstr>
      <vt:lpstr>EXPORTING PROJECTS ON CHROMEBOOK PART 1</vt:lpstr>
      <vt:lpstr>EXPORTING PROJECTS ON CHROMEBOOK PART 2</vt:lpstr>
      <vt:lpstr>BACKING UP SPIKE FILES ON CHROMBOOK</vt:lpstr>
      <vt:lpstr>BACKING UP SPIKE FILES OUTSIDE CHROMEBOOK</vt:lpstr>
      <vt:lpstr>RESTORING FILES on CHROMEBOOK</vt:lpstr>
      <vt:lpstr>TRANSFERING A PROJECT TO ANOTHER COMPUTER</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Srinivasan Seshan</cp:lastModifiedBy>
  <cp:revision>39</cp:revision>
  <dcterms:created xsi:type="dcterms:W3CDTF">2019-12-31T03:18:51Z</dcterms:created>
  <dcterms:modified xsi:type="dcterms:W3CDTF">2023-05-12T18:26:14Z</dcterms:modified>
</cp:coreProperties>
</file>