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417" r:id="rId4"/>
    <p:sldId id="411" r:id="rId5"/>
    <p:sldId id="412" r:id="rId6"/>
    <p:sldId id="413" r:id="rId7"/>
    <p:sldId id="416" r:id="rId8"/>
    <p:sldId id="415" r:id="rId9"/>
    <p:sldId id="414"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01" d="100"/>
          <a:sy n="101" d="100"/>
        </p:scale>
        <p:origin x="88" y="8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A1993CEE-2C71-0548-AF40-EF62288B166D}"/>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59707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96325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77513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9AEBED9-230D-9743-8E17-0270D1A41F5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2212B08F-7DE4-BC4B-A70C-0ADF01B6451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3C75D493-8E7A-DE48-A571-E2F2EA51518A}"/>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3825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4C57D508-0880-9B4F-ABE5-5E7BF981E08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3406BCA-4237-BE46-84B0-103D94A95B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216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9CF1F95E-BE5D-A444-8666-F20184AC9A4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3662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41DE5444-ED74-BE4C-8C25-E457BB0B2F9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B9926F00-9FC0-7B4B-BA7B-EECE8D1F37C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6362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7" name="Rectangle 6">
            <a:extLst>
              <a:ext uri="{FF2B5EF4-FFF2-40B4-BE49-F238E27FC236}">
                <a16:creationId xmlns:a16="http://schemas.microsoft.com/office/drawing/2014/main" id="{D4291DC4-EBE2-AB43-81E5-72A787ADDF9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F2BD962-22E4-1043-AAED-D51B1D99901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44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11126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34920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171412C-AA5D-D240-8F54-94E8CDE1949A}"/>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348427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More accurate Turns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F9D96555-0B9D-4334-6D55-CB699E3A2A5F}"/>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solidFill>
                  <a:schemeClr val="tx1"/>
                </a:solidFill>
              </a:rPr>
              <a:t>Learn how to improve the accuracy of turns</a:t>
            </a:r>
          </a:p>
          <a:p>
            <a:r>
              <a:rPr lang="en-US" dirty="0">
                <a:solidFill>
                  <a:schemeClr val="tx1"/>
                </a:solidFill>
              </a:rPr>
              <a:t>Learn alternative ways to do pivot and spin turns</a:t>
            </a:r>
          </a:p>
          <a:p>
            <a:r>
              <a:rPr lang="en-US" dirty="0"/>
              <a:t>Note:  Although images in this lessons may show a SPIKE Prime, the code blocks are the same for Robot Inventor</a:t>
            </a:r>
          </a:p>
          <a:p>
            <a:endParaRPr lang="en-US" dirty="0">
              <a:solidFill>
                <a:schemeClr val="tx1"/>
              </a:solidFill>
            </a:endParaRP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SPIKE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en-US"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10000"/>
          </a:bodyPr>
          <a:lstStyle/>
          <a:p>
            <a:r>
              <a:rPr lang="en-US" dirty="0"/>
              <a:t>The set yaw angle to 0 block takes a small amount of time to perform, but moves on to the next block before its is completed</a:t>
            </a:r>
          </a:p>
          <a:p>
            <a:r>
              <a:rPr lang="en-US" dirty="0"/>
              <a:t>The problem is that the code reaches the check for if the yaw angle &gt;90 before the yaw angle is reset, meaning that if the yaw angle read &gt;90 before the reset, the robot will not perform the turn</a:t>
            </a:r>
          </a:p>
          <a:p>
            <a:r>
              <a:rPr lang="en-US" dirty="0"/>
              <a:t>To fix this, you will have to add a wait block after the gyro reset block and before the turn. There are two ways you can do this</a:t>
            </a:r>
          </a:p>
          <a:p>
            <a:pPr lvl="1"/>
            <a:r>
              <a:rPr lang="en-US" dirty="0"/>
              <a:t>Wait until the yaw angle reads 0</a:t>
            </a:r>
          </a:p>
          <a:p>
            <a:pPr lvl="1"/>
            <a:r>
              <a:rPr lang="en-US" dirty="0"/>
              <a:t>Wait for a small amount of time (around 0.05 seconds seems to work)</a:t>
            </a:r>
          </a:p>
          <a:p>
            <a:r>
              <a:rPr lang="en-US" dirty="0">
                <a:solidFill>
                  <a:srgbClr val="FF0000"/>
                </a:solidFill>
              </a:rPr>
              <a:t>Note that some solutions provided in this lesson and other lessons involving turns/the gyro sensor may not contain this wait block</a:t>
            </a:r>
          </a:p>
          <a:p>
            <a:r>
              <a:rPr lang="en-US" dirty="0">
                <a:solidFill>
                  <a:srgbClr val="FF0000"/>
                </a:solidFill>
              </a:rPr>
              <a:t>The code will function as intended in a standalone program since the gyro is reset at the beginning of all programs automatically, but may need the addition of one of these methods for your use until an update fixing this bug is released</a:t>
            </a: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9" name="Picture 8">
            <a:extLst>
              <a:ext uri="{FF2B5EF4-FFF2-40B4-BE49-F238E27FC236}">
                <a16:creationId xmlns:a16="http://schemas.microsoft.com/office/drawing/2014/main" id="{D5BDF7AC-FB1F-7BB7-6240-537F362FC833}"/>
              </a:ext>
            </a:extLst>
          </p:cNvPr>
          <p:cNvPicPr>
            <a:picLocks noChangeAspect="1"/>
          </p:cNvPicPr>
          <p:nvPr/>
        </p:nvPicPr>
        <p:blipFill>
          <a:blip r:embed="rId3"/>
          <a:stretch>
            <a:fillRect/>
          </a:stretch>
        </p:blipFill>
        <p:spPr>
          <a:xfrm>
            <a:off x="5743895" y="2401256"/>
            <a:ext cx="3262945" cy="1124819"/>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0C90A6-0E3E-A36E-CD5D-BCB80DF444F0}"/>
              </a:ext>
            </a:extLst>
          </p:cNvPr>
          <p:cNvPicPr>
            <a:picLocks noChangeAspect="1"/>
          </p:cNvPicPr>
          <p:nvPr/>
        </p:nvPicPr>
        <p:blipFill>
          <a:blip r:embed="rId2"/>
          <a:stretch>
            <a:fillRect/>
          </a:stretch>
        </p:blipFill>
        <p:spPr>
          <a:xfrm>
            <a:off x="4991298" y="1489093"/>
            <a:ext cx="3890420" cy="3969387"/>
          </a:xfrm>
          <a:prstGeom prst="rect">
            <a:avLst/>
          </a:prstGeom>
        </p:spPr>
      </p:pic>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How Accurate Is Your pivot Turn?</a:t>
            </a:r>
          </a:p>
        </p:txBody>
      </p:sp>
      <p:sp>
        <p:nvSpPr>
          <p:cNvPr id="3" name="Content Placeholder 2">
            <a:extLst>
              <a:ext uri="{FF2B5EF4-FFF2-40B4-BE49-F238E27FC236}">
                <a16:creationId xmlns:a16="http://schemas.microsoft.com/office/drawing/2014/main" id="{07AA7F83-D7B3-4C92-999F-C12723018309}"/>
              </a:ext>
            </a:extLst>
          </p:cNvPr>
          <p:cNvSpPr>
            <a:spLocks noGrp="1"/>
          </p:cNvSpPr>
          <p:nvPr>
            <p:ph idx="1"/>
          </p:nvPr>
        </p:nvSpPr>
        <p:spPr>
          <a:xfrm>
            <a:off x="155575" y="1920178"/>
            <a:ext cx="4568371" cy="3538302"/>
          </a:xfrm>
        </p:spPr>
        <p:txBody>
          <a:bodyPr>
            <a:normAutofit fontScale="92500" lnSpcReduction="10000"/>
          </a:bodyPr>
          <a:lstStyle/>
          <a:p>
            <a:r>
              <a:rPr lang="en-US" dirty="0"/>
              <a:t>Note that we have set the motor speed to 50 instead of 20 in the previous lesson.</a:t>
            </a:r>
          </a:p>
          <a:p>
            <a:r>
              <a:rPr lang="en-US" dirty="0"/>
              <a:t>For Droid Bot IV, this code turns 102 degrees (this value will be different based on the robot you are using).</a:t>
            </a:r>
          </a:p>
          <a:p>
            <a:r>
              <a:rPr lang="en-US" dirty="0"/>
              <a:t>This is for two reasons</a:t>
            </a:r>
          </a:p>
          <a:p>
            <a:pPr marL="666900" lvl="1" indent="-342900">
              <a:buFont typeface="+mj-lt"/>
              <a:buAutoNum type="arabicPeriod"/>
            </a:pPr>
            <a:r>
              <a:rPr lang="en-US" dirty="0"/>
              <a:t>It takes a short time to read the gyro. In this time, the robot has moved. This delay on the SPIKE Prime is relatively small but will produce a few degrees of error.</a:t>
            </a:r>
          </a:p>
          <a:p>
            <a:pPr marL="666900" lvl="1" indent="-342900">
              <a:buFont typeface="+mj-lt"/>
              <a:buAutoNum type="arabicPeriod"/>
            </a:pPr>
            <a:r>
              <a:rPr lang="en-US" dirty="0"/>
              <a:t>It takes some time to stop the robot since it has momentum. This produces several degrees of additional error. </a:t>
            </a:r>
          </a:p>
          <a:p>
            <a:endParaRPr lang="en-US" dirty="0"/>
          </a:p>
        </p:txBody>
      </p:sp>
      <p:sp>
        <p:nvSpPr>
          <p:cNvPr id="12" name="TextBox 11">
            <a:extLst>
              <a:ext uri="{FF2B5EF4-FFF2-40B4-BE49-F238E27FC236}">
                <a16:creationId xmlns:a16="http://schemas.microsoft.com/office/drawing/2014/main" id="{589E6AEC-692A-4DC4-BA25-F56A131AE9DE}"/>
              </a:ext>
            </a:extLst>
          </p:cNvPr>
          <p:cNvSpPr txBox="1"/>
          <p:nvPr/>
        </p:nvSpPr>
        <p:spPr>
          <a:xfrm>
            <a:off x="200255" y="1190852"/>
            <a:ext cx="4523691" cy="584775"/>
          </a:xfrm>
          <a:prstGeom prst="rect">
            <a:avLst/>
          </a:prstGeom>
          <a:solidFill>
            <a:schemeClr val="bg1">
              <a:lumMod val="95000"/>
            </a:schemeClr>
          </a:solidFill>
        </p:spPr>
        <p:txBody>
          <a:bodyPr wrap="square" rtlCol="0">
            <a:spAutoFit/>
          </a:bodyPr>
          <a:lstStyle/>
          <a:p>
            <a:pPr algn="ctr"/>
            <a:r>
              <a:rPr lang="en-US" sz="1600" dirty="0"/>
              <a:t>Run this code and use the Dashboard to see if turning 90 degrees actually turns 90 degrees. </a:t>
            </a:r>
          </a:p>
        </p:txBody>
      </p:sp>
      <p:sp>
        <p:nvSpPr>
          <p:cNvPr id="11" name="Footer Placeholder 10">
            <a:extLst>
              <a:ext uri="{FF2B5EF4-FFF2-40B4-BE49-F238E27FC236}">
                <a16:creationId xmlns:a16="http://schemas.microsoft.com/office/drawing/2014/main" id="{59B16830-85D4-2997-D3E5-39697B7E60B0}"/>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13" name="Slide Number Placeholder 12">
            <a:extLst>
              <a:ext uri="{FF2B5EF4-FFF2-40B4-BE49-F238E27FC236}">
                <a16:creationId xmlns:a16="http://schemas.microsoft.com/office/drawing/2014/main" id="{2002D4E7-43A9-8208-2871-72933EDB8076}"/>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301544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AD8F-3E20-4455-80A6-24C89D8E2600}"/>
              </a:ext>
            </a:extLst>
          </p:cNvPr>
          <p:cNvSpPr>
            <a:spLocks noGrp="1"/>
          </p:cNvSpPr>
          <p:nvPr>
            <p:ph type="title"/>
          </p:nvPr>
        </p:nvSpPr>
        <p:spPr/>
        <p:txBody>
          <a:bodyPr/>
          <a:lstStyle/>
          <a:p>
            <a:r>
              <a:rPr lang="en-US" dirty="0"/>
              <a:t>Improving pivot Turn Accuracy</a:t>
            </a:r>
          </a:p>
        </p:txBody>
      </p:sp>
      <p:sp>
        <p:nvSpPr>
          <p:cNvPr id="3" name="Content Placeholder 2">
            <a:extLst>
              <a:ext uri="{FF2B5EF4-FFF2-40B4-BE49-F238E27FC236}">
                <a16:creationId xmlns:a16="http://schemas.microsoft.com/office/drawing/2014/main" id="{1AE70EB5-AEDC-463F-AF25-60473C7A36B6}"/>
              </a:ext>
            </a:extLst>
          </p:cNvPr>
          <p:cNvSpPr>
            <a:spLocks noGrp="1"/>
          </p:cNvSpPr>
          <p:nvPr>
            <p:ph idx="1"/>
          </p:nvPr>
        </p:nvSpPr>
        <p:spPr>
          <a:xfrm>
            <a:off x="155088" y="1140006"/>
            <a:ext cx="4543912" cy="5082601"/>
          </a:xfrm>
        </p:spPr>
        <p:txBody>
          <a:bodyPr/>
          <a:lstStyle/>
          <a:p>
            <a:r>
              <a:rPr lang="en-US" dirty="0"/>
              <a:t>As we mentioned on the previous slide, using Droid Bot IV at 50% Speed, the robot turns 102 degrees instead of 90 degrees.</a:t>
            </a:r>
          </a:p>
          <a:p>
            <a:pPr lvl="1"/>
            <a:r>
              <a:rPr lang="en-US" dirty="0"/>
              <a:t>How do we solve this problem?</a:t>
            </a:r>
          </a:p>
          <a:p>
            <a:pPr lvl="1"/>
            <a:r>
              <a:rPr lang="en-US" dirty="0"/>
              <a:t>One solution is to ask it to turn 12 degrees less for Droid Bot IV </a:t>
            </a:r>
          </a:p>
          <a:p>
            <a:pPr lvl="1"/>
            <a:r>
              <a:rPr lang="en-US" dirty="0"/>
              <a:t>The amount to reduce your turn will depend on the speed of your turn and your robot’s physical design. You will need to try some values to get this right. </a:t>
            </a:r>
          </a:p>
          <a:p>
            <a:r>
              <a:rPr lang="en-US" dirty="0"/>
              <a:t>The code on the right performs a 90 degree turn using Droid Bot IV using this method.</a:t>
            </a:r>
          </a:p>
        </p:txBody>
      </p:sp>
      <p:sp>
        <p:nvSpPr>
          <p:cNvPr id="4" name="Footer Placeholder 3">
            <a:extLst>
              <a:ext uri="{FF2B5EF4-FFF2-40B4-BE49-F238E27FC236}">
                <a16:creationId xmlns:a16="http://schemas.microsoft.com/office/drawing/2014/main" id="{ED34C484-3133-47D0-AB41-09BD58F0586D}"/>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BCFB99B6-E836-47F9-9AF6-21A29F50186F}"/>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11" name="Picture 10">
            <a:extLst>
              <a:ext uri="{FF2B5EF4-FFF2-40B4-BE49-F238E27FC236}">
                <a16:creationId xmlns:a16="http://schemas.microsoft.com/office/drawing/2014/main" id="{912BAF4D-AAC5-B572-1771-8DC039B66FBC}"/>
              </a:ext>
            </a:extLst>
          </p:cNvPr>
          <p:cNvPicPr>
            <a:picLocks noChangeAspect="1"/>
          </p:cNvPicPr>
          <p:nvPr/>
        </p:nvPicPr>
        <p:blipFill>
          <a:blip r:embed="rId2"/>
          <a:stretch>
            <a:fillRect/>
          </a:stretch>
        </p:blipFill>
        <p:spPr>
          <a:xfrm>
            <a:off x="4980497" y="1494174"/>
            <a:ext cx="3843464" cy="3937846"/>
          </a:xfrm>
          <a:prstGeom prst="rect">
            <a:avLst/>
          </a:prstGeom>
        </p:spPr>
      </p:pic>
    </p:spTree>
    <p:extLst>
      <p:ext uri="{BB962C8B-B14F-4D97-AF65-F5344CB8AC3E}">
        <p14:creationId xmlns:p14="http://schemas.microsoft.com/office/powerpoint/2010/main" val="365705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5082601"/>
          </a:xfrm>
        </p:spPr>
        <p:txBody>
          <a:bodyPr>
            <a:normAutofit/>
          </a:bodyPr>
          <a:lstStyle/>
          <a:p>
            <a:r>
              <a:rPr lang="en-US" dirty="0"/>
              <a:t>Another way to turn is to use movement blocks with duration.</a:t>
            </a:r>
          </a:p>
          <a:p>
            <a:r>
              <a:rPr lang="en-US" dirty="0"/>
              <a:t>One advantage of these movement blocks is that they decelerate at the end of a move to improve accuracy.</a:t>
            </a:r>
          </a:p>
          <a:p>
            <a:endParaRPr lang="en-US" dirty="0"/>
          </a:p>
          <a:p>
            <a:endParaRPr lang="en-US" dirty="0"/>
          </a:p>
          <a:p>
            <a:r>
              <a:rPr lang="en-US" b="1" dirty="0"/>
              <a:t>How much do the wheels turn for the above block?</a:t>
            </a:r>
          </a:p>
          <a:p>
            <a:pPr lvl="1"/>
            <a:r>
              <a:rPr lang="en-US" dirty="0"/>
              <a:t>The distance specified is the maximum distance traveled by the two wheels.</a:t>
            </a:r>
          </a:p>
          <a:p>
            <a:pPr lvl="1"/>
            <a:r>
              <a:rPr lang="en-US" dirty="0"/>
              <a:t>At the end of any tank move, the value of the greater of the distance traveled by both wheels will be equal to the entered duration.</a:t>
            </a:r>
          </a:p>
          <a:p>
            <a:pPr lvl="1"/>
            <a:r>
              <a:rPr lang="en-US" b="1" dirty="0"/>
              <a:t>Answer: </a:t>
            </a:r>
            <a:r>
              <a:rPr lang="en-US" dirty="0"/>
              <a:t>The left wheel will turn 360 degrees and the right wheel will turn 0 degrees.</a:t>
            </a:r>
          </a:p>
          <a:p>
            <a:pPr lvl="1"/>
            <a:r>
              <a:rPr lang="en-US" dirty="0"/>
              <a:t>Note that the above move will cause a Droid Bot IV to turn the “robot” 90 degrees to the right.</a:t>
            </a:r>
          </a:p>
          <a:p>
            <a:pPr lvl="1"/>
            <a:endParaRPr lang="en-US" dirty="0"/>
          </a:p>
        </p:txBody>
      </p:sp>
      <p:pic>
        <p:nvPicPr>
          <p:cNvPr id="20" name="Picture 19">
            <a:extLst>
              <a:ext uri="{FF2B5EF4-FFF2-40B4-BE49-F238E27FC236}">
                <a16:creationId xmlns:a16="http://schemas.microsoft.com/office/drawing/2014/main" id="{C174A232-DBC8-56D2-BCBF-6BD182E2C4D8}"/>
              </a:ext>
            </a:extLst>
          </p:cNvPr>
          <p:cNvPicPr>
            <a:picLocks noChangeAspect="1"/>
          </p:cNvPicPr>
          <p:nvPr/>
        </p:nvPicPr>
        <p:blipFill>
          <a:blip r:embed="rId2"/>
          <a:stretch>
            <a:fillRect/>
          </a:stretch>
        </p:blipFill>
        <p:spPr>
          <a:xfrm>
            <a:off x="673523" y="2196498"/>
            <a:ext cx="4553184" cy="857294"/>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en-US" dirty="0"/>
              <a:t>Another solution for pivot turns</a:t>
            </a:r>
          </a:p>
        </p:txBody>
      </p:sp>
      <p:sp>
        <p:nvSpPr>
          <p:cNvPr id="4" name="Footer Placeholder 3">
            <a:extLst>
              <a:ext uri="{FF2B5EF4-FFF2-40B4-BE49-F238E27FC236}">
                <a16:creationId xmlns:a16="http://schemas.microsoft.com/office/drawing/2014/main" id="{AA4A27E7-E461-49AF-9794-784E2E9CD38A}"/>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6</a:t>
            </a:fld>
            <a:endParaRPr lang="en-US"/>
          </a:p>
        </p:txBody>
      </p:sp>
      <p:grpSp>
        <p:nvGrpSpPr>
          <p:cNvPr id="6" name="Group 5">
            <a:extLst>
              <a:ext uri="{FF2B5EF4-FFF2-40B4-BE49-F238E27FC236}">
                <a16:creationId xmlns:a16="http://schemas.microsoft.com/office/drawing/2014/main" id="{3595E093-D8BD-4FB8-A771-D3B5B1B4CF73}"/>
              </a:ext>
            </a:extLst>
          </p:cNvPr>
          <p:cNvGrpSpPr/>
          <p:nvPr/>
        </p:nvGrpSpPr>
        <p:grpSpPr>
          <a:xfrm>
            <a:off x="6174835" y="2027072"/>
            <a:ext cx="1144819" cy="1166533"/>
            <a:chOff x="892871" y="1572048"/>
            <a:chExt cx="1386064" cy="1584575"/>
          </a:xfrm>
        </p:grpSpPr>
        <p:grpSp>
          <p:nvGrpSpPr>
            <p:cNvPr id="7" name="Group 6">
              <a:extLst>
                <a:ext uri="{FF2B5EF4-FFF2-40B4-BE49-F238E27FC236}">
                  <a16:creationId xmlns:a16="http://schemas.microsoft.com/office/drawing/2014/main" id="{7D01A7A5-E92A-4EF2-85FC-5DB0AD1842AA}"/>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D4699D49-76DA-486C-A2D6-45B4C84AA61E}"/>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4B2FC5C6-B332-4FC9-A2EC-1F681B6110D8}"/>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C3A84FD-F1BB-45CC-8599-34A328FE436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4D616E4B-19D6-46FD-92AB-3462A4864862}"/>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0FBF172-4E91-4535-9C97-2F17429A927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D34F15A-91B0-473E-8582-7C9643E2F5F8}"/>
                  </a:ext>
                </a:extLst>
              </p:cNvPr>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E8B1F4DA-53D9-4577-B149-B76CCDBD9BB5}"/>
                  </a:ext>
                </a:extLst>
              </p:cNvPr>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8" name="Curved Connector 11">
              <a:extLst>
                <a:ext uri="{FF2B5EF4-FFF2-40B4-BE49-F238E27FC236}">
                  <a16:creationId xmlns:a16="http://schemas.microsoft.com/office/drawing/2014/main" id="{A9295C69-2E2D-432D-B082-03B880632DE6}"/>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6283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68AE84-B55D-EEA3-8698-883055987D5C}"/>
              </a:ext>
            </a:extLst>
          </p:cNvPr>
          <p:cNvPicPr>
            <a:picLocks noChangeAspect="1"/>
          </p:cNvPicPr>
          <p:nvPr/>
        </p:nvPicPr>
        <p:blipFill>
          <a:blip r:embed="rId2"/>
          <a:stretch>
            <a:fillRect/>
          </a:stretch>
        </p:blipFill>
        <p:spPr>
          <a:xfrm>
            <a:off x="2089223" y="3018651"/>
            <a:ext cx="4306426" cy="2903209"/>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en-US" dirty="0"/>
              <a:t>WHAT ABOUT SPIN TURNS</a:t>
            </a:r>
          </a:p>
        </p:txBody>
      </p:sp>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3745759"/>
          </a:xfrm>
        </p:spPr>
        <p:txBody>
          <a:bodyPr>
            <a:normAutofit/>
          </a:bodyPr>
          <a:lstStyle/>
          <a:p>
            <a:r>
              <a:rPr lang="en-US" dirty="0"/>
              <a:t>In this example, on Droid Bot IV, each wheel on the robot will travel 180 degrees – but in opposite directions.</a:t>
            </a:r>
          </a:p>
          <a:p>
            <a:pPr lvl="1"/>
            <a:r>
              <a:rPr lang="en-US" dirty="0"/>
              <a:t>As a result, robot will turn 90 degrees to the right.</a:t>
            </a:r>
          </a:p>
          <a:p>
            <a:r>
              <a:rPr lang="en-US" dirty="0"/>
              <a:t>We recommend setting the movement speed slower for spin turns since both wheels are turning, making it twice as fast as a pivot turn.</a:t>
            </a:r>
          </a:p>
        </p:txBody>
      </p:sp>
      <p:sp>
        <p:nvSpPr>
          <p:cNvPr id="4" name="Footer Placeholder 3">
            <a:extLst>
              <a:ext uri="{FF2B5EF4-FFF2-40B4-BE49-F238E27FC236}">
                <a16:creationId xmlns:a16="http://schemas.microsoft.com/office/drawing/2014/main" id="{AA4A27E7-E461-49AF-9794-784E2E9CD38A}"/>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7</a:t>
            </a:fld>
            <a:endParaRPr lang="en-US"/>
          </a:p>
        </p:txBody>
      </p:sp>
      <p:grpSp>
        <p:nvGrpSpPr>
          <p:cNvPr id="17" name="Group 16">
            <a:extLst>
              <a:ext uri="{FF2B5EF4-FFF2-40B4-BE49-F238E27FC236}">
                <a16:creationId xmlns:a16="http://schemas.microsoft.com/office/drawing/2014/main" id="{740F5D34-182C-4D2D-AAC2-9FF0E5B61EA9}"/>
              </a:ext>
            </a:extLst>
          </p:cNvPr>
          <p:cNvGrpSpPr/>
          <p:nvPr/>
        </p:nvGrpSpPr>
        <p:grpSpPr>
          <a:xfrm>
            <a:off x="7486308" y="1978684"/>
            <a:ext cx="1343086" cy="1160973"/>
            <a:chOff x="648829" y="4659819"/>
            <a:chExt cx="1531943" cy="1688011"/>
          </a:xfrm>
        </p:grpSpPr>
        <p:grpSp>
          <p:nvGrpSpPr>
            <p:cNvPr id="18" name="Group 17">
              <a:extLst>
                <a:ext uri="{FF2B5EF4-FFF2-40B4-BE49-F238E27FC236}">
                  <a16:creationId xmlns:a16="http://schemas.microsoft.com/office/drawing/2014/main" id="{08433C34-7EC9-4250-97AD-4FC0730E2AD4}"/>
                </a:ext>
              </a:extLst>
            </p:cNvPr>
            <p:cNvGrpSpPr/>
            <p:nvPr/>
          </p:nvGrpSpPr>
          <p:grpSpPr>
            <a:xfrm>
              <a:off x="809518" y="4659819"/>
              <a:ext cx="1199001" cy="1688011"/>
              <a:chOff x="6507213" y="1236164"/>
              <a:chExt cx="1199001" cy="1688011"/>
            </a:xfrm>
          </p:grpSpPr>
          <p:grpSp>
            <p:nvGrpSpPr>
              <p:cNvPr id="21" name="Group 20">
                <a:extLst>
                  <a:ext uri="{FF2B5EF4-FFF2-40B4-BE49-F238E27FC236}">
                    <a16:creationId xmlns:a16="http://schemas.microsoft.com/office/drawing/2014/main" id="{A42F9A92-0861-4710-B32A-30F4FBB48778}"/>
                  </a:ext>
                </a:extLst>
              </p:cNvPr>
              <p:cNvGrpSpPr/>
              <p:nvPr/>
            </p:nvGrpSpPr>
            <p:grpSpPr>
              <a:xfrm rot="5400000">
                <a:off x="6518630" y="1512901"/>
                <a:ext cx="1141996" cy="1164830"/>
                <a:chOff x="6310708" y="2223671"/>
                <a:chExt cx="809489" cy="898563"/>
              </a:xfrm>
            </p:grpSpPr>
            <p:sp>
              <p:nvSpPr>
                <p:cNvPr id="24" name="Rounded Rectangle 31">
                  <a:extLst>
                    <a:ext uri="{FF2B5EF4-FFF2-40B4-BE49-F238E27FC236}">
                      <a16:creationId xmlns:a16="http://schemas.microsoft.com/office/drawing/2014/main" id="{F69CDF89-C38C-46DC-B10E-FF9A091A66DC}"/>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32">
                  <a:extLst>
                    <a:ext uri="{FF2B5EF4-FFF2-40B4-BE49-F238E27FC236}">
                      <a16:creationId xmlns:a16="http://schemas.microsoft.com/office/drawing/2014/main" id="{AB0BC2C1-10D9-41FA-967C-46069DCCAF5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6" name="Rounded Rectangle 33">
                  <a:extLst>
                    <a:ext uri="{FF2B5EF4-FFF2-40B4-BE49-F238E27FC236}">
                      <a16:creationId xmlns:a16="http://schemas.microsoft.com/office/drawing/2014/main" id="{3BB1D7F6-83D3-49DD-A60C-01A1DC28C75D}"/>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7" name="Oval 26">
                  <a:extLst>
                    <a:ext uri="{FF2B5EF4-FFF2-40B4-BE49-F238E27FC236}">
                      <a16:creationId xmlns:a16="http://schemas.microsoft.com/office/drawing/2014/main" id="{51CD4446-472D-41E6-95B3-CB2D07B2709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FF086EF-D95F-436B-B182-D92E6E0A6A15}"/>
                  </a:ext>
                </a:extLst>
              </p:cNvPr>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23" name="TextBox 22">
                <a:extLst>
                  <a:ext uri="{FF2B5EF4-FFF2-40B4-BE49-F238E27FC236}">
                    <a16:creationId xmlns:a16="http://schemas.microsoft.com/office/drawing/2014/main" id="{98522884-BF4D-4B1A-98B0-B6A56A918613}"/>
                  </a:ext>
                </a:extLst>
              </p:cNvPr>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19" name="Curved Connector 26">
              <a:extLst>
                <a:ext uri="{FF2B5EF4-FFF2-40B4-BE49-F238E27FC236}">
                  <a16:creationId xmlns:a16="http://schemas.microsoft.com/office/drawing/2014/main" id="{7D7E7B65-BFB7-4350-A9BB-972E9A84DFB2}"/>
                </a:ext>
              </a:extLst>
            </p:cNvPr>
            <p:cNvCxnSpPr/>
            <p:nvPr/>
          </p:nvCxnSpPr>
          <p:spPr>
            <a:xfrm>
              <a:off x="1831874" y="5002926"/>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27">
              <a:extLst>
                <a:ext uri="{FF2B5EF4-FFF2-40B4-BE49-F238E27FC236}">
                  <a16:creationId xmlns:a16="http://schemas.microsoft.com/office/drawing/2014/main" id="{74FB643F-0DC0-4258-8DF1-4B1037706E11}"/>
                </a:ext>
              </a:extLst>
            </p:cNvPr>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34" name="Rectangle 33">
            <a:extLst>
              <a:ext uri="{FF2B5EF4-FFF2-40B4-BE49-F238E27FC236}">
                <a16:creationId xmlns:a16="http://schemas.microsoft.com/office/drawing/2014/main" id="{EEA6677D-3B04-43EB-9ED9-241FDCA393FB}"/>
              </a:ext>
            </a:extLst>
          </p:cNvPr>
          <p:cNvSpPr/>
          <p:nvPr/>
        </p:nvSpPr>
        <p:spPr>
          <a:xfrm>
            <a:off x="2146490" y="5275332"/>
            <a:ext cx="3792030" cy="53716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89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CF85-0029-4370-9B72-463EE4A5F36C}"/>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5AF96792-9EC3-4B4D-9E2B-96518A58E94F}"/>
              </a:ext>
            </a:extLst>
          </p:cNvPr>
          <p:cNvSpPr>
            <a:spLocks noGrp="1"/>
          </p:cNvSpPr>
          <p:nvPr>
            <p:ph idx="1"/>
          </p:nvPr>
        </p:nvSpPr>
        <p:spPr>
          <a:xfrm>
            <a:off x="155088" y="1140006"/>
            <a:ext cx="6019747" cy="5082601"/>
          </a:xfrm>
        </p:spPr>
        <p:txBody>
          <a:bodyPr/>
          <a:lstStyle/>
          <a:p>
            <a:r>
              <a:rPr lang="en-US" dirty="0"/>
              <a:t>Make a 90 degree right pivot turn using just movement blocks.</a:t>
            </a:r>
          </a:p>
          <a:p>
            <a:r>
              <a:rPr lang="en-US" dirty="0"/>
              <a:t>You can use the Dashboard to determine how far to move for a given turn. Hold one wheel and rotate the other by hand until the robot reaches the target. Record the number of degrees of motor rotation – you will use this in your program. </a:t>
            </a:r>
          </a:p>
          <a:p>
            <a:r>
              <a:rPr lang="en-US" dirty="0"/>
              <a:t>For Droid Bot IV, the left motor needs to rotate 360 degrees to perform and 90 degree right turn.</a:t>
            </a:r>
          </a:p>
          <a:p>
            <a:endParaRPr lang="en-US" dirty="0"/>
          </a:p>
        </p:txBody>
      </p:sp>
      <p:sp>
        <p:nvSpPr>
          <p:cNvPr id="4" name="Footer Placeholder 3">
            <a:extLst>
              <a:ext uri="{FF2B5EF4-FFF2-40B4-BE49-F238E27FC236}">
                <a16:creationId xmlns:a16="http://schemas.microsoft.com/office/drawing/2014/main" id="{86723552-0135-4685-8A85-32D53F7B5CD3}"/>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E62082CE-6497-43BC-B386-53D8C46D4A84}"/>
              </a:ext>
            </a:extLst>
          </p:cNvPr>
          <p:cNvSpPr>
            <a:spLocks noGrp="1"/>
          </p:cNvSpPr>
          <p:nvPr>
            <p:ph type="sldNum" sz="quarter" idx="12"/>
          </p:nvPr>
        </p:nvSpPr>
        <p:spPr/>
        <p:txBody>
          <a:bodyPr/>
          <a:lstStyle/>
          <a:p>
            <a:fld id="{BBD74847-7BE4-4E4D-8159-51DF7B93C616}" type="slidenum">
              <a:rPr lang="en-US" smtClean="0"/>
              <a:t>8</a:t>
            </a:fld>
            <a:endParaRPr lang="en-US"/>
          </a:p>
        </p:txBody>
      </p:sp>
      <p:grpSp>
        <p:nvGrpSpPr>
          <p:cNvPr id="6" name="Group 5">
            <a:extLst>
              <a:ext uri="{FF2B5EF4-FFF2-40B4-BE49-F238E27FC236}">
                <a16:creationId xmlns:a16="http://schemas.microsoft.com/office/drawing/2014/main" id="{43474748-28F2-4461-8E5E-881DAAA452F5}"/>
              </a:ext>
            </a:extLst>
          </p:cNvPr>
          <p:cNvGrpSpPr/>
          <p:nvPr/>
        </p:nvGrpSpPr>
        <p:grpSpPr>
          <a:xfrm>
            <a:off x="6526155" y="1597278"/>
            <a:ext cx="1144819" cy="1166533"/>
            <a:chOff x="892871" y="1572048"/>
            <a:chExt cx="1386064" cy="1584575"/>
          </a:xfrm>
        </p:grpSpPr>
        <p:grpSp>
          <p:nvGrpSpPr>
            <p:cNvPr id="7" name="Group 6">
              <a:extLst>
                <a:ext uri="{FF2B5EF4-FFF2-40B4-BE49-F238E27FC236}">
                  <a16:creationId xmlns:a16="http://schemas.microsoft.com/office/drawing/2014/main" id="{AEE318D4-6A5D-4EDE-91CF-2E20E0214983}"/>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512DEC7F-D3B1-42D0-8A7D-309164F2CFB0}"/>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745C8C76-21EB-487C-BDBA-E922736EB21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1167EAA-4528-4224-A139-4D0752969FEF}"/>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789B49FB-792F-4E3C-A555-5995E875F629}"/>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60B134C-84B1-411B-A262-C56EB97B6EB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64484D82-4F72-4DF7-9138-1480615F0CD5}"/>
                  </a:ext>
                </a:extLst>
              </p:cNvPr>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B33E48CC-7F01-40E1-93DB-6E48AA2FA88D}"/>
                  </a:ext>
                </a:extLst>
              </p:cNvPr>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8" name="Curved Connector 11">
              <a:extLst>
                <a:ext uri="{FF2B5EF4-FFF2-40B4-BE49-F238E27FC236}">
                  <a16:creationId xmlns:a16="http://schemas.microsoft.com/office/drawing/2014/main" id="{FA95F671-A1D2-42D0-BFAD-397CFC6C24F9}"/>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7" name="Picture 16">
            <a:extLst>
              <a:ext uri="{FF2B5EF4-FFF2-40B4-BE49-F238E27FC236}">
                <a16:creationId xmlns:a16="http://schemas.microsoft.com/office/drawing/2014/main" id="{B5EC0D5E-6452-FCFC-5F5C-07865E4C96B4}"/>
              </a:ext>
            </a:extLst>
          </p:cNvPr>
          <p:cNvPicPr>
            <a:picLocks noChangeAspect="1"/>
          </p:cNvPicPr>
          <p:nvPr/>
        </p:nvPicPr>
        <p:blipFill>
          <a:blip r:embed="rId2"/>
          <a:stretch>
            <a:fillRect/>
          </a:stretch>
        </p:blipFill>
        <p:spPr>
          <a:xfrm>
            <a:off x="673523" y="4985500"/>
            <a:ext cx="4553184" cy="857294"/>
          </a:xfrm>
          <a:prstGeom prst="rect">
            <a:avLst/>
          </a:prstGeom>
        </p:spPr>
      </p:pic>
    </p:spTree>
    <p:extLst>
      <p:ext uri="{BB962C8B-B14F-4D97-AF65-F5344CB8AC3E}">
        <p14:creationId xmlns:p14="http://schemas.microsoft.com/office/powerpoint/2010/main" val="136356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FF77-B3ED-4099-B431-50DA4F2427B9}"/>
              </a:ext>
            </a:extLst>
          </p:cNvPr>
          <p:cNvSpPr>
            <a:spLocks noGrp="1"/>
          </p:cNvSpPr>
          <p:nvPr>
            <p:ph type="title"/>
          </p:nvPr>
        </p:nvSpPr>
        <p:spPr/>
        <p:txBody>
          <a:bodyPr/>
          <a:lstStyle/>
          <a:p>
            <a:r>
              <a:rPr lang="en-US" dirty="0"/>
              <a:t>Challenge Solution</a:t>
            </a:r>
          </a:p>
        </p:txBody>
      </p:sp>
      <p:sp>
        <p:nvSpPr>
          <p:cNvPr id="3" name="Content Placeholder 2">
            <a:extLst>
              <a:ext uri="{FF2B5EF4-FFF2-40B4-BE49-F238E27FC236}">
                <a16:creationId xmlns:a16="http://schemas.microsoft.com/office/drawing/2014/main" id="{2F5D0EAA-0B0A-48F4-A295-35F7823955A8}"/>
              </a:ext>
            </a:extLst>
          </p:cNvPr>
          <p:cNvSpPr>
            <a:spLocks noGrp="1"/>
          </p:cNvSpPr>
          <p:nvPr>
            <p:ph idx="1"/>
          </p:nvPr>
        </p:nvSpPr>
        <p:spPr>
          <a:xfrm>
            <a:off x="155088" y="1478779"/>
            <a:ext cx="4588362" cy="3486058"/>
          </a:xfrm>
        </p:spPr>
        <p:txBody>
          <a:bodyPr>
            <a:normAutofit fontScale="85000" lnSpcReduction="10000"/>
          </a:bodyPr>
          <a:lstStyle/>
          <a:p>
            <a:r>
              <a:rPr lang="en-US" dirty="0"/>
              <a:t>Start by configuring your motor ports and movement speed.</a:t>
            </a:r>
          </a:p>
          <a:p>
            <a:r>
              <a:rPr lang="en-US" dirty="0"/>
              <a:t>Use </a:t>
            </a:r>
            <a:r>
              <a:rPr lang="en-US" b="1" dirty="0"/>
              <a:t>hold</a:t>
            </a:r>
            <a:r>
              <a:rPr lang="en-US" dirty="0"/>
              <a:t> </a:t>
            </a:r>
            <a:r>
              <a:rPr lang="en-US" b="1" dirty="0"/>
              <a:t>position</a:t>
            </a:r>
            <a:r>
              <a:rPr lang="en-US" dirty="0"/>
              <a:t> to ensure that the robot stays where it finished its turn.</a:t>
            </a:r>
          </a:p>
          <a:p>
            <a:r>
              <a:rPr lang="en-US" dirty="0"/>
              <a:t>Reset the </a:t>
            </a:r>
            <a:r>
              <a:rPr lang="en-US" b="1" dirty="0"/>
              <a:t>yaw angle</a:t>
            </a:r>
            <a:r>
              <a:rPr lang="en-US" dirty="0"/>
              <a:t>. This will let us see how far the robot turns on the Dashboard.</a:t>
            </a:r>
          </a:p>
          <a:p>
            <a:r>
              <a:rPr lang="en-US" dirty="0"/>
              <a:t>Move the robot using </a:t>
            </a:r>
            <a:r>
              <a:rPr lang="en-US" b="1" dirty="0"/>
              <a:t>steering </a:t>
            </a:r>
            <a:r>
              <a:rPr lang="en-US" dirty="0"/>
              <a:t>set to </a:t>
            </a:r>
            <a:r>
              <a:rPr lang="en-US" b="1" dirty="0"/>
              <a:t>right: 50</a:t>
            </a:r>
            <a:r>
              <a:rPr lang="en-US" dirty="0"/>
              <a:t>. Note that this move has </a:t>
            </a:r>
            <a:r>
              <a:rPr lang="en-US" b="1" dirty="0"/>
              <a:t>duration</a:t>
            </a:r>
            <a:r>
              <a:rPr lang="en-US" dirty="0"/>
              <a:t> of </a:t>
            </a:r>
            <a:r>
              <a:rPr lang="en-US" b="1" dirty="0"/>
              <a:t>360 degrees</a:t>
            </a:r>
            <a:r>
              <a:rPr lang="en-US" dirty="0"/>
              <a:t>. The right wheel does not move, the left wheel will spin 360 degrees. This is for Droid Bot IV.</a:t>
            </a:r>
          </a:p>
          <a:p>
            <a:r>
              <a:rPr lang="en-US" dirty="0"/>
              <a:t>After running this code, check your actual turn angle by using the Dashboard. It should be close to 90 degrees.</a:t>
            </a:r>
          </a:p>
          <a:p>
            <a:endParaRPr lang="en-US" dirty="0"/>
          </a:p>
        </p:txBody>
      </p:sp>
      <p:sp>
        <p:nvSpPr>
          <p:cNvPr id="4" name="Footer Placeholder 3">
            <a:extLst>
              <a:ext uri="{FF2B5EF4-FFF2-40B4-BE49-F238E27FC236}">
                <a16:creationId xmlns:a16="http://schemas.microsoft.com/office/drawing/2014/main" id="{DEEA12E6-3549-4719-BD46-C21CF6C0F872}"/>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D3AC00BA-5806-4407-A4C7-208E5C5F95EB}"/>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8" name="Picture 7">
            <a:extLst>
              <a:ext uri="{FF2B5EF4-FFF2-40B4-BE49-F238E27FC236}">
                <a16:creationId xmlns:a16="http://schemas.microsoft.com/office/drawing/2014/main" id="{D8B617A2-5DF8-2268-37C1-162CCD8AE82A}"/>
              </a:ext>
            </a:extLst>
          </p:cNvPr>
          <p:cNvPicPr>
            <a:picLocks noChangeAspect="1"/>
          </p:cNvPicPr>
          <p:nvPr/>
        </p:nvPicPr>
        <p:blipFill>
          <a:blip r:embed="rId2"/>
          <a:stretch>
            <a:fillRect/>
          </a:stretch>
        </p:blipFill>
        <p:spPr>
          <a:xfrm>
            <a:off x="4762854" y="1453379"/>
            <a:ext cx="4159270" cy="3373225"/>
          </a:xfrm>
          <a:prstGeom prst="rect">
            <a:avLst/>
          </a:prstGeom>
        </p:spPr>
      </p:pic>
    </p:spTree>
    <p:extLst>
      <p:ext uri="{BB962C8B-B14F-4D97-AF65-F5344CB8AC3E}">
        <p14:creationId xmlns:p14="http://schemas.microsoft.com/office/powerpoint/2010/main" val="378142600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1684</TotalTime>
  <Words>1098</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More accurate Turns</vt:lpstr>
      <vt:lpstr>Lesson Objectives</vt:lpstr>
      <vt:lpstr>Bug In SPIKE 3</vt:lpstr>
      <vt:lpstr>How Accurate Is Your pivot Turn?</vt:lpstr>
      <vt:lpstr>Improving pivot Turn Accuracy</vt:lpstr>
      <vt:lpstr>Another solution for pivot turns</vt:lpstr>
      <vt:lpstr>WHAT ABOUT SPIN TURNS</vt:lpstr>
      <vt:lpstr>Challenge</vt:lpstr>
      <vt:lpstr>Challenge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197</cp:revision>
  <dcterms:created xsi:type="dcterms:W3CDTF">2016-07-04T02:35:12Z</dcterms:created>
  <dcterms:modified xsi:type="dcterms:W3CDTF">2023-05-12T19:46:32Z</dcterms:modified>
</cp:coreProperties>
</file>