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9" r:id="rId4"/>
    <p:sldId id="290" r:id="rId5"/>
    <p:sldId id="292" r:id="rId6"/>
    <p:sldId id="293" r:id="rId7"/>
    <p:sldId id="294" r:id="rId8"/>
    <p:sldId id="268" r:id="rId9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8F36449-1FC3-DF47-88A6-31CCA992BAD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480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4249F-95E6-E24A-AC89-05F5078CC0E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5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68A51A-6B93-0940-A8B8-87D9D8CA8FB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FEF2B6-016E-1547-9725-E1D8782723A8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6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F5D9D9-67E4-4245-83CF-EFE4EB24982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8BDC6-0B3F-FA41-8859-B2B06B76F89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4FFBF-83C8-EB4F-BA15-A0937ECECB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3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497798-9990-534D-AD16-4D11C95714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21C9E-95B9-744A-AB1F-F07DE5AE35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7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3F5DB-D65F-2E45-9E37-3AD991E6D28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E7F20D-C3A0-CB47-9DF3-7C0AA16BB2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5B193-6CF5-054E-8E0F-102DEE8DF00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pseudocode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Ontdek wat pseudocode betekent</a:t>
            </a:r>
          </a:p>
          <a:p>
            <a:r>
              <a:rPr lang="nl" dirty="0"/>
              <a:t>Ontdek waarom u pseudocode gebruikt</a:t>
            </a:r>
          </a:p>
          <a:p>
            <a:r>
              <a:rPr lang="nl" dirty="0"/>
              <a:t>Leer pseudocode schrijven voor een veel voorkomende taak</a:t>
            </a:r>
          </a:p>
          <a:p>
            <a:r>
              <a:rPr lang="nl" dirty="0"/>
              <a:t>Leer hoe u programma's plant voor FIRST Lego League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B61-813E-4C05-AB7B-F578D6E7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is pseudocode?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9C2D-A97F-404D-B1D3-9C256B36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nl" dirty="0"/>
              <a:t>Robots volgen de aanwijzingen die mensen hen geven. Ze hebben gedetailleerde, stapsgewijze instructies nodig om een taak te voltooien.</a:t>
            </a:r>
          </a:p>
          <a:p>
            <a:pPr marL="342900" indent="-342900">
              <a:buFont typeface="Arial" charset="0"/>
              <a:buChar char="•"/>
            </a:pPr>
            <a:r>
              <a:rPr lang="nl" dirty="0"/>
              <a:t>Het is een reeks gedetailleerde aantekeningen die de programmeur kan gebruiken om de code te schrijven wanneer deze gereed is.</a:t>
            </a:r>
          </a:p>
          <a:p>
            <a:pPr marL="342900" indent="-342900">
              <a:buFont typeface="Arial" charset="0"/>
              <a:buChar char="•"/>
            </a:pPr>
            <a:r>
              <a:rPr lang="nl" dirty="0"/>
              <a:t>Het is niet in een bepaalde programmeertaal geschreven. Pseudocode kan deels Engels en deels code zijn.</a:t>
            </a:r>
          </a:p>
          <a:p>
            <a:pPr marL="342900" indent="-342900">
              <a:buFont typeface="Arial" charset="0"/>
              <a:buChar char="•"/>
            </a:pPr>
            <a:r>
              <a:rPr lang="nl" dirty="0"/>
              <a:t>Met pseudocode kan de programmeur zijn/haar plan met anderen communiceren</a:t>
            </a:r>
          </a:p>
          <a:p>
            <a:pPr marL="342900" indent="-342900">
              <a:buFont typeface="Arial" charset="0"/>
              <a:buChar char="•"/>
            </a:pPr>
            <a:r>
              <a:rPr lang="nl" dirty="0"/>
              <a:t>Pseudocode is gedetailleerd genoeg om de daadwerkelijke code te creëren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CB11-E069-480E-A856-85017C9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AF2A179-9A28-4343-D636-3D4A84B9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</p:spTree>
    <p:extLst>
      <p:ext uri="{BB962C8B-B14F-4D97-AF65-F5344CB8AC3E}">
        <p14:creationId xmlns:p14="http://schemas.microsoft.com/office/powerpoint/2010/main" val="26276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5F20-8C89-4ABC-A0E9-C4E8AEDB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Waarom is pseudocode belangrijk?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E067-BDE8-4555-B2F1-307AF36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nl" sz="2400" dirty="0"/>
              <a:t>Een goede manier om het belang van goede pseudocode te leren kennen, is door instructies te schrijven voor iets eenvoudigs:</a:t>
            </a:r>
          </a:p>
          <a:p>
            <a:pPr lvl="2"/>
            <a:r>
              <a:rPr lang="nl" sz="1800" dirty="0"/>
              <a:t>Hoe maak je een broodje, hoe versier je een taart, hoe plant je een zaadje, etc.</a:t>
            </a:r>
          </a:p>
          <a:p>
            <a:pPr lvl="2"/>
            <a:r>
              <a:rPr lang="nl" sz="1800" dirty="0"/>
              <a:t>De leerlingen moeten de instructies opschrijven en de leraar moet ze opvolgen.</a:t>
            </a:r>
          </a:p>
          <a:p>
            <a:pPr lvl="2"/>
            <a:r>
              <a:rPr lang="nl" sz="1800" dirty="0"/>
              <a:t>Vergelijk vervolgens de resultaten.</a:t>
            </a:r>
          </a:p>
          <a:p>
            <a:pPr marL="342900" indent="-342900">
              <a:buFont typeface="Arial" charset="0"/>
              <a:buChar char="•"/>
            </a:pPr>
            <a:r>
              <a:rPr lang="nl" sz="2400" dirty="0"/>
              <a:t>Enkele voorbeelden van reacties van leerlingen over het maken van een boterham met pindakaas en jam:</a:t>
            </a:r>
          </a:p>
          <a:p>
            <a:pPr lvl="2"/>
            <a:r>
              <a:rPr lang="nl" sz="1800" dirty="0">
                <a:solidFill>
                  <a:srgbClr val="00B0F0"/>
                </a:solidFill>
              </a:rPr>
              <a:t>Leerling 1 schreef: “Doe de pindakaas op het brood”. Dus plaatste de leraar de hele pot op de sneetjes brood.</a:t>
            </a:r>
          </a:p>
          <a:p>
            <a:pPr lvl="2"/>
            <a:r>
              <a:rPr lang="nl" sz="1800" dirty="0">
                <a:solidFill>
                  <a:srgbClr val="00B0F0"/>
                </a:solidFill>
              </a:rPr>
              <a:t>Leerling 2 schreef: “Neem brood en smeer er de pindakaas op”. Dus smeerde de leraar pindakaas over het hele brood.</a:t>
            </a:r>
          </a:p>
          <a:p>
            <a:pPr lvl="2"/>
            <a:r>
              <a:rPr lang="nl" sz="1800" dirty="0">
                <a:solidFill>
                  <a:srgbClr val="00B0F0"/>
                </a:solidFill>
              </a:rPr>
              <a:t>Leerling 3 schreef: “Neem 2 sneetjes brood en smeer er pindakaas en gelei op”. Dus smeerde de leraar pindakaas en gelei aan beide kanten van beide plakjes.</a:t>
            </a:r>
          </a:p>
          <a:p>
            <a:pPr marL="342900" lvl="0" indent="-342900">
              <a:buFont typeface="Arial" charset="0"/>
              <a:buChar char="•"/>
            </a:pPr>
            <a:r>
              <a:rPr lang="nl" sz="2400" dirty="0"/>
              <a:t>Het is belangrijk om instructies goed te communiceren. Hoe gedetailleerder en exacter uw instructies zijn, hoe beter de resultaten zullen zijn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5952-25D9-4310-BBA5-B97AD0B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814814F-2E0C-222A-9572-2EFA5594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</p:spTree>
    <p:extLst>
      <p:ext uri="{BB962C8B-B14F-4D97-AF65-F5344CB8AC3E}">
        <p14:creationId xmlns:p14="http://schemas.microsoft.com/office/powerpoint/2010/main" val="4843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14A2-49D8-491D-A5CE-DB06EFC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schrijf je pseudocode voor een robot?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A6952-A3F8-4885-8D12-9050F89F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269991"/>
            <a:ext cx="8831580" cy="261248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nl" dirty="0"/>
              <a:t>Schrijf het doel van het programma op? Wat moet de robot doen?</a:t>
            </a:r>
          </a:p>
          <a:p>
            <a:pPr marL="342900" indent="-342900">
              <a:buAutoNum type="arabicPeriod"/>
            </a:pPr>
            <a:r>
              <a:rPr lang="nl" dirty="0"/>
              <a:t>Bedenk hoe de robot dit doel zal bereiken. Wat zijn de specifieke stappen?</a:t>
            </a:r>
          </a:p>
          <a:p>
            <a:pPr marL="342900" indent="-342900">
              <a:buAutoNum type="arabicPeriod"/>
            </a:pPr>
            <a:r>
              <a:rPr lang="nl" dirty="0"/>
              <a:t>Schrijf elke stap op die de robot zal zetten. Begin bij stap 1 en ga verder.</a:t>
            </a:r>
          </a:p>
          <a:p>
            <a:pPr marL="342900" indent="-342900">
              <a:buAutoNum type="arabicPeriod"/>
            </a:pPr>
            <a:r>
              <a:rPr lang="nl" dirty="0"/>
              <a:t>Zorg ervoor dat je opschrijft of de robot een taak moet herhalen.</a:t>
            </a:r>
          </a:p>
          <a:p>
            <a:pPr marL="342900" indent="-342900">
              <a:buAutoNum type="arabicPeriod"/>
            </a:pPr>
            <a:r>
              <a:rPr lang="nl" dirty="0"/>
              <a:t>Blijft de robot de taak voor altijd uitvoeren of houdt deze op?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97FB-F649-4DD3-B599-FF0D324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373E6-0F56-4EA8-ABFF-845D4FE11C8C}"/>
              </a:ext>
            </a:extLst>
          </p:cNvPr>
          <p:cNvSpPr/>
          <p:nvPr/>
        </p:nvSpPr>
        <p:spPr>
          <a:xfrm>
            <a:off x="175260" y="4356340"/>
            <a:ext cx="8746864" cy="174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" dirty="0">
                <a:solidFill>
                  <a:schemeClr val="tx1"/>
                </a:solidFill>
              </a:rPr>
              <a:t>Een leuk spel om uit te proberen.... </a:t>
            </a:r>
            <a:r>
              <a:rPr lang="nl" b="1" dirty="0">
                <a:solidFill>
                  <a:schemeClr val="tx1"/>
                </a:solidFill>
              </a:rPr>
              <a:t>Menselijke robot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nl" dirty="0">
                <a:solidFill>
                  <a:schemeClr val="tx1"/>
                </a:solidFill>
              </a:rPr>
              <a:t>Hoe goed ben jij in het geven van instructies aan een robot?</a:t>
            </a:r>
          </a:p>
          <a:p>
            <a:r>
              <a:rPr lang="nl" dirty="0">
                <a:solidFill>
                  <a:schemeClr val="tx1"/>
                </a:solidFill>
              </a:rPr>
              <a:t>Kies een leerling uit je team of uit je klas om de robot te zijn.</a:t>
            </a:r>
          </a:p>
          <a:p>
            <a:r>
              <a:rPr lang="nl" dirty="0">
                <a:solidFill>
                  <a:schemeClr val="tx1"/>
                </a:solidFill>
              </a:rPr>
              <a:t>Laat de leerling door een druk klaslokaal met obstakels navigeren, waarbij hij alleen de gespecificeerde instructies van de rest van de leerlingen moet gebruiken.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F271F5F-0233-68C9-BD94-35B625FF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</p:spTree>
    <p:extLst>
      <p:ext uri="{BB962C8B-B14F-4D97-AF65-F5344CB8AC3E}">
        <p14:creationId xmlns:p14="http://schemas.microsoft.com/office/powerpoint/2010/main" val="38205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F2B-BFC4-4668-B56E-1A33910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Pseudocode-uitdaging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B1B-AAB5-4F94-8574-B650148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003652" cy="3210612"/>
          </a:xfrm>
        </p:spPr>
        <p:txBody>
          <a:bodyPr>
            <a:normAutofit fontScale="92500"/>
          </a:bodyPr>
          <a:lstStyle/>
          <a:p>
            <a:pPr lvl="0"/>
            <a:r>
              <a:rPr lang="nl" dirty="0">
                <a:solidFill>
                  <a:schemeClr val="tx1"/>
                </a:solidFill>
              </a:rPr>
              <a:t>De robot </a:t>
            </a:r>
            <a:r>
              <a:rPr lang="nl" dirty="0"/>
              <a:t>moet één keer rond een vierkante doos gaan. Het begint bij de lijn en kijkt naar het noorden. Het eindigt op de lijn naar het noorden.</a:t>
            </a:r>
          </a:p>
          <a:p>
            <a:pPr lvl="0"/>
            <a:r>
              <a:rPr lang="nl" dirty="0"/>
              <a:t>Schrijf de pseudocode voor dit programma</a:t>
            </a:r>
          </a:p>
          <a:p>
            <a:pPr lvl="0"/>
            <a:endParaRPr lang="en-US" dirty="0"/>
          </a:p>
          <a:p>
            <a:pPr lvl="0"/>
            <a:r>
              <a:rPr lang="nl" dirty="0"/>
              <a:t>Pseudocode-oplossing</a:t>
            </a:r>
          </a:p>
          <a:p>
            <a:pPr lvl="1"/>
            <a:r>
              <a:rPr lang="nl" dirty="0"/>
              <a:t>Stap 1: Ga 20 centimeter vooruit</a:t>
            </a:r>
          </a:p>
          <a:p>
            <a:pPr lvl="1"/>
            <a:r>
              <a:rPr lang="nl" dirty="0"/>
              <a:t>Stap 2: Draai 90 graden naar links</a:t>
            </a:r>
          </a:p>
          <a:p>
            <a:pPr lvl="1"/>
            <a:r>
              <a:rPr lang="nl" dirty="0"/>
              <a:t>Stap 3: Herhaal stap 1 en 2 in totaal vier keer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BBE-1DE5-43CD-9241-3AF48026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7FC4C-5E57-4D33-B015-DB928ABCC77A}"/>
              </a:ext>
            </a:extLst>
          </p:cNvPr>
          <p:cNvSpPr/>
          <p:nvPr/>
        </p:nvSpPr>
        <p:spPr>
          <a:xfrm>
            <a:off x="5881859" y="259138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8579A-C4F7-4423-83EF-10A8000C8D20}"/>
              </a:ext>
            </a:extLst>
          </p:cNvPr>
          <p:cNvCxnSpPr/>
          <p:nvPr/>
        </p:nvCxnSpPr>
        <p:spPr>
          <a:xfrm>
            <a:off x="7233928" y="3763694"/>
            <a:ext cx="10628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002910-298E-495A-A41A-5AE36CF25C7E}"/>
              </a:ext>
            </a:extLst>
          </p:cNvPr>
          <p:cNvSpPr/>
          <p:nvPr/>
        </p:nvSpPr>
        <p:spPr>
          <a:xfrm>
            <a:off x="317634" y="5342231"/>
            <a:ext cx="809484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nl" b="1" dirty="0"/>
              <a:t>U kunt deze pseudocode op een stuk papier schrijven of zelfs in een commentaarblok in uw SPIKE Prime-software (zie de volgende les over commentaarcode)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82F959-BF33-4735-B0B2-EA0C06D52752}"/>
              </a:ext>
            </a:extLst>
          </p:cNvPr>
          <p:cNvCxnSpPr>
            <a:cxnSpLocks/>
          </p:cNvCxnSpPr>
          <p:nvPr/>
        </p:nvCxnSpPr>
        <p:spPr>
          <a:xfrm rot="16200000">
            <a:off x="7343264" y="3257718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F7C44-AAEE-42D4-900E-A2A7DBA42450}"/>
              </a:ext>
            </a:extLst>
          </p:cNvPr>
          <p:cNvGrpSpPr/>
          <p:nvPr/>
        </p:nvGrpSpPr>
        <p:grpSpPr>
          <a:xfrm rot="16200000">
            <a:off x="7127096" y="3726401"/>
            <a:ext cx="1199001" cy="1371767"/>
            <a:chOff x="6507213" y="1384746"/>
            <a:chExt cx="1199001" cy="13717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FBB86-AC58-4B98-A5CD-BED76BA700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B1809636-7DF5-48A0-970D-30EAAA0D8F66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5E17526F-92C2-4EAD-8514-F601DADB0191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4C1433E3-B8E8-4C36-9634-8649011D864E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7D8D8-F3F4-41FA-ACB9-A81CA86529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880EB-0ECF-4794-9DCA-314CAEFBA23D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5C7A81-F32B-4E4D-851D-F5AC3F40BD3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E</a:t>
              </a:r>
            </a:p>
          </p:txBody>
        </p:sp>
      </p:grp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FB10C5A2-847A-9339-6EAA-96367F4D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</p:spTree>
    <p:extLst>
      <p:ext uri="{BB962C8B-B14F-4D97-AF65-F5344CB8AC3E}">
        <p14:creationId xmlns:p14="http://schemas.microsoft.com/office/powerpoint/2010/main" val="12553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2B67D-6EC6-4871-9BDF-25EF304D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1323054"/>
            <a:ext cx="4333562" cy="323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39CB-447B-4B0C-BC91-2F18A33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Pseudocode voor missies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FB8D-085E-4E86-88CF-77431B52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90192" cy="5082601"/>
          </a:xfrm>
        </p:spPr>
        <p:txBody>
          <a:bodyPr/>
          <a:lstStyle/>
          <a:p>
            <a:r>
              <a:rPr lang="nl" dirty="0"/>
              <a:t>Als je een reeks missies moet voltooien voor je robot, kan vooruit plannen een grote hulp zijn.</a:t>
            </a:r>
          </a:p>
          <a:p>
            <a:r>
              <a:rPr lang="nl" dirty="0"/>
              <a:t>U kunt het pad uittekenen dat uw robot moet afleggen en vervolgens stap voor stap de instructies voor de robot uitschrijven</a:t>
            </a:r>
          </a:p>
          <a:p>
            <a:r>
              <a:rPr lang="nl" dirty="0"/>
              <a:t>FLLTutorials.com biedt elk seizoen padplanning en pseudocode-werkbladen voor FIRST LEGO League-teams. </a:t>
            </a:r>
            <a:r>
              <a:rPr lang="nl" sz="1600" dirty="0"/>
              <a:t>( </a:t>
            </a:r>
            <a:r>
              <a:rPr lang="nl" sz="1600" dirty="0">
                <a:hlinkClick r:id="rId3"/>
              </a:rPr>
              <a:t>http://flltutorials.com/Worksheets.html </a:t>
            </a:r>
            <a:r>
              <a:rPr lang="nl" sz="1600" dirty="0"/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C871-25D8-484E-B320-4CAD874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405EB-A612-4331-A958-FE583FBA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3128211"/>
            <a:ext cx="3990191" cy="3024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77BEF13-55BB-4C22-B2C2-80806BB4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</p:spTree>
    <p:extLst>
      <p:ext uri="{BB962C8B-B14F-4D97-AF65-F5344CB8AC3E}">
        <p14:creationId xmlns:p14="http://schemas.microsoft.com/office/powerpoint/2010/main" val="42155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1010</TotalTime>
  <Words>806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pseudocode</vt:lpstr>
      <vt:lpstr>Lesdoelstellingen</vt:lpstr>
      <vt:lpstr>Wat is pseudocode?</vt:lpstr>
      <vt:lpstr>Waarom is pseudocode belangrijk?</vt:lpstr>
      <vt:lpstr>Hoe schrijf je pseudocode voor een robot?</vt:lpstr>
      <vt:lpstr>Pseudocode-uitdaging</vt:lpstr>
      <vt:lpstr>Pseudocode voor missies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118</cp:revision>
  <dcterms:created xsi:type="dcterms:W3CDTF">2016-07-04T02:35:12Z</dcterms:created>
  <dcterms:modified xsi:type="dcterms:W3CDTF">2023-09-27T14:22:31Z</dcterms:modified>
</cp:coreProperties>
</file>