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0"/>
  </p:notesMasterIdLst>
  <p:handoutMasterIdLst>
    <p:handoutMasterId r:id="rId11"/>
  </p:handoutMasterIdLst>
  <p:sldIdLst>
    <p:sldId id="275" r:id="rId2"/>
    <p:sldId id="290" r:id="rId3"/>
    <p:sldId id="283" r:id="rId4"/>
    <p:sldId id="284" r:id="rId5"/>
    <p:sldId id="285" r:id="rId6"/>
    <p:sldId id="289" r:id="rId7"/>
    <p:sldId id="291" r:id="rId8"/>
    <p:sldId id="268" r:id="rId9"/>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41" d="100"/>
          <a:sy n="141" d="100"/>
        </p:scale>
        <p:origin x="80" y="4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5BF589-3978-3C45-966B-D7B7A71F2A02}" type="slidenum">
              <a:rPr lang="en-US" smtClean="0"/>
              <a:t>3</a:t>
            </a:fld>
            <a:endParaRPr lang="en-US"/>
          </a:p>
        </p:txBody>
      </p:sp>
    </p:spTree>
    <p:extLst>
      <p:ext uri="{BB962C8B-B14F-4D97-AF65-F5344CB8AC3E}">
        <p14:creationId xmlns:p14="http://schemas.microsoft.com/office/powerpoint/2010/main" val="3243139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2459D100-1E86-1343-A467-4F971D6DD7FF}"/>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115715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94005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26387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0BF70BE-1DE7-2B49-9EAF-DBEBB22DCA0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48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2DFA247-6CEF-1B4A-A4C1-DD2C5C5990B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73BD48F4-C2FD-3E47-9527-E79FF700BB4F}"/>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98633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A432C3F-CF6F-DA4E-A3DF-5150949A1209}"/>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0352B1B-7F55-9043-82EF-95FCB6C292AC}"/>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6741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0E398EDF-747E-C944-AAC2-599EC528E5D7}"/>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4861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8E75742-523A-AC4C-846B-BC26EE0C7F8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D41B6E2E-4EB0-D24A-ACF9-BB89CEC7AA6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6711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7" name="Rectangle 6">
            <a:extLst>
              <a:ext uri="{FF2B5EF4-FFF2-40B4-BE49-F238E27FC236}">
                <a16:creationId xmlns:a16="http://schemas.microsoft.com/office/drawing/2014/main" id="{48E65075-7EC2-204E-89F6-9DDF4DD10E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4A5ABF5E-665C-284B-A08E-8E5AEA77C85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917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48922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422714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SPIKE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6596CBC-F28A-5245-84AB-231923C45CA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159836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EVENEMENT SYNCHRONISATIE</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a:t>Lesdoelstellingen</a:t>
            </a:r>
            <a:endParaRPr lang="en-US" dirty="0"/>
          </a:p>
        </p:txBody>
      </p:sp>
      <p:sp>
        <p:nvSpPr>
          <p:cNvPr id="3" name="Content Placeholder 2"/>
          <p:cNvSpPr>
            <a:spLocks noGrp="1"/>
          </p:cNvSpPr>
          <p:nvPr>
            <p:ph idx="1"/>
          </p:nvPr>
        </p:nvSpPr>
        <p:spPr/>
        <p:txBody>
          <a:bodyPr/>
          <a:lstStyle/>
          <a:p>
            <a:r>
              <a:rPr lang="nl" dirty="0"/>
              <a:t>Begrijp wat het “synchronisatieprobleem” is wanneer u gebeurtenissen gebruikt</a:t>
            </a:r>
          </a:p>
          <a:p>
            <a:r>
              <a:rPr lang="nl" dirty="0"/>
              <a:t>Leer technieken om ervoor te zorgen dat twee gebeurtenissen eindigen voordat ze naar het volgende codeblok gaan (variabelen en wachtblokken)</a:t>
            </a:r>
          </a:p>
        </p:txBody>
      </p:sp>
      <p:sp>
        <p:nvSpPr>
          <p:cNvPr id="4" name="Footer Placeholder 3"/>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endParaRPr lang="en-US" dirty="0"/>
          </a:p>
        </p:txBody>
      </p:sp>
      <p:sp>
        <p:nvSpPr>
          <p:cNvPr id="5" name="Slide Number Placeholder 4">
            <a:extLst>
              <a:ext uri="{FF2B5EF4-FFF2-40B4-BE49-F238E27FC236}">
                <a16:creationId xmlns:a16="http://schemas.microsoft.com/office/drawing/2014/main" id="{7A05263F-412B-42CF-AF6A-03B2407904CA}"/>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100804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ell phone&#10;&#10;Description automatically generated">
            <a:extLst>
              <a:ext uri="{FF2B5EF4-FFF2-40B4-BE49-F238E27FC236}">
                <a16:creationId xmlns:a16="http://schemas.microsoft.com/office/drawing/2014/main" id="{9D35D894-4E32-43DF-92E6-43BA8B6C7BD3}"/>
              </a:ext>
            </a:extLst>
          </p:cNvPr>
          <p:cNvPicPr>
            <a:picLocks noChangeAspect="1"/>
          </p:cNvPicPr>
          <p:nvPr/>
        </p:nvPicPr>
        <p:blipFill>
          <a:blip r:embed="rId3"/>
          <a:stretch>
            <a:fillRect/>
          </a:stretch>
        </p:blipFill>
        <p:spPr>
          <a:xfrm>
            <a:off x="4898373" y="3929668"/>
            <a:ext cx="2490736" cy="2317467"/>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6223CDEF-DEF7-4BC0-A127-614518E0E4A5}"/>
              </a:ext>
            </a:extLst>
          </p:cNvPr>
          <p:cNvPicPr>
            <a:picLocks noChangeAspect="1"/>
          </p:cNvPicPr>
          <p:nvPr/>
        </p:nvPicPr>
        <p:blipFill>
          <a:blip r:embed="rId4"/>
          <a:stretch>
            <a:fillRect/>
          </a:stretch>
        </p:blipFill>
        <p:spPr>
          <a:xfrm>
            <a:off x="865613" y="3839025"/>
            <a:ext cx="2883206" cy="2328015"/>
          </a:xfrm>
          <a:prstGeom prst="rect">
            <a:avLst/>
          </a:prstGeom>
        </p:spPr>
      </p:pic>
      <p:sp>
        <p:nvSpPr>
          <p:cNvPr id="2" name="Title 1"/>
          <p:cNvSpPr>
            <a:spLocks noGrp="1"/>
          </p:cNvSpPr>
          <p:nvPr>
            <p:ph type="title"/>
          </p:nvPr>
        </p:nvSpPr>
        <p:spPr/>
        <p:txBody>
          <a:bodyPr/>
          <a:lstStyle/>
          <a:p>
            <a:r>
              <a:rPr lang="nl" dirty="0"/>
              <a:t>Gebeurtenissen in programma's gebruiken</a:t>
            </a:r>
          </a:p>
        </p:txBody>
      </p:sp>
      <p:sp>
        <p:nvSpPr>
          <p:cNvPr id="3" name="Content Placeholder 2"/>
          <p:cNvSpPr>
            <a:spLocks noGrp="1"/>
          </p:cNvSpPr>
          <p:nvPr>
            <p:ph idx="1"/>
          </p:nvPr>
        </p:nvSpPr>
        <p:spPr/>
        <p:txBody>
          <a:bodyPr>
            <a:normAutofit/>
          </a:bodyPr>
          <a:lstStyle/>
          <a:p>
            <a:r>
              <a:rPr lang="nl" dirty="0"/>
              <a:t>Evenementen zijn geweldig om twee dingen tegelijk te doen</a:t>
            </a:r>
          </a:p>
          <a:p>
            <a:pPr lvl="1"/>
            <a:r>
              <a:rPr lang="nl" sz="1800" dirty="0"/>
              <a:t>Vaak wil je nog iets doen nadat je het evenement hebt afgerond</a:t>
            </a:r>
          </a:p>
          <a:p>
            <a:pPr lvl="1"/>
            <a:r>
              <a:rPr lang="nl" sz="1800" dirty="0"/>
              <a:t>Moeilijk te zeggen welk evenement als eerste zal eindigen (het “synchronisatieprobleem” genoemd)</a:t>
            </a:r>
          </a:p>
          <a:p>
            <a:r>
              <a:rPr lang="nl" dirty="0"/>
              <a:t>U moet de gebeurtenissen synchroniseren om ervoor te zorgen dat blokken worden uitgevoerd wanneer u dat verwacht</a:t>
            </a:r>
          </a:p>
        </p:txBody>
      </p:sp>
      <p:sp>
        <p:nvSpPr>
          <p:cNvPr id="6" name="Slide Number Placeholder 5">
            <a:extLst>
              <a:ext uri="{FF2B5EF4-FFF2-40B4-BE49-F238E27FC236}">
                <a16:creationId xmlns:a16="http://schemas.microsoft.com/office/drawing/2014/main" id="{9FEB65B8-24DD-47B1-9637-FF09E5B617DE}"/>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7" name="Right Arrow 6"/>
          <p:cNvSpPr/>
          <p:nvPr/>
        </p:nvSpPr>
        <p:spPr>
          <a:xfrm>
            <a:off x="4079691" y="4918835"/>
            <a:ext cx="878305" cy="637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14925" y="3106104"/>
            <a:ext cx="4879630" cy="830997"/>
          </a:xfrm>
          <a:prstGeom prst="rect">
            <a:avLst/>
          </a:prstGeom>
          <a:noFill/>
        </p:spPr>
        <p:txBody>
          <a:bodyPr wrap="square" rtlCol="0">
            <a:spAutoFit/>
          </a:bodyPr>
          <a:lstStyle/>
          <a:p>
            <a:pPr marL="0" lvl="1"/>
            <a:r>
              <a:rPr lang="nl" sz="1600" dirty="0"/>
              <a:t>Zal de bocht van 100 graden in de onderstaande afbeelding beginnen nadat motor D klaar is of eerder?</a:t>
            </a:r>
            <a:endParaRPr lang="en-US" sz="1600" dirty="0">
              <a:solidFill>
                <a:srgbClr val="FF0000"/>
              </a:solidFill>
            </a:endParaRPr>
          </a:p>
          <a:p>
            <a:endParaRPr lang="en-US" sz="1600" dirty="0"/>
          </a:p>
        </p:txBody>
      </p:sp>
      <p:sp>
        <p:nvSpPr>
          <p:cNvPr id="9" name="TextBox 8"/>
          <p:cNvSpPr txBox="1"/>
          <p:nvPr/>
        </p:nvSpPr>
        <p:spPr>
          <a:xfrm>
            <a:off x="5057768" y="3614932"/>
            <a:ext cx="2593944" cy="646331"/>
          </a:xfrm>
          <a:prstGeom prst="rect">
            <a:avLst/>
          </a:prstGeom>
          <a:noFill/>
        </p:spPr>
        <p:txBody>
          <a:bodyPr wrap="square" rtlCol="0">
            <a:spAutoFit/>
          </a:bodyPr>
          <a:lstStyle/>
          <a:p>
            <a:r>
              <a:rPr lang="nl" dirty="0">
                <a:solidFill>
                  <a:srgbClr val="FF0000"/>
                </a:solidFill>
              </a:rPr>
              <a:t>Antwoord: Dat weet je niet</a:t>
            </a:r>
            <a:endParaRPr lang="en-US" dirty="0"/>
          </a:p>
        </p:txBody>
      </p:sp>
      <p:sp>
        <p:nvSpPr>
          <p:cNvPr id="5" name="TextBox 4">
            <a:extLst>
              <a:ext uri="{FF2B5EF4-FFF2-40B4-BE49-F238E27FC236}">
                <a16:creationId xmlns:a16="http://schemas.microsoft.com/office/drawing/2014/main" id="{E65A32D9-B502-471A-9E72-35F9E941858A}"/>
              </a:ext>
            </a:extLst>
          </p:cNvPr>
          <p:cNvSpPr txBox="1"/>
          <p:nvPr/>
        </p:nvSpPr>
        <p:spPr>
          <a:xfrm>
            <a:off x="7143198" y="4669194"/>
            <a:ext cx="1955758" cy="338554"/>
          </a:xfrm>
          <a:prstGeom prst="rect">
            <a:avLst/>
          </a:prstGeom>
          <a:noFill/>
        </p:spPr>
        <p:txBody>
          <a:bodyPr wrap="square" rtlCol="0">
            <a:spAutoFit/>
          </a:bodyPr>
          <a:lstStyle/>
          <a:p>
            <a:r>
              <a:rPr lang="nl" sz="1600" dirty="0"/>
              <a:t>2 rotatiebewegingen</a:t>
            </a:r>
          </a:p>
        </p:txBody>
      </p:sp>
      <p:sp>
        <p:nvSpPr>
          <p:cNvPr id="11" name="TextBox 10">
            <a:extLst>
              <a:ext uri="{FF2B5EF4-FFF2-40B4-BE49-F238E27FC236}">
                <a16:creationId xmlns:a16="http://schemas.microsoft.com/office/drawing/2014/main" id="{941EDAD5-CE66-46CC-9E52-F4CBE93817F8}"/>
              </a:ext>
            </a:extLst>
          </p:cNvPr>
          <p:cNvSpPr txBox="1"/>
          <p:nvPr/>
        </p:nvSpPr>
        <p:spPr>
          <a:xfrm>
            <a:off x="7143198" y="5030517"/>
            <a:ext cx="1705596" cy="338554"/>
          </a:xfrm>
          <a:prstGeom prst="rect">
            <a:avLst/>
          </a:prstGeom>
          <a:noFill/>
        </p:spPr>
        <p:txBody>
          <a:bodyPr wrap="square" rtlCol="0">
            <a:spAutoFit/>
          </a:bodyPr>
          <a:lstStyle/>
          <a:p>
            <a:r>
              <a:rPr lang="nl" sz="1600" dirty="0"/>
              <a:t>100 graden draai</a:t>
            </a:r>
          </a:p>
        </p:txBody>
      </p:sp>
      <p:sp>
        <p:nvSpPr>
          <p:cNvPr id="12" name="TextBox 11">
            <a:extLst>
              <a:ext uri="{FF2B5EF4-FFF2-40B4-BE49-F238E27FC236}">
                <a16:creationId xmlns:a16="http://schemas.microsoft.com/office/drawing/2014/main" id="{60052CD0-A521-4844-970E-0C876EC1D936}"/>
              </a:ext>
            </a:extLst>
          </p:cNvPr>
          <p:cNvSpPr txBox="1"/>
          <p:nvPr/>
        </p:nvSpPr>
        <p:spPr>
          <a:xfrm>
            <a:off x="7354993" y="5670601"/>
            <a:ext cx="1705596" cy="584775"/>
          </a:xfrm>
          <a:prstGeom prst="rect">
            <a:avLst/>
          </a:prstGeom>
          <a:noFill/>
        </p:spPr>
        <p:txBody>
          <a:bodyPr wrap="square" rtlCol="0">
            <a:spAutoFit/>
          </a:bodyPr>
          <a:lstStyle/>
          <a:p>
            <a:r>
              <a:rPr lang="nl" sz="1600" dirty="0"/>
              <a:t>Motor D draait 1 omwenteling</a:t>
            </a:r>
          </a:p>
        </p:txBody>
      </p:sp>
      <p:sp>
        <p:nvSpPr>
          <p:cNvPr id="10" name="Footer Placeholder 3">
            <a:extLst>
              <a:ext uri="{FF2B5EF4-FFF2-40B4-BE49-F238E27FC236}">
                <a16:creationId xmlns:a16="http://schemas.microsoft.com/office/drawing/2014/main" id="{66B6FCD0-FFC6-BB52-7ED7-0724D722BB5A}"/>
              </a:ext>
            </a:extLst>
          </p:cNvPr>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endParaRPr lang="en-US" dirty="0"/>
          </a:p>
        </p:txBody>
      </p:sp>
    </p:spTree>
    <p:extLst>
      <p:ext uri="{BB962C8B-B14F-4D97-AF65-F5344CB8AC3E}">
        <p14:creationId xmlns:p14="http://schemas.microsoft.com/office/powerpoint/2010/main" val="13304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60811F8A-8707-4AD0-9B4E-EA493ECF6DFD}"/>
              </a:ext>
            </a:extLst>
          </p:cNvPr>
          <p:cNvPicPr>
            <a:picLocks noChangeAspect="1"/>
          </p:cNvPicPr>
          <p:nvPr/>
        </p:nvPicPr>
        <p:blipFill>
          <a:blip r:embed="rId2"/>
          <a:stretch>
            <a:fillRect/>
          </a:stretch>
        </p:blipFill>
        <p:spPr>
          <a:xfrm>
            <a:off x="4831025" y="1713343"/>
            <a:ext cx="3767876" cy="3431312"/>
          </a:xfrm>
          <a:prstGeom prst="rect">
            <a:avLst/>
          </a:prstGeom>
        </p:spPr>
      </p:pic>
      <p:sp>
        <p:nvSpPr>
          <p:cNvPr id="2" name="Title 1"/>
          <p:cNvSpPr>
            <a:spLocks noGrp="1"/>
          </p:cNvSpPr>
          <p:nvPr>
            <p:ph type="title"/>
          </p:nvPr>
        </p:nvSpPr>
        <p:spPr/>
        <p:txBody>
          <a:bodyPr/>
          <a:lstStyle/>
          <a:p>
            <a:r>
              <a:rPr lang="nl"/>
              <a:t>Zorg ervoor dat beide balken klaar zijn</a:t>
            </a:r>
            <a:endParaRPr lang="en-US" dirty="0"/>
          </a:p>
        </p:txBody>
      </p:sp>
      <p:sp>
        <p:nvSpPr>
          <p:cNvPr id="3" name="Content Placeholder 2"/>
          <p:cNvSpPr>
            <a:spLocks noGrp="1"/>
          </p:cNvSpPr>
          <p:nvPr>
            <p:ph idx="1"/>
          </p:nvPr>
        </p:nvSpPr>
        <p:spPr>
          <a:xfrm>
            <a:off x="284163" y="1818870"/>
            <a:ext cx="3944937" cy="4307294"/>
          </a:xfrm>
        </p:spPr>
        <p:txBody>
          <a:bodyPr>
            <a:normAutofit/>
          </a:bodyPr>
          <a:lstStyle/>
          <a:p>
            <a:r>
              <a:rPr lang="nl" dirty="0"/>
              <a:t>In dit voorbeeld willen we dat zowel de 2-rotatiebeweging als de motor D-beweging eindigen vóór de draai van 100 graden</a:t>
            </a:r>
          </a:p>
          <a:p>
            <a:r>
              <a:rPr lang="nl" dirty="0"/>
              <a:t>Variabelen kunnen worden gebruikt om het synchronisatieprobleem op te lossen</a:t>
            </a:r>
          </a:p>
          <a:p>
            <a:pPr marL="0" indent="0">
              <a:buNone/>
            </a:pPr>
            <a:endParaRPr lang="en-US" dirty="0"/>
          </a:p>
        </p:txBody>
      </p:sp>
      <p:sp>
        <p:nvSpPr>
          <p:cNvPr id="4" name="Slide Number Placeholder 3">
            <a:extLst>
              <a:ext uri="{FF2B5EF4-FFF2-40B4-BE49-F238E27FC236}">
                <a16:creationId xmlns:a16="http://schemas.microsoft.com/office/drawing/2014/main" id="{B986DA20-F7BE-4DF5-8CC2-AD9B843AFC78}"/>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Footer Placeholder 3">
            <a:extLst>
              <a:ext uri="{FF2B5EF4-FFF2-40B4-BE49-F238E27FC236}">
                <a16:creationId xmlns:a16="http://schemas.microsoft.com/office/drawing/2014/main" id="{A0F25BDE-A9C9-87C2-287E-C00FA783CC91}"/>
              </a:ext>
            </a:extLst>
          </p:cNvPr>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endParaRPr lang="en-US" dirty="0"/>
          </a:p>
        </p:txBody>
      </p:sp>
    </p:spTree>
    <p:extLst>
      <p:ext uri="{BB962C8B-B14F-4D97-AF65-F5344CB8AC3E}">
        <p14:creationId xmlns:p14="http://schemas.microsoft.com/office/powerpoint/2010/main" val="2053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809BEFA8-5E0A-404F-AFFB-4D27571AD2C9}"/>
              </a:ext>
            </a:extLst>
          </p:cNvPr>
          <p:cNvPicPr>
            <a:picLocks noChangeAspect="1"/>
          </p:cNvPicPr>
          <p:nvPr/>
        </p:nvPicPr>
        <p:blipFill>
          <a:blip r:embed="rId2"/>
          <a:stretch>
            <a:fillRect/>
          </a:stretch>
        </p:blipFill>
        <p:spPr>
          <a:xfrm>
            <a:off x="1087486" y="1107947"/>
            <a:ext cx="7293590" cy="3090094"/>
          </a:xfrm>
          <a:prstGeom prst="rect">
            <a:avLst/>
          </a:prstGeom>
        </p:spPr>
      </p:pic>
      <p:sp>
        <p:nvSpPr>
          <p:cNvPr id="2" name="Title 1"/>
          <p:cNvSpPr>
            <a:spLocks noGrp="1"/>
          </p:cNvSpPr>
          <p:nvPr>
            <p:ph type="title"/>
          </p:nvPr>
        </p:nvSpPr>
        <p:spPr/>
        <p:txBody>
          <a:bodyPr/>
          <a:lstStyle/>
          <a:p>
            <a:r>
              <a:rPr lang="nl"/>
              <a:t>Gebruik variabelen om te synchroniseren</a:t>
            </a:r>
            <a:endParaRPr lang="en-US" dirty="0"/>
          </a:p>
        </p:txBody>
      </p:sp>
      <p:sp>
        <p:nvSpPr>
          <p:cNvPr id="4" name="Slide Number Placeholder 3">
            <a:extLst>
              <a:ext uri="{FF2B5EF4-FFF2-40B4-BE49-F238E27FC236}">
                <a16:creationId xmlns:a16="http://schemas.microsoft.com/office/drawing/2014/main" id="{C8558C85-C6AD-4315-93CE-7A6DBE90D79F}"/>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10" name="TextBox 9">
            <a:extLst>
              <a:ext uri="{FF2B5EF4-FFF2-40B4-BE49-F238E27FC236}">
                <a16:creationId xmlns:a16="http://schemas.microsoft.com/office/drawing/2014/main" id="{D413BDCB-8D19-1641-9E5A-701DE8B4676B}"/>
              </a:ext>
            </a:extLst>
          </p:cNvPr>
          <p:cNvSpPr txBox="1"/>
          <p:nvPr/>
        </p:nvSpPr>
        <p:spPr>
          <a:xfrm>
            <a:off x="148288" y="4260308"/>
            <a:ext cx="4810706" cy="2031325"/>
          </a:xfrm>
          <a:prstGeom prst="rect">
            <a:avLst/>
          </a:prstGeom>
          <a:noFill/>
        </p:spPr>
        <p:txBody>
          <a:bodyPr wrap="square" rtlCol="0">
            <a:spAutoFit/>
          </a:bodyPr>
          <a:lstStyle/>
          <a:p>
            <a:pPr marL="342900" indent="-342900">
              <a:buAutoNum type="arabicPeriod"/>
            </a:pPr>
            <a:r>
              <a:rPr lang="nl" dirty="0"/>
              <a:t>Stel de variabele “check” in op een getal dat niet 1 is</a:t>
            </a:r>
          </a:p>
          <a:p>
            <a:pPr marL="342900" indent="-342900">
              <a:buAutoNum type="arabicPeriod"/>
            </a:pPr>
            <a:r>
              <a:rPr lang="nl" dirty="0"/>
              <a:t>Bewegingsmotoren instellen</a:t>
            </a:r>
          </a:p>
          <a:p>
            <a:pPr marL="342900" indent="-342900">
              <a:buFontTx/>
              <a:buAutoNum type="arabicPeriod"/>
            </a:pPr>
            <a:r>
              <a:rPr lang="nl" dirty="0"/>
              <a:t>Beweeg rechtdoor gedurende 2 rotaties</a:t>
            </a:r>
          </a:p>
          <a:p>
            <a:pPr marL="342900" indent="-342900">
              <a:buFontTx/>
              <a:buAutoNum type="arabicPeriod"/>
            </a:pPr>
            <a:r>
              <a:rPr lang="nl" dirty="0"/>
              <a:t>Wacht tot de tweede gebeurtenis is afgelopen door te wachten tot ”check” is ingesteld op 1</a:t>
            </a:r>
          </a:p>
          <a:p>
            <a:pPr marL="342900" indent="-342900">
              <a:buFontTx/>
              <a:buAutoNum type="arabicPeriod"/>
            </a:pPr>
            <a:r>
              <a:rPr lang="nl" dirty="0"/>
              <a:t>Draai 100 graden naar rechts</a:t>
            </a:r>
          </a:p>
          <a:p>
            <a:pPr marL="342900" indent="-342900">
              <a:buAutoNum type="arabicPeriod"/>
            </a:pPr>
            <a:endParaRPr lang="en-US" dirty="0"/>
          </a:p>
        </p:txBody>
      </p:sp>
      <p:sp>
        <p:nvSpPr>
          <p:cNvPr id="12" name="TextBox 11">
            <a:extLst>
              <a:ext uri="{FF2B5EF4-FFF2-40B4-BE49-F238E27FC236}">
                <a16:creationId xmlns:a16="http://schemas.microsoft.com/office/drawing/2014/main" id="{120C3F3C-49CD-134C-9B2B-B6FD5E1239DC}"/>
              </a:ext>
            </a:extLst>
          </p:cNvPr>
          <p:cNvSpPr txBox="1"/>
          <p:nvPr/>
        </p:nvSpPr>
        <p:spPr>
          <a:xfrm>
            <a:off x="5186715" y="4374570"/>
            <a:ext cx="3546468" cy="923330"/>
          </a:xfrm>
          <a:prstGeom prst="rect">
            <a:avLst/>
          </a:prstGeom>
          <a:noFill/>
        </p:spPr>
        <p:txBody>
          <a:bodyPr wrap="square" rtlCol="0">
            <a:spAutoFit/>
          </a:bodyPr>
          <a:lstStyle/>
          <a:p>
            <a:pPr marL="342900" indent="-342900">
              <a:buAutoNum type="arabicPeriod"/>
            </a:pPr>
            <a:r>
              <a:rPr lang="nl" dirty="0"/>
              <a:t>Draai motor D 1 omwenteling</a:t>
            </a:r>
          </a:p>
          <a:p>
            <a:pPr marL="342900" indent="-342900">
              <a:buFontTx/>
              <a:buAutoNum type="arabicPeriod"/>
            </a:pPr>
            <a:r>
              <a:rPr lang="nl" dirty="0"/>
              <a:t>Stel het vinkje in op 1</a:t>
            </a:r>
          </a:p>
          <a:p>
            <a:pPr marL="342900" indent="-342900">
              <a:buAutoNum type="arabicPeriod"/>
            </a:pPr>
            <a:endParaRPr lang="en-US" dirty="0"/>
          </a:p>
        </p:txBody>
      </p:sp>
      <p:sp>
        <p:nvSpPr>
          <p:cNvPr id="5" name="Footer Placeholder 3">
            <a:extLst>
              <a:ext uri="{FF2B5EF4-FFF2-40B4-BE49-F238E27FC236}">
                <a16:creationId xmlns:a16="http://schemas.microsoft.com/office/drawing/2014/main" id="{C4AAD820-D6A8-EDB3-DB08-59EBB359B1FB}"/>
              </a:ext>
            </a:extLst>
          </p:cNvPr>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endParaRPr lang="en-US" dirty="0"/>
          </a:p>
        </p:txBody>
      </p:sp>
    </p:spTree>
    <p:extLst>
      <p:ext uri="{BB962C8B-B14F-4D97-AF65-F5344CB8AC3E}">
        <p14:creationId xmlns:p14="http://schemas.microsoft.com/office/powerpoint/2010/main" val="260096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a:t>Uitdaging: kwadrateren op een lijn</a:t>
            </a:r>
            <a:endParaRPr lang="en-US" dirty="0"/>
          </a:p>
        </p:txBody>
      </p:sp>
      <p:sp>
        <p:nvSpPr>
          <p:cNvPr id="3" name="Content Placeholder 2"/>
          <p:cNvSpPr>
            <a:spLocks noGrp="1"/>
          </p:cNvSpPr>
          <p:nvPr>
            <p:ph idx="1"/>
          </p:nvPr>
        </p:nvSpPr>
        <p:spPr>
          <a:xfrm>
            <a:off x="284163" y="1499588"/>
            <a:ext cx="4516437" cy="4626576"/>
          </a:xfrm>
        </p:spPr>
        <p:txBody>
          <a:bodyPr>
            <a:normAutofit/>
          </a:bodyPr>
          <a:lstStyle/>
          <a:p>
            <a:r>
              <a:rPr lang="nl" dirty="0"/>
              <a:t>Synchronisatie is van cruciaal belang voor het uitlijnen op een lijn met behulp van gebeurtenissen</a:t>
            </a:r>
          </a:p>
          <a:p>
            <a:r>
              <a:rPr lang="nl" dirty="0"/>
              <a:t>Voltooi als uitdaging de les Kwadrateren op lijn.</a:t>
            </a:r>
          </a:p>
          <a:p>
            <a:r>
              <a:rPr lang="nl" dirty="0"/>
              <a:t>Opmerking: je moet ervoor zorgen dat beide gebeurtenissen in een uitlijning zijn voltooid voordat je naar het volgende blok gaat</a:t>
            </a:r>
          </a:p>
          <a:p>
            <a:pPr lvl="1"/>
            <a:r>
              <a:rPr lang="nl" dirty="0"/>
              <a:t>Anders zal de robot niet recht op een lijn staan</a:t>
            </a:r>
          </a:p>
        </p:txBody>
      </p:sp>
      <p:sp>
        <p:nvSpPr>
          <p:cNvPr id="5" name="Slide Number Placeholder 4">
            <a:extLst>
              <a:ext uri="{FF2B5EF4-FFF2-40B4-BE49-F238E27FC236}">
                <a16:creationId xmlns:a16="http://schemas.microsoft.com/office/drawing/2014/main" id="{8D562CD7-D8C8-475A-B73A-82C935CFC603}"/>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6" name="TextBox 5"/>
          <p:cNvSpPr txBox="1"/>
          <p:nvPr/>
        </p:nvSpPr>
        <p:spPr>
          <a:xfrm>
            <a:off x="5546717" y="1499588"/>
            <a:ext cx="2789915" cy="646331"/>
          </a:xfrm>
          <a:prstGeom prst="rect">
            <a:avLst/>
          </a:prstGeom>
          <a:noFill/>
        </p:spPr>
        <p:txBody>
          <a:bodyPr wrap="square" rtlCol="0">
            <a:spAutoFit/>
          </a:bodyPr>
          <a:lstStyle/>
          <a:p>
            <a:r>
              <a:rPr lang="nl" dirty="0"/>
              <a:t>Dit voorbeeld komt uit de les Kwadrateren op een lijn</a:t>
            </a:r>
          </a:p>
        </p:txBody>
      </p:sp>
      <p:pic>
        <p:nvPicPr>
          <p:cNvPr id="9" name="Picture 8" descr="A screenshot of a cell phone&#10;&#10;Description automatically generated">
            <a:extLst>
              <a:ext uri="{FF2B5EF4-FFF2-40B4-BE49-F238E27FC236}">
                <a16:creationId xmlns:a16="http://schemas.microsoft.com/office/drawing/2014/main" id="{A8250120-9871-4181-8883-0CB0D903F919}"/>
              </a:ext>
            </a:extLst>
          </p:cNvPr>
          <p:cNvPicPr>
            <a:picLocks noChangeAspect="1"/>
          </p:cNvPicPr>
          <p:nvPr/>
        </p:nvPicPr>
        <p:blipFill>
          <a:blip r:embed="rId2"/>
          <a:stretch>
            <a:fillRect/>
          </a:stretch>
        </p:blipFill>
        <p:spPr>
          <a:xfrm>
            <a:off x="5566119" y="2145919"/>
            <a:ext cx="2901902" cy="4077442"/>
          </a:xfrm>
          <a:prstGeom prst="rect">
            <a:avLst/>
          </a:prstGeom>
        </p:spPr>
      </p:pic>
      <p:sp>
        <p:nvSpPr>
          <p:cNvPr id="7" name="Footer Placeholder 3">
            <a:extLst>
              <a:ext uri="{FF2B5EF4-FFF2-40B4-BE49-F238E27FC236}">
                <a16:creationId xmlns:a16="http://schemas.microsoft.com/office/drawing/2014/main" id="{7670573E-7794-25F3-0F51-5405A492F3B2}"/>
              </a:ext>
            </a:extLst>
          </p:cNvPr>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endParaRPr lang="en-US" dirty="0"/>
          </a:p>
        </p:txBody>
      </p:sp>
    </p:spTree>
    <p:extLst>
      <p:ext uri="{BB962C8B-B14F-4D97-AF65-F5344CB8AC3E}">
        <p14:creationId xmlns:p14="http://schemas.microsoft.com/office/powerpoint/2010/main" val="16441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Discussiegids</a:t>
            </a:r>
          </a:p>
        </p:txBody>
      </p:sp>
      <p:sp>
        <p:nvSpPr>
          <p:cNvPr id="3" name="Content Placeholder 2"/>
          <p:cNvSpPr>
            <a:spLocks noGrp="1"/>
          </p:cNvSpPr>
          <p:nvPr>
            <p:ph idx="1"/>
          </p:nvPr>
        </p:nvSpPr>
        <p:spPr>
          <a:xfrm>
            <a:off x="199698" y="1432718"/>
            <a:ext cx="8574087" cy="3992563"/>
          </a:xfrm>
        </p:spPr>
        <p:txBody>
          <a:bodyPr/>
          <a:lstStyle/>
          <a:p>
            <a:pPr marL="457200" indent="-457200">
              <a:buFont typeface="+mj-lt"/>
              <a:buAutoNum type="arabicPeriod"/>
            </a:pPr>
            <a:r>
              <a:rPr lang="nl" dirty="0">
                <a:solidFill>
                  <a:srgbClr val="FF0000"/>
                </a:solidFill>
              </a:rPr>
              <a:t>Wat is het “synchronisatieprobleem”? </a:t>
            </a:r>
            <a:br>
              <a:rPr lang="en-US" dirty="0">
                <a:solidFill>
                  <a:srgbClr val="FF0000"/>
                </a:solidFill>
              </a:rPr>
            </a:br>
            <a:r>
              <a:rPr lang="nl" dirty="0"/>
              <a:t>Ant. Wanneer u code schrijft met meerdere gebeurtenissen, weet u niet zeker wanneer de twee gebeurtenissen zullen voltooien. Je weet niet of de ene gebeurtenis eerder eindigt dan de andere.</a:t>
            </a:r>
          </a:p>
          <a:p>
            <a:pPr marL="457200" indent="-457200">
              <a:buFont typeface="+mj-lt"/>
              <a:buAutoNum type="arabicPeriod"/>
            </a:pPr>
            <a:r>
              <a:rPr lang="nl" dirty="0">
                <a:solidFill>
                  <a:srgbClr val="FF0000"/>
                </a:solidFill>
              </a:rPr>
              <a:t>Hoe kan dit worden opgelost? </a:t>
            </a:r>
            <a:br>
              <a:rPr lang="en-US" dirty="0">
                <a:solidFill>
                  <a:srgbClr val="FF0000"/>
                </a:solidFill>
              </a:rPr>
            </a:br>
            <a:r>
              <a:rPr lang="nl" dirty="0"/>
              <a:t>Ant. Het synchronisatieprobleem kan worden opgelost door gebruik te maken van Wait Until Blocks en Variables. De tweede gebeurtenis stelt aan het einde een variabele in op een specifieke waarde en de eerste gebeurtenis wacht tot die waarde is ingesteld.</a:t>
            </a:r>
          </a:p>
        </p:txBody>
      </p:sp>
      <p:sp>
        <p:nvSpPr>
          <p:cNvPr id="5" name="Slide Number Placeholder 4">
            <a:extLst>
              <a:ext uri="{FF2B5EF4-FFF2-40B4-BE49-F238E27FC236}">
                <a16:creationId xmlns:a16="http://schemas.microsoft.com/office/drawing/2014/main" id="{A5F5CFD8-0A99-404A-8AF7-2F84E917DD3A}"/>
              </a:ext>
            </a:extLst>
          </p:cNvPr>
          <p:cNvSpPr>
            <a:spLocks noGrp="1"/>
          </p:cNvSpPr>
          <p:nvPr>
            <p:ph type="sldNum" sz="quarter" idx="12"/>
          </p:nvPr>
        </p:nvSpPr>
        <p:spPr/>
        <p:txBody>
          <a:bodyPr/>
          <a:lstStyle/>
          <a:p>
            <a:fld id="{BBD74847-7BE4-4E4D-8159-51DF7B93C616}" type="slidenum">
              <a:rPr lang="en-US" smtClean="0"/>
              <a:t>7</a:t>
            </a:fld>
            <a:endParaRPr lang="en-US"/>
          </a:p>
        </p:txBody>
      </p:sp>
      <p:sp>
        <p:nvSpPr>
          <p:cNvPr id="6" name="Footer Placeholder 3">
            <a:extLst>
              <a:ext uri="{FF2B5EF4-FFF2-40B4-BE49-F238E27FC236}">
                <a16:creationId xmlns:a16="http://schemas.microsoft.com/office/drawing/2014/main" id="{86FBC909-99D2-9856-FE32-0DF54F59395D}"/>
              </a:ext>
            </a:extLst>
          </p:cNvPr>
          <p:cNvSpPr>
            <a:spLocks noGrp="1"/>
          </p:cNvSpPr>
          <p:nvPr>
            <p:ph type="ftr" sz="quarter" idx="11"/>
          </p:nvPr>
        </p:nvSpPr>
        <p:spPr>
          <a:xfrm>
            <a:off x="88409" y="6320275"/>
            <a:ext cx="9055591" cy="365125"/>
          </a:xfrm>
        </p:spPr>
        <p:txBody>
          <a:bodyPr/>
          <a:lstStyle/>
          <a:p>
            <a:r>
              <a:rPr lang="nl" dirty="0"/>
              <a:t>Copyright © 2020 SPIKE Prime Lessons (primelessons.org) CC-BY-NC-SA. (Laatste bewerking: 30-05-2020)</a:t>
            </a:r>
            <a:endParaRPr lang="en-US" dirty="0"/>
          </a:p>
        </p:txBody>
      </p:sp>
    </p:spTree>
    <p:extLst>
      <p:ext uri="{BB962C8B-B14F-4D97-AF65-F5344CB8AC3E}">
        <p14:creationId xmlns:p14="http://schemas.microsoft.com/office/powerpoint/2010/main" val="325118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1413</TotalTime>
  <Words>595</Words>
  <Application>Microsoft Office PowerPoint</Application>
  <PresentationFormat>On-screen Show (4:3)</PresentationFormat>
  <Paragraphs>55</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Helvetica Neue</vt:lpstr>
      <vt:lpstr>Wingdings 2</vt:lpstr>
      <vt:lpstr>Dividend</vt:lpstr>
      <vt:lpstr>EVENEMENT SYNCHRONISATIE</vt:lpstr>
      <vt:lpstr>Lesdoelstellingen</vt:lpstr>
      <vt:lpstr>Gebeurtenissen in programma's gebruiken</vt:lpstr>
      <vt:lpstr>Zorg ervoor dat beide balken klaar zijn</vt:lpstr>
      <vt:lpstr>Gebruik variabelen om te synchroniseren</vt:lpstr>
      <vt:lpstr>Uitdaging: kwadrateren op een lijn</vt:lpstr>
      <vt:lpstr>Discussiegids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147</cp:revision>
  <dcterms:created xsi:type="dcterms:W3CDTF">2016-07-04T02:35:12Z</dcterms:created>
  <dcterms:modified xsi:type="dcterms:W3CDTF">2023-09-28T18:19:05Z</dcterms:modified>
</cp:coreProperties>
</file>