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94" r:id="rId4"/>
    <p:sldId id="295" r:id="rId5"/>
    <p:sldId id="296" r:id="rId6"/>
    <p:sldId id="297" r:id="rId7"/>
    <p:sldId id="322" r:id="rId8"/>
    <p:sldId id="328" r:id="rId9"/>
    <p:sldId id="293" r:id="rId10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42"/>
    <a:srgbClr val="FFD500"/>
    <a:srgbClr val="FFB31D"/>
    <a:srgbClr val="0EAE9F"/>
    <a:srgbClr val="13B09B"/>
    <a:srgbClr val="0290F8"/>
    <a:srgbClr val="FE59D0"/>
    <a:srgbClr val="F55455"/>
    <a:srgbClr val="FF9732"/>
    <a:srgbClr val="02B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41" d="100"/>
          <a:sy n="141" d="100"/>
        </p:scale>
        <p:origin x="80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ACEFA37-9AAB-134F-861B-787B4FD61FDA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74644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4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7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179FC2-EDE5-7041-8D26-9544D1322D5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0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E8680-9CF6-8842-B928-67F2DD4FA1B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266CD0-F9F6-A44C-8D27-8DC3E4719381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7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F71145-BDB0-AC44-93F7-FD00E03AEE9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147141-0373-3D4A-8021-056C52A82BD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9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53D24-8AA8-7749-869B-6EC9F6725E3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2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2F5421-3F20-4F41-9C61-91159336077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C5AED7A-5F4C-BF4B-BF80-3298530A25B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4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19DC26-CBBF-DF48-8299-DBF30C6F1E6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670C4A-B368-0242-998B-48C98EC36A6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2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FLLTutorials, Last edit 05/25/2020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6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B0CBC2-58ED-3F4E-AABF-2ED999BF198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06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PROPORTIONELE Lijn VOLGER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</a:t>
            </a:r>
            <a:r>
              <a:rPr lang="nl-NL" dirty="0" err="1">
                <a:solidFill>
                  <a:schemeClr val="tx1"/>
                </a:solidFill>
              </a:rPr>
              <a:t>dorP</a:t>
            </a: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Lesdoelstellingen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nl" dirty="0"/>
              <a:t>Leer hoe u een proportionele lijnvolger kunt maken</a:t>
            </a:r>
          </a:p>
          <a:p>
            <a:r>
              <a:rPr lang="nl" dirty="0"/>
              <a:t>Leer hoe u fouten en correcties kunt berekenen</a:t>
            </a:r>
          </a:p>
          <a:p>
            <a:r>
              <a:rPr lang="nl" dirty="0"/>
              <a:t>Leer hoe u variabelen en wiskundeblokken gebruikt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© 2020 FLLTutorials, Laatste bewerking 25/05/2020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Hoe ver is de robot van de lijn?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dirty="0"/>
              <a:t>Uitlezingen van de gereflecteerde lichtsensor laten zien hoe “donker” het gemeten gebied gemiddeld is</a:t>
            </a:r>
          </a:p>
          <a:p>
            <a:r>
              <a:rPr lang="nl" dirty="0"/>
              <a:t>Gekalibreerde meetwaarden moeten variëren van 100 (alleen op wit) tot 0 (alleen op zwart)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© 2020 FLLTutorials, Laatste bewerking 25/05/2020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5841A-7A69-4C5A-A151-ACB2FAD9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373624" y="4263124"/>
            <a:ext cx="5974373" cy="0"/>
          </a:xfrm>
          <a:prstGeom prst="line">
            <a:avLst/>
          </a:prstGeom>
          <a:ln w="4667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413957" y="3017214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4252164" y="3036241"/>
            <a:ext cx="22062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350" dirty="0"/>
              <a:t>Gemeten gebied lichtsensor: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0540" y="4127880"/>
            <a:ext cx="4748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350" dirty="0"/>
              <a:t>Lijn</a:t>
            </a:r>
          </a:p>
        </p:txBody>
      </p:sp>
      <p:sp>
        <p:nvSpPr>
          <p:cNvPr id="10" name="Oval 9"/>
          <p:cNvSpPr/>
          <p:nvPr/>
        </p:nvSpPr>
        <p:spPr>
          <a:xfrm>
            <a:off x="1476259" y="371132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055264" y="3366708"/>
            <a:ext cx="1178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350" dirty="0"/>
              <a:t>Lezen = 100</a:t>
            </a:r>
          </a:p>
        </p:txBody>
      </p:sp>
      <p:sp>
        <p:nvSpPr>
          <p:cNvPr id="13" name="Oval 12"/>
          <p:cNvSpPr/>
          <p:nvPr/>
        </p:nvSpPr>
        <p:spPr>
          <a:xfrm>
            <a:off x="2395054" y="411032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1974060" y="3765708"/>
            <a:ext cx="10023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350" dirty="0"/>
              <a:t>Lezen = 0</a:t>
            </a:r>
          </a:p>
        </p:txBody>
      </p:sp>
      <p:sp>
        <p:nvSpPr>
          <p:cNvPr id="15" name="Oval 14"/>
          <p:cNvSpPr/>
          <p:nvPr/>
        </p:nvSpPr>
        <p:spPr>
          <a:xfrm>
            <a:off x="3390394" y="3932286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2969400" y="3587664"/>
            <a:ext cx="10905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350" dirty="0"/>
              <a:t>Lezen = 50</a:t>
            </a:r>
          </a:p>
        </p:txBody>
      </p:sp>
      <p:sp>
        <p:nvSpPr>
          <p:cNvPr id="17" name="Oval 16"/>
          <p:cNvSpPr/>
          <p:nvPr/>
        </p:nvSpPr>
        <p:spPr>
          <a:xfrm>
            <a:off x="4458268" y="400806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4037274" y="3663448"/>
            <a:ext cx="10905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350" dirty="0"/>
              <a:t>Lezen = 25</a:t>
            </a:r>
          </a:p>
        </p:txBody>
      </p:sp>
      <p:sp>
        <p:nvSpPr>
          <p:cNvPr id="19" name="Oval 18"/>
          <p:cNvSpPr/>
          <p:nvPr/>
        </p:nvSpPr>
        <p:spPr>
          <a:xfrm>
            <a:off x="5651012" y="3877680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230018" y="3533058"/>
            <a:ext cx="10905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350" dirty="0"/>
              <a:t>Lezen = 75</a:t>
            </a:r>
          </a:p>
        </p:txBody>
      </p:sp>
    </p:spTree>
    <p:extLst>
      <p:ext uri="{BB962C8B-B14F-4D97-AF65-F5344CB8AC3E}">
        <p14:creationId xmlns:p14="http://schemas.microsoft.com/office/powerpoint/2010/main" val="2210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Lijn volgen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" b="1" dirty="0"/>
              <a:t>Een fout berekenen </a:t>
            </a:r>
            <a:r>
              <a:rPr lang="nl" dirty="0">
                <a:sym typeface="Wingdings"/>
              </a:rPr>
              <a:t> hoe ver is de robot van een doel verwijderd</a:t>
            </a:r>
          </a:p>
          <a:p>
            <a:pPr lvl="1"/>
            <a:r>
              <a:rPr lang="nl" dirty="0">
                <a:sym typeface="Wingdings"/>
              </a:rPr>
              <a:t>Robots volgen de rand van de lijn </a:t>
            </a:r>
            <a:r>
              <a:rPr lang="nl" dirty="0">
                <a:sym typeface="Wingdings" panose="05000000000000000000" pitchFamily="2" charset="2"/>
              </a:rPr>
              <a:t>. Het doel moet een sensorwaarde van 50 zijn</a:t>
            </a:r>
          </a:p>
          <a:p>
            <a:pPr lvl="1"/>
            <a:r>
              <a:rPr lang="nl" dirty="0">
                <a:sym typeface="Wingdings"/>
              </a:rPr>
              <a:t>Fout moet aangeven hoe ver de waarde van de sensor verwijderd is van een waarde van 50</a:t>
            </a:r>
          </a:p>
          <a:p>
            <a:r>
              <a:rPr lang="nl" b="1" dirty="0">
                <a:sym typeface="Wingdings"/>
              </a:rPr>
              <a:t>Een correctie aanbrengen </a:t>
            </a:r>
            <a:r>
              <a:rPr lang="nl" dirty="0">
                <a:sym typeface="Wingdings"/>
              </a:rPr>
              <a:t> de robot een actie laten ondernemen die evenredig is aan de fout. U moet de fout vermenigvuldigen met een schaalfactor om de correctie te bepalen.</a:t>
            </a:r>
          </a:p>
          <a:p>
            <a:pPr lvl="1"/>
            <a:r>
              <a:rPr lang="nl" dirty="0">
                <a:sym typeface="Wingdings"/>
              </a:rPr>
              <a:t>Om een lijn te volgen moet een robot naar de rand van de lijn draaien</a:t>
            </a:r>
          </a:p>
          <a:p>
            <a:pPr lvl="1"/>
            <a:r>
              <a:rPr lang="nl" dirty="0">
                <a:sym typeface="Wingdings"/>
              </a:rPr>
              <a:t>De robot moet scherper draaien als hij ver van een lijn verwijderd is</a:t>
            </a:r>
          </a:p>
          <a:p>
            <a:pPr lvl="1"/>
            <a:r>
              <a:rPr lang="nl" dirty="0">
                <a:sym typeface="Wingdings"/>
              </a:rPr>
              <a:t>Hoe doe je dit: Je moet de stuurinvoer op het verplaatsingsblok aanpassen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© 2020 FLLTutorials, Laatste bewerking 25/05/2020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078B6-788E-4991-AD96-45618238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" dirty="0"/>
              <a:t>Hoe maak je een proportionele lijnvolger?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411041"/>
            <a:ext cx="8245366" cy="3621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" dirty="0"/>
              <a:t>Pseudocode:</a:t>
            </a:r>
          </a:p>
          <a:p>
            <a:pPr marL="342900" indent="-342900">
              <a:buFont typeface="+mj-lt"/>
              <a:buAutoNum type="arabicPeriod"/>
            </a:pPr>
            <a:r>
              <a:rPr lang="nl" dirty="0"/>
              <a:t>Bereken de fout = Afstand vanaf lijn = (Lichtsensormeting - Doelmeting)</a:t>
            </a:r>
          </a:p>
          <a:p>
            <a:pPr marL="342900" indent="-342900">
              <a:buFont typeface="+mj-lt"/>
              <a:buAutoNum type="arabicPeriod"/>
            </a:pPr>
            <a:r>
              <a:rPr lang="nl" dirty="0"/>
              <a:t>Schaal de fout om een correctiebedrag te bepalen. Pas uw schaalfactor aan, zodat uw robot de lijn soepeler volgt.</a:t>
            </a:r>
          </a:p>
          <a:p>
            <a:pPr marL="342900" indent="-342900">
              <a:buFont typeface="+mj-lt"/>
              <a:buAutoNum type="arabicPeriod"/>
            </a:pPr>
            <a:r>
              <a:rPr lang="nl" dirty="0"/>
              <a:t>Gebruik de correctiewaarde (berekend in stap 2) om de draai van de robot richting de lijn aan te passen.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© 2020 FLLTutorials, Laatste bewerking 25/05/2020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259BA-EE85-4452-A35F-E3473DB2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Uitdaging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" y="6333000"/>
            <a:ext cx="4870585" cy="365125"/>
          </a:xfrm>
        </p:spPr>
        <p:txBody>
          <a:bodyPr/>
          <a:lstStyle/>
          <a:p>
            <a:r>
              <a:rPr lang="nl" dirty="0"/>
              <a:t>© 2020 </a:t>
            </a:r>
            <a:r>
              <a:rPr lang="nl" dirty="0" err="1"/>
              <a:t>FLLTutorials </a:t>
            </a:r>
            <a:r>
              <a:rPr lang="nl" dirty="0"/>
              <a:t>, Laatste bewerking 25/05/2020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6FE06F2-FE8D-4024-9019-A3B1AED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049096"/>
              </p:ext>
            </p:extLst>
          </p:nvPr>
        </p:nvGraphicFramePr>
        <p:xfrm>
          <a:off x="201864" y="1305252"/>
          <a:ext cx="8720260" cy="4424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4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5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110">
                <a:tc>
                  <a:txBody>
                    <a:bodyPr/>
                    <a:lstStyle/>
                    <a:p>
                      <a:pPr algn="ctr"/>
                      <a:r>
                        <a:rPr lang="nl" sz="1400" b="1" dirty="0"/>
                        <a:t>Berekeningsfout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20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988">
                <a:tc>
                  <a:txBody>
                    <a:bodyPr/>
                    <a:lstStyle/>
                    <a:p>
                      <a:r>
                        <a:rPr lang="nl" sz="1400" dirty="0"/>
                        <a:t>Afstand vanaf lijn = </a:t>
                      </a:r>
                      <a:br>
                        <a:rPr lang="en-US" sz="1400" dirty="0"/>
                      </a:br>
                      <a:r>
                        <a:rPr lang="nl" sz="1400" dirty="0"/>
                        <a:t>(lichtsensormeting - doelmeting)</a:t>
                      </a:r>
                      <a:endParaRPr lang="en-US" sz="1400" baseline="0" dirty="0"/>
                    </a:p>
                    <a:p>
                      <a:endParaRPr lang="en-US" sz="1400" baseline="0" dirty="0"/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10">
                <a:tc>
                  <a:txBody>
                    <a:bodyPr/>
                    <a:lstStyle/>
                    <a:p>
                      <a:pPr algn="ctr"/>
                      <a:r>
                        <a:rPr lang="nl" sz="1400" b="1" dirty="0"/>
                        <a:t>Bereken correctie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074227"/>
                  </a:ext>
                </a:extLst>
              </a:tr>
              <a:tr h="1076221">
                <a:tc>
                  <a:txBody>
                    <a:bodyPr/>
                    <a:lstStyle/>
                    <a:p>
                      <a:r>
                        <a:rPr lang="nl" sz="1400" dirty="0"/>
                        <a:t>Schaal de fout om een correctiebedrag te bepalen. </a:t>
                      </a:r>
                      <a:br>
                        <a:rPr lang="en-US" sz="1400" dirty="0"/>
                      </a:br>
                      <a:r>
                        <a:rPr lang="nl" sz="1400" dirty="0"/>
                        <a:t>Gebruik dit om de stroominvoer op het verplaatsingsblok aan te passen.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1293876"/>
                  </a:ext>
                </a:extLst>
              </a:tr>
              <a:tr h="5381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Correctie toepassen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391517"/>
                  </a:ext>
                </a:extLst>
              </a:tr>
              <a:tr h="538111">
                <a:tc>
                  <a:txBody>
                    <a:bodyPr/>
                    <a:lstStyle/>
                    <a:p>
                      <a:r>
                        <a:rPr lang="nl" sz="1400" dirty="0"/>
                        <a:t>Gebruik de correctie en een basisvermogen om elke motor te besturen.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524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E860DDD-6098-D84C-AEED-52935B3A8107}"/>
              </a:ext>
            </a:extLst>
          </p:cNvPr>
          <p:cNvSpPr txBox="1"/>
          <p:nvPr/>
        </p:nvSpPr>
        <p:spPr>
          <a:xfrm>
            <a:off x="6084664" y="1245673"/>
            <a:ext cx="742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2000" dirty="0"/>
              <a:t>fout</a:t>
            </a:r>
          </a:p>
        </p:txBody>
      </p:sp>
      <p:pic>
        <p:nvPicPr>
          <p:cNvPr id="15" name="Picture 14" descr="A picture containing fruit, food&#10;&#10;Description automatically generated">
            <a:extLst>
              <a:ext uri="{FF2B5EF4-FFF2-40B4-BE49-F238E27FC236}">
                <a16:creationId xmlns:a16="http://schemas.microsoft.com/office/drawing/2014/main" id="{95BD1C87-C68F-40CB-A731-CCA8CBB0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4836963"/>
            <a:ext cx="4405591" cy="730612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78218C-E241-44E1-9767-C20439B7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217" y="1782877"/>
            <a:ext cx="4363059" cy="752580"/>
          </a:xfrm>
          <a:prstGeom prst="rect">
            <a:avLst/>
          </a:prstGeom>
        </p:spPr>
      </p:pic>
      <p:pic>
        <p:nvPicPr>
          <p:cNvPr id="23" name="Picture 22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C6905295-0DC2-4731-9479-1B7F9B21F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96" y="3071762"/>
            <a:ext cx="3143689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0C13BA-1E03-194F-913A-E629691B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Proportionele lijnvolger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F35D7-2FD3-104E-B68F-A9AC3783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© 2020 FLLTutorials, Laatste bewerking 25/05/2020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F0DBB46-16D1-4E32-90B5-029ACDD1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6E3EE-8B3F-1942-B29B-357FFC35C4A9}"/>
              </a:ext>
            </a:extLst>
          </p:cNvPr>
          <p:cNvSpPr txBox="1"/>
          <p:nvPr/>
        </p:nvSpPr>
        <p:spPr>
          <a:xfrm>
            <a:off x="6239884" y="1902744"/>
            <a:ext cx="268224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" sz="1400" dirty="0"/>
              <a:t>Deel 1: Bereken de fout</a:t>
            </a:r>
          </a:p>
          <a:p>
            <a:r>
              <a:rPr lang="nl" sz="1400" dirty="0"/>
              <a:t>Ons doel is om aan de rand van de lijn te blijven (lichtsensor = 50)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FDEE6-CACC-BD46-AFDE-D458019D5CB6}"/>
              </a:ext>
            </a:extLst>
          </p:cNvPr>
          <p:cNvSpPr txBox="1"/>
          <p:nvPr/>
        </p:nvSpPr>
        <p:spPr>
          <a:xfrm>
            <a:off x="6239884" y="2641408"/>
            <a:ext cx="2682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Deel 2: Pas de correctie toe</a:t>
            </a:r>
          </a:p>
          <a:p>
            <a:r>
              <a:rPr lang="nl" sz="1400" dirty="0"/>
              <a:t>De fout in deel 1 wordt vermenigvuldigd met een evenredigheidsconstante (0,3). Dit zal per robot/applicatie verschillend zijn. Zie dia 8 om te leren hoe u dit nummer kunt afstemmen.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1B6A47-50AC-074D-A841-07ED54D58B67}"/>
              </a:ext>
            </a:extLst>
          </p:cNvPr>
          <p:cNvSpPr/>
          <p:nvPr/>
        </p:nvSpPr>
        <p:spPr>
          <a:xfrm>
            <a:off x="6239884" y="1902744"/>
            <a:ext cx="2682240" cy="2202531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44FECF-2C86-45E4-9409-41C70C5C1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93" y="1921790"/>
            <a:ext cx="5307890" cy="313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3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Belangrijke stap: de constante afstemmen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09195"/>
            <a:ext cx="8238707" cy="4532805"/>
          </a:xfrm>
        </p:spPr>
        <p:txBody>
          <a:bodyPr>
            <a:noAutofit/>
          </a:bodyPr>
          <a:lstStyle/>
          <a:p>
            <a:r>
              <a:rPr lang="nl" sz="2000" dirty="0"/>
              <a:t>Let op: de constante van 0,3 in de vorige dia is specifiek voor onze robot – u moet deze waarde zelf afstemmen</a:t>
            </a:r>
          </a:p>
          <a:p>
            <a:r>
              <a:rPr lang="nl" sz="2000" dirty="0"/>
              <a:t>Deze constante wordt de proportionele constante of evenredigheidsconstante genoemd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nl" sz="2000" dirty="0"/>
              <a:t>De meest gebruikelijke manier om uw constante af te stemmen is met vallen en opstaan.</a:t>
            </a:r>
          </a:p>
          <a:p>
            <a:r>
              <a:rPr lang="nl" sz="2000" dirty="0"/>
              <a:t>Dit kan enige tijd duren. Hier zijn een paar tips:</a:t>
            </a:r>
          </a:p>
          <a:p>
            <a:pPr lvl="1"/>
            <a:r>
              <a:rPr lang="nl" sz="1800" dirty="0"/>
              <a:t>Begin met uw constante van 1,0, aanvankelijk met ±0,5</a:t>
            </a:r>
          </a:p>
          <a:p>
            <a:pPr lvl="1"/>
            <a:r>
              <a:rPr lang="nl" sz="1800" dirty="0"/>
              <a:t>Pas aan tot een punt waarop de controller behoorlijk soepel is</a:t>
            </a:r>
          </a:p>
          <a:p>
            <a:pPr lvl="1"/>
            <a:r>
              <a:rPr lang="nl" sz="1800" dirty="0"/>
              <a:t>Pas ±0,1 aan voor fijnafstemming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767-F690-2B48-B3B2-EB44A22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© 2020 FLLTutorials, Laatste bewerking 25/05/2020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CD6CE-BF95-4310-B5D6-D0FBCDF3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1373</TotalTime>
  <Words>615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PROPORTIONELE Lijn VOLGER</vt:lpstr>
      <vt:lpstr>Lesdoelstellingen</vt:lpstr>
      <vt:lpstr>Hoe ver is de robot van de lijn?</vt:lpstr>
      <vt:lpstr>Lijn volgen</vt:lpstr>
      <vt:lpstr>Hoe maak je een proportionele lijnvolger?</vt:lpstr>
      <vt:lpstr>Uitdaging</vt:lpstr>
      <vt:lpstr>Proportionele lijnvolger</vt:lpstr>
      <vt:lpstr>Belangrijke stap: de constante afstemmen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roy</cp:lastModifiedBy>
  <cp:revision>142</cp:revision>
  <dcterms:created xsi:type="dcterms:W3CDTF">2016-07-04T02:35:12Z</dcterms:created>
  <dcterms:modified xsi:type="dcterms:W3CDTF">2023-09-28T18:34:19Z</dcterms:modified>
</cp:coreProperties>
</file>