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6"/>
  </p:notesMasterIdLst>
  <p:handoutMasterIdLst>
    <p:handoutMasterId r:id="rId17"/>
  </p:handoutMasterIdLst>
  <p:sldIdLst>
    <p:sldId id="275" r:id="rId2"/>
    <p:sldId id="257" r:id="rId3"/>
    <p:sldId id="292" r:id="rId4"/>
    <p:sldId id="294" r:id="rId5"/>
    <p:sldId id="301" r:id="rId6"/>
    <p:sldId id="302" r:id="rId7"/>
    <p:sldId id="303" r:id="rId8"/>
    <p:sldId id="305" r:id="rId9"/>
    <p:sldId id="308" r:id="rId10"/>
    <p:sldId id="296" r:id="rId11"/>
    <p:sldId id="297" r:id="rId12"/>
    <p:sldId id="299" r:id="rId13"/>
    <p:sldId id="309" r:id="rId14"/>
    <p:sldId id="268" r:id="rId15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75"/>
    <p:restoredTop sz="94613"/>
  </p:normalViewPr>
  <p:slideViewPr>
    <p:cSldViewPr snapToGrid="0" snapToObjects="1">
      <p:cViewPr varScale="1">
        <p:scale>
          <a:sx n="134" d="100"/>
          <a:sy n="134" d="100"/>
        </p:scale>
        <p:origin x="84" y="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C5D8E45B-4436-5D40-9CCF-341913E0D93D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53287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8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6AFC95-88F1-2A49-8E3F-A1A1FB8ECED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6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06C9AF-D4F0-624C-AFE6-32D8770ED93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EA029A6-85BF-F542-812B-2D999D73AE0C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7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5C8510-0F2B-0C42-9E1F-E0C14E2C224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DE273-26D3-884C-96D9-3EE5155F21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6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1CBB48-C22D-934B-BA9D-0F149F7B256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2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E05B85-98FD-D649-BBF1-D88C1F8E275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363F842-7812-7347-BDC8-EDBBD659DED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7A8D3-4354-D34E-A9C0-7C5F6B9D671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ACB5FB-B7AD-B142-9169-6E3B42121A9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2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9A4FEC-D076-C347-B51E-13217A8685D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9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VARIABELEN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92087A-86D6-3E8F-115F-26F76502662F}"/>
              </a:ext>
            </a:extLst>
          </p:cNvPr>
          <p:cNvSpPr/>
          <p:nvPr/>
        </p:nvSpPr>
        <p:spPr>
          <a:xfrm>
            <a:off x="2621721" y="5681092"/>
            <a:ext cx="3900558" cy="55184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" dirty="0"/>
              <a:t>Deze les maakt gebruik van SPIKE 3-software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altLang="en-US"/>
              <a:t>Uitdagingen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5" y="1505616"/>
            <a:ext cx="5734656" cy="4654528"/>
          </a:xfrm>
        </p:spPr>
        <p:txBody>
          <a:bodyPr/>
          <a:lstStyle/>
          <a:p>
            <a:r>
              <a:rPr lang="nl" dirty="0"/>
              <a:t>Uitdaging 1:</a:t>
            </a:r>
          </a:p>
          <a:p>
            <a:pPr lvl="1"/>
            <a:r>
              <a:rPr lang="nl" dirty="0"/>
              <a:t>Kun je een programma maken dat weergeeft hoe vaak je op de linkerknop hebt gedrukt?</a:t>
            </a:r>
          </a:p>
          <a:p>
            <a:r>
              <a:rPr lang="nl" dirty="0"/>
              <a:t>Uitdaging 2:</a:t>
            </a:r>
          </a:p>
          <a:p>
            <a:pPr lvl="1"/>
            <a:r>
              <a:rPr lang="nl" dirty="0"/>
              <a:t>Kun jij een programma schrijven dat het aantal zwarte lijnen telt dat je hebt overschreden?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8-6-2023)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616005" y="3034145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479083" y="2652087"/>
            <a:ext cx="24659" cy="282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4533" y="5494652"/>
            <a:ext cx="83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BEGIN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4532" y="2189750"/>
            <a:ext cx="9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FINISH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81742" y="2042948"/>
            <a:ext cx="2416617" cy="38210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24245" y="1673616"/>
            <a:ext cx="128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Uitdaging 2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640662" y="3773962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40662" y="4073303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0940" y="4895970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703A3-1069-2296-599D-26F3AC1D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0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7180F4-2BC8-407A-B520-C13D4BB7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0" y="1853301"/>
            <a:ext cx="4453470" cy="3706141"/>
          </a:xfrm>
          <a:prstGeom prst="rect">
            <a:avLst/>
          </a:prstGeom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" altLang="en-US" sz="4300" dirty="0"/>
              <a:t>Oplossing: tel klikken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8-6-2023)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4F166-5C1A-6C4A-8228-54E5E19118D3}"/>
              </a:ext>
            </a:extLst>
          </p:cNvPr>
          <p:cNvSpPr txBox="1"/>
          <p:nvPr/>
        </p:nvSpPr>
        <p:spPr>
          <a:xfrm>
            <a:off x="2578719" y="2495862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Initialiseer de Counter-variabele op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121D1-0A8C-6540-BDA3-316A82352E1D}"/>
              </a:ext>
            </a:extLst>
          </p:cNvPr>
          <p:cNvSpPr txBox="1"/>
          <p:nvPr/>
        </p:nvSpPr>
        <p:spPr>
          <a:xfrm>
            <a:off x="4700740" y="3285622"/>
            <a:ext cx="347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Elke keer dat de knop Links wordt ingedrukt, verhoogt u de variabele Counter met één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68256-45E3-8C4C-849E-3C40E743BC47}"/>
              </a:ext>
            </a:extLst>
          </p:cNvPr>
          <p:cNvSpPr txBox="1"/>
          <p:nvPr/>
        </p:nvSpPr>
        <p:spPr>
          <a:xfrm>
            <a:off x="2241584" y="4889691"/>
            <a:ext cx="405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Schrijf die tellervariabele naar het scherm om weer te geven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DC0EA-FFDF-1D4D-AE3D-733816A572B6}"/>
              </a:ext>
            </a:extLst>
          </p:cNvPr>
          <p:cNvSpPr txBox="1"/>
          <p:nvPr/>
        </p:nvSpPr>
        <p:spPr>
          <a:xfrm>
            <a:off x="4700740" y="4144752"/>
            <a:ext cx="3535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Wacht tot de knop wordt losgelaten, anders wordt de lus meerdere keren doorlopen elke keer dat u op de knop drukt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EDAC1C-E757-7B52-1711-78C92449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7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D961DC-10C4-B09A-0335-FD13AAB90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2" y="1612913"/>
            <a:ext cx="3349080" cy="4349954"/>
          </a:xfrm>
          <a:prstGeom prst="rect">
            <a:avLst/>
          </a:prstGeom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" altLang="en-US" sz="4300" dirty="0"/>
              <a:t>Oplossing: Tel de lijnen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8-6-2023)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5A25B-2DE6-ED47-B2D3-4D80FB61FC2A}"/>
              </a:ext>
            </a:extLst>
          </p:cNvPr>
          <p:cNvSpPr txBox="1"/>
          <p:nvPr/>
        </p:nvSpPr>
        <p:spPr>
          <a:xfrm>
            <a:off x="2398725" y="2213259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Initialiseer de Counter-variabele op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A8DDF-5F7B-0745-BC9D-102A2BD8C8EE}"/>
              </a:ext>
            </a:extLst>
          </p:cNvPr>
          <p:cNvSpPr txBox="1"/>
          <p:nvPr/>
        </p:nvSpPr>
        <p:spPr>
          <a:xfrm>
            <a:off x="3776342" y="4037614"/>
            <a:ext cx="347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Telkens wanneer u een zwarte lijn ziet, verhoogt u de variabele Counter met één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498CB-1AC9-304D-996E-0A1632586E06}"/>
              </a:ext>
            </a:extLst>
          </p:cNvPr>
          <p:cNvSpPr txBox="1"/>
          <p:nvPr/>
        </p:nvSpPr>
        <p:spPr>
          <a:xfrm>
            <a:off x="2274607" y="5234882"/>
            <a:ext cx="401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Schrijf die tellervariabele naar het scherm om weer te geven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D9FED-FA61-DB45-B2D4-A852213AC234}"/>
              </a:ext>
            </a:extLst>
          </p:cNvPr>
          <p:cNvSpPr txBox="1"/>
          <p:nvPr/>
        </p:nvSpPr>
        <p:spPr>
          <a:xfrm>
            <a:off x="3852376" y="4692917"/>
            <a:ext cx="476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Wacht tot de sensor wit ziet, anders tel je meerdere keren dezelfde zwarte lijn.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2F437-B190-B046-A43C-94544C19D4E7}"/>
              </a:ext>
            </a:extLst>
          </p:cNvPr>
          <p:cNvSpPr txBox="1"/>
          <p:nvPr/>
        </p:nvSpPr>
        <p:spPr>
          <a:xfrm>
            <a:off x="2857922" y="3098473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Begin met het verplaatsen van de robot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78FAEF-6432-416F-AF9E-B4B6ED526B6D}"/>
              </a:ext>
            </a:extLst>
          </p:cNvPr>
          <p:cNvSpPr txBox="1"/>
          <p:nvPr/>
        </p:nvSpPr>
        <p:spPr>
          <a:xfrm>
            <a:off x="3234616" y="2645164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Bewegingsmotoren instellen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FF049-247A-4B9B-41C2-4D75B2E3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0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7407C9-DB34-3952-0F21-367B81030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90" y="1145865"/>
            <a:ext cx="3317928" cy="50704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A17800-131F-1F48-8F3A-B05A6129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Niet-numerieke variabelen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D6AA-4F97-FD4F-808F-2584C174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093" y="1498959"/>
            <a:ext cx="4129593" cy="4361544"/>
          </a:xfrm>
        </p:spPr>
        <p:txBody>
          <a:bodyPr>
            <a:normAutofit/>
          </a:bodyPr>
          <a:lstStyle/>
          <a:p>
            <a:r>
              <a:rPr lang="nl" dirty="0"/>
              <a:t>Variabelen kunnen ook tekst opslaan</a:t>
            </a:r>
          </a:p>
          <a:p>
            <a:r>
              <a:rPr lang="nl" dirty="0"/>
              <a:t>In het voorbeeld aan de linkerkant gebruiken we de variabele ‘Error Message’ om tekst op te slaan die beschrijft wat er mis is gegaan</a:t>
            </a:r>
          </a:p>
          <a:p>
            <a:r>
              <a:rPr lang="nl" dirty="0"/>
              <a:t>Het programma laat de gebruiker weten of de robot te ver of te weinig heeft gereisd als het de bedoeling was om 500 graden te bewegen.</a:t>
            </a:r>
          </a:p>
          <a:p>
            <a:r>
              <a:rPr lang="nl" dirty="0"/>
              <a:t>Opmerking: 1 seconde op 50% snelheid zou bijna 500 graden moeten zijn met Droid Bot IV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C601C-2B12-C644-A1EC-1DFC1643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8-6-2023)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1A858-1B7D-6B71-99C4-D1019963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" dirty="0"/>
              <a:t>Meer informatie over verschillende soorten variabelen</a:t>
            </a:r>
          </a:p>
          <a:p>
            <a:pPr marL="457200" indent="-457200">
              <a:buFont typeface="+mj-lt"/>
              <a:buAutoNum type="arabicPeriod"/>
            </a:pPr>
            <a:r>
              <a:rPr lang="nl" dirty="0"/>
              <a:t>Leer hoe u variabelen leest en schrijft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8-6-2023)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FF1E9-B41F-877B-9A2D-1C789875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altLang="en-US"/>
              <a:t>Variabelen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altLang="en-US" dirty="0"/>
              <a:t>Wat is een variabele? Ant. Een variabele slaat een waarde op die u later in uw programma kunt gebruiken. Zie het als een notitieblok of een doos die een waarde voor je heeft.</a:t>
            </a:r>
          </a:p>
          <a:p>
            <a:r>
              <a:rPr lang="nl" altLang="en-US" dirty="0"/>
              <a:t>Je kunt de variabele een naam geven die je wilt</a:t>
            </a:r>
          </a:p>
          <a:p>
            <a:r>
              <a:rPr lang="nl" altLang="en-US" dirty="0"/>
              <a:t>U kunt het type variabele definiëren:</a:t>
            </a:r>
          </a:p>
          <a:p>
            <a:pPr lvl="1"/>
            <a:r>
              <a:rPr lang="nl" altLang="en-US" dirty="0"/>
              <a:t>Variabele (bevat een getal of tekst) </a:t>
            </a:r>
            <a:r>
              <a:rPr lang="nl" altLang="en-US" dirty="0">
                <a:sym typeface="Wingdings" pitchFamily="2" charset="2"/>
              </a:rPr>
              <a:t> Opmerking: er zijn geen Booleaanse/logische variabelen</a:t>
            </a:r>
            <a:endParaRPr lang="en-US" altLang="en-US" dirty="0"/>
          </a:p>
          <a:p>
            <a:pPr lvl="1"/>
            <a:r>
              <a:rPr lang="nl" altLang="en-US" dirty="0"/>
              <a:t>Lijst (bevat een reeks cijfers/tekst … [1,2,3, appel, 55]) – deze worden behandeld in de les over Lijsten</a:t>
            </a:r>
          </a:p>
          <a:p>
            <a:r>
              <a:rPr lang="nl" altLang="en-US" dirty="0"/>
              <a:t>Je kan of….</a:t>
            </a:r>
          </a:p>
          <a:p>
            <a:pPr lvl="1"/>
            <a:r>
              <a:rPr lang="nl" altLang="en-US" dirty="0"/>
              <a:t>Schrijven – plaats een waarde in de variabele</a:t>
            </a:r>
          </a:p>
          <a:p>
            <a:pPr lvl="1"/>
            <a:r>
              <a:rPr lang="nl" altLang="en-US" dirty="0"/>
              <a:t>Lezen – haal de laatste waarde op die naar de variabele is geschreven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8-6-2023)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C89E0-DA74-590A-071E-6FE1539A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6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/>
              <a:t>Waarom variabelen?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Variabelen zijn een gemakkelijke manier om gegevens over code over te dragen</a:t>
            </a:r>
          </a:p>
          <a:p>
            <a:r>
              <a:rPr lang="nl" dirty="0"/>
              <a:t>Je kunt ook variabelen gebruiken om gegevens over te dragen naar een Mijn blok zonder invoer (bijv . Een variabele voor wielmaat in Move Inches – Je wilt waarschijnlijk niet dat dit een invoer is, omdat deze zelden verandert. Je kunt de waarde ook in andere gebruiken locaties en u wilt dit slechts op één plek wijzigen.)</a:t>
            </a:r>
          </a:p>
          <a:p>
            <a:r>
              <a:rPr lang="nl" dirty="0"/>
              <a:t>Lijstvariabelen kunnen meerdere gegevensitems opslaan en het gemakkelijk maken om ze allemaal te verwerken. We behandelen lijstvariabelen in een aparte les in het geavanceerde gedeelte.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8-6-2023)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4C51A-83EF-57B5-A743-625538A2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9-12-24 at 9.40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4" y="1635764"/>
            <a:ext cx="3441700" cy="422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Een variabele creëren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8753" y="1505616"/>
            <a:ext cx="5675931" cy="4654528"/>
          </a:xfrm>
        </p:spPr>
        <p:txBody>
          <a:bodyPr/>
          <a:lstStyle/>
          <a:p>
            <a:r>
              <a:rPr lang="nl" dirty="0"/>
              <a:t>Om een variabele te maken, scrolt u omlaag naar de sectie Variabelen</a:t>
            </a:r>
          </a:p>
          <a:p>
            <a:r>
              <a:rPr lang="nl" dirty="0"/>
              <a:t>Selecteer Maak een variabele en geef deze een naam.</a:t>
            </a:r>
          </a:p>
          <a:p>
            <a:r>
              <a:rPr lang="nl" dirty="0"/>
              <a:t>In het onderstaande voorbeeld is een variabele gemaakt met de naam “omtrek”.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8-6-2023)</a:t>
            </a:r>
          </a:p>
        </p:txBody>
      </p:sp>
      <p:pic>
        <p:nvPicPr>
          <p:cNvPr id="10" name="Picture 9" descr="Screen Shot 2019-12-24 at 10.02.56 PM.png">
            <a:extLst>
              <a:ext uri="{FF2B5EF4-FFF2-40B4-BE49-F238E27FC236}">
                <a16:creationId xmlns:a16="http://schemas.microsoft.com/office/drawing/2014/main" id="{1CC6F7E8-D568-EB43-915C-AA06A543D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04" y="3429000"/>
            <a:ext cx="4660900" cy="26797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1C74-06AA-2818-26FE-ED835400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7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Schrijven naar een variabele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063571" cy="638978"/>
          </a:xfrm>
        </p:spPr>
        <p:txBody>
          <a:bodyPr>
            <a:normAutofit fontScale="85000" lnSpcReduction="10000"/>
          </a:bodyPr>
          <a:lstStyle/>
          <a:p>
            <a:r>
              <a:rPr lang="nl" sz="1900" dirty="0"/>
              <a:t>Nadat u de variabele heeft aangemaakt, verschijnt deze in de menubalk.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8-6-2023)</a:t>
            </a:r>
          </a:p>
        </p:txBody>
      </p:sp>
      <p:pic>
        <p:nvPicPr>
          <p:cNvPr id="6" name="Picture 5" descr="Screen Shot 2019-12-24 at 10.03.05 PM.png">
            <a:extLst>
              <a:ext uri="{FF2B5EF4-FFF2-40B4-BE49-F238E27FC236}">
                <a16:creationId xmlns:a16="http://schemas.microsoft.com/office/drawing/2014/main" id="{6F092495-E2D4-414A-A679-DB99144AA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6" t="19061" r="7106"/>
          <a:stretch/>
        </p:blipFill>
        <p:spPr>
          <a:xfrm>
            <a:off x="312002" y="2068985"/>
            <a:ext cx="2798285" cy="40911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9BABC3-75C7-264D-99CA-956608F4B8EF}"/>
              </a:ext>
            </a:extLst>
          </p:cNvPr>
          <p:cNvSpPr/>
          <p:nvPr/>
        </p:nvSpPr>
        <p:spPr>
          <a:xfrm>
            <a:off x="278950" y="3559260"/>
            <a:ext cx="3004113" cy="63897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9-12-24 at 9.49.10 PM.png">
            <a:extLst>
              <a:ext uri="{FF2B5EF4-FFF2-40B4-BE49-F238E27FC236}">
                <a16:creationId xmlns:a16="http://schemas.microsoft.com/office/drawing/2014/main" id="{494728F0-BEBF-134D-879B-A9B4A6351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98238"/>
            <a:ext cx="3903108" cy="87405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B2475C-189E-2E46-9416-F593BB133EF7}"/>
              </a:ext>
            </a:extLst>
          </p:cNvPr>
          <p:cNvSpPr txBox="1">
            <a:spLocks/>
          </p:cNvSpPr>
          <p:nvPr/>
        </p:nvSpPr>
        <p:spPr>
          <a:xfrm>
            <a:off x="4526280" y="1455253"/>
            <a:ext cx="4063571" cy="256590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nl" sz="1700" dirty="0">
                <a:solidFill>
                  <a:schemeClr val="tx2"/>
                </a:solidFill>
              </a:rPr>
              <a:t>In het onderstaande voorbeeld is Omtrek ingesteld op de omtrek van het EV3 Educator-robotwiel in centimeters.</a:t>
            </a:r>
          </a:p>
          <a:p>
            <a:pPr marL="0" indent="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nl" sz="1700" dirty="0">
                <a:solidFill>
                  <a:schemeClr val="tx2"/>
                </a:solidFill>
              </a:rPr>
              <a:t>Omtrek = Pi X wieldiameter</a:t>
            </a:r>
          </a:p>
          <a:p>
            <a:pPr marL="0" indent="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nl" sz="1700" dirty="0">
                <a:solidFill>
                  <a:schemeClr val="tx2"/>
                </a:solidFill>
              </a:rPr>
              <a:t>Omtrek = 3,14 X 5,6</a:t>
            </a:r>
          </a:p>
          <a:p>
            <a:pPr marL="0" indent="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1700" dirty="0">
              <a:solidFill>
                <a:schemeClr val="tx2"/>
              </a:solidFill>
            </a:endParaRPr>
          </a:p>
          <a:p>
            <a:pPr marL="0" indent="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nl" sz="1700" dirty="0">
                <a:solidFill>
                  <a:schemeClr val="tx2"/>
                </a:solidFill>
              </a:rPr>
              <a:t>Dit kan worden berekend met behulp van een wiskundeblok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FCCB9-C251-F249-AD99-0B8B32370E2B}"/>
              </a:ext>
            </a:extLst>
          </p:cNvPr>
          <p:cNvCxnSpPr/>
          <p:nvPr/>
        </p:nvCxnSpPr>
        <p:spPr>
          <a:xfrm>
            <a:off x="4313479" y="1505616"/>
            <a:ext cx="0" cy="46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2E4703D-7EF4-56E4-B437-C94F5053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7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4EC868C-BE6D-4590-8662-7289C06D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665" y="2099701"/>
            <a:ext cx="4201247" cy="1550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Een variabele lezen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3512268" cy="4654528"/>
          </a:xfrm>
        </p:spPr>
        <p:txBody>
          <a:bodyPr/>
          <a:lstStyle/>
          <a:p>
            <a:r>
              <a:rPr lang="nl" dirty="0"/>
              <a:t>De variabele kan nu worden gebruikt in elk blok met een ovale vormoperator waar u normaal gesproken een waarde zou typen</a:t>
            </a:r>
          </a:p>
          <a:p>
            <a:r>
              <a:rPr lang="nl" dirty="0"/>
              <a:t>In het voorbeeld rechts wordt de omtrek gebruikt om de robot 20 centimeter vooruit te bewegen (20 CM/Centimeter in een Omtrek)</a:t>
            </a:r>
          </a:p>
          <a:p>
            <a:r>
              <a:rPr lang="nl" dirty="0"/>
              <a:t>Als de omtrek bijvoorbeeld 10 cm was, zou de robot 2 rotaties moeten verplaatsen om 20 cm te verplaatsen.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8-6-2023)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A8B771-6F1D-3848-A3B8-2C37C72F59B8}"/>
              </a:ext>
            </a:extLst>
          </p:cNvPr>
          <p:cNvCxnSpPr>
            <a:cxnSpLocks/>
          </p:cNvCxnSpPr>
          <p:nvPr/>
        </p:nvCxnSpPr>
        <p:spPr>
          <a:xfrm flipV="1">
            <a:off x="7425344" y="2429999"/>
            <a:ext cx="0" cy="7288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fruit&#10;&#10;Description automatically generated">
            <a:extLst>
              <a:ext uri="{FF2B5EF4-FFF2-40B4-BE49-F238E27FC236}">
                <a16:creationId xmlns:a16="http://schemas.microsoft.com/office/drawing/2014/main" id="{F49F07CC-D154-4677-8308-FAB0922A1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532" y="4704181"/>
            <a:ext cx="4979592" cy="6644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374BD-E76E-CCE3-A0E6-3BF94BD7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6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25F9-5956-8A42-980E-0B4D9FA0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Alles op een rij zetten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2249-D189-444F-AF95-D43866A4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8281125" cy="4654528"/>
          </a:xfrm>
        </p:spPr>
        <p:txBody>
          <a:bodyPr/>
          <a:lstStyle/>
          <a:p>
            <a:r>
              <a:rPr lang="nl" dirty="0"/>
              <a:t>In dit voorbeeld verplaatst het programma 20CM</a:t>
            </a:r>
          </a:p>
          <a:p>
            <a:r>
              <a:rPr lang="nl" dirty="0"/>
              <a:t>Stel eerst de variabele “omtrek” in voordat u deze in het programma gebruikt</a:t>
            </a:r>
          </a:p>
          <a:p>
            <a:r>
              <a:rPr lang="nl" dirty="0"/>
              <a:t>Gebruik de variabele in het bewegingsblok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D7176-E4B4-644D-B938-1AF97312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8-6-2023)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129DD6-3E9E-438D-8F35-3E79A997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94" y="3259926"/>
            <a:ext cx="7006995" cy="237799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CFBFD-B63D-6DDB-F731-254265DB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56E9D8-1CEC-485C-BE4D-085AEF663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84" y="2276643"/>
            <a:ext cx="2697531" cy="37514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Variabelen wijzigen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063571" cy="638978"/>
          </a:xfrm>
        </p:spPr>
        <p:txBody>
          <a:bodyPr>
            <a:normAutofit fontScale="85000" lnSpcReduction="10000"/>
          </a:bodyPr>
          <a:lstStyle/>
          <a:p>
            <a:r>
              <a:rPr lang="nl" sz="1900" dirty="0"/>
              <a:t>Nadat u de variabele heeft aangemaakt, verschijnt deze in de menubalk.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8-6-2023)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9BABC3-75C7-264D-99CA-956608F4B8EF}"/>
              </a:ext>
            </a:extLst>
          </p:cNvPr>
          <p:cNvSpPr/>
          <p:nvPr/>
        </p:nvSpPr>
        <p:spPr>
          <a:xfrm>
            <a:off x="312002" y="4160540"/>
            <a:ext cx="3004113" cy="58057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B2475C-189E-2E46-9416-F593BB133EF7}"/>
              </a:ext>
            </a:extLst>
          </p:cNvPr>
          <p:cNvSpPr txBox="1">
            <a:spLocks/>
          </p:cNvSpPr>
          <p:nvPr/>
        </p:nvSpPr>
        <p:spPr>
          <a:xfrm>
            <a:off x="4526280" y="1455253"/>
            <a:ext cx="4063571" cy="256590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nl" sz="1700" dirty="0">
                <a:solidFill>
                  <a:schemeClr val="tx2"/>
                </a:solidFill>
              </a:rPr>
              <a:t>In het onderstaande voorbeeld wordt de teller geïnitialiseerd op 1. Door de wijziging met 2 wordt er 2 bij de teller opgeteld.</a:t>
            </a:r>
          </a:p>
          <a:p>
            <a:pPr marL="0" indent="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nl" sz="1700" dirty="0">
                <a:solidFill>
                  <a:schemeClr val="tx2"/>
                </a:solidFill>
              </a:rPr>
              <a:t>Het weergaveblok toont een 3 op het scherm, aangezien 1 + 2 = 3</a:t>
            </a:r>
          </a:p>
          <a:p>
            <a:pPr marL="0" indent="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nl" sz="1700" dirty="0">
                <a:solidFill>
                  <a:schemeClr val="tx2"/>
                </a:solidFill>
              </a:rPr>
              <a:t>Houd er rekening mee dat u ook met een negatief getal kunt wijzigen; hierdoor wordt de variabele afgetrokken.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FCCB9-C251-F249-AD99-0B8B32370E2B}"/>
              </a:ext>
            </a:extLst>
          </p:cNvPr>
          <p:cNvCxnSpPr/>
          <p:nvPr/>
        </p:nvCxnSpPr>
        <p:spPr>
          <a:xfrm>
            <a:off x="4313479" y="1505616"/>
            <a:ext cx="0" cy="46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3D115E-73A5-40E0-8A9B-FE11FDD2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06" y="4152368"/>
            <a:ext cx="2786917" cy="178997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C09E5-A408-7795-58CA-D893FECE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877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1801</TotalTime>
  <Words>1069</Words>
  <Application>Microsoft Office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Helvetica Neue</vt:lpstr>
      <vt:lpstr>Wingdings 2</vt:lpstr>
      <vt:lpstr>Dividend</vt:lpstr>
      <vt:lpstr>VARIABELEN</vt:lpstr>
      <vt:lpstr>Lesdoelstellingen</vt:lpstr>
      <vt:lpstr>Variabelen</vt:lpstr>
      <vt:lpstr>Waarom variabelen?</vt:lpstr>
      <vt:lpstr>Een variabele creëren</vt:lpstr>
      <vt:lpstr>Schrijven naar een variabele</vt:lpstr>
      <vt:lpstr>Een variabele lezen</vt:lpstr>
      <vt:lpstr>Alles op een rij zetten</vt:lpstr>
      <vt:lpstr>Variabelen wijzigen</vt:lpstr>
      <vt:lpstr>Uitdagingen</vt:lpstr>
      <vt:lpstr>Oplossing: tel klikken</vt:lpstr>
      <vt:lpstr>Oplossing: Tel de lijnen</vt:lpstr>
      <vt:lpstr>Niet-numerieke variabelen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148</cp:revision>
  <dcterms:created xsi:type="dcterms:W3CDTF">2016-07-04T02:35:12Z</dcterms:created>
  <dcterms:modified xsi:type="dcterms:W3CDTF">2023-09-27T16:01:40Z</dcterms:modified>
</cp:coreProperties>
</file>