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2"/>
  </p:notesMasterIdLst>
  <p:handoutMasterIdLst>
    <p:handoutMasterId r:id="rId13"/>
  </p:handoutMasterIdLst>
  <p:sldIdLst>
    <p:sldId id="275" r:id="rId2"/>
    <p:sldId id="257" r:id="rId3"/>
    <p:sldId id="294" r:id="rId4"/>
    <p:sldId id="295" r:id="rId5"/>
    <p:sldId id="296" r:id="rId6"/>
    <p:sldId id="297" r:id="rId7"/>
    <p:sldId id="298" r:id="rId8"/>
    <p:sldId id="300" r:id="rId9"/>
    <p:sldId id="299" r:id="rId10"/>
    <p:sldId id="268" r:id="rId11"/>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88"/>
    <p:restoredTop sz="94613"/>
  </p:normalViewPr>
  <p:slideViewPr>
    <p:cSldViewPr snapToGrid="0" snapToObjects="1">
      <p:cViewPr varScale="1">
        <p:scale>
          <a:sx n="123" d="100"/>
          <a:sy n="123" d="100"/>
        </p:scale>
        <p:origin x="88" y="8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FEBCA827-8224-8345-BDB6-BAD9B16CF854}"/>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96571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9516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892491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9D3A75-D73A-FE4A-8BF6-8852E771816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59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5DE9926E-F319-E74A-A53E-9FA6FC37125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EEECC29B-3116-1643-85AE-1E638C161CF6}"/>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18307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875C6AE2-EF32-7B4B-84C4-2A5C44F962C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AD82725-5A4F-0148-BB82-C6C8D0147B6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8825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3C2D163-6DA5-4E4E-9B92-3B267CBA064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4983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73280AAD-4B3B-5540-B328-FCD89202DD9A}"/>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A5D0C374-7A51-2046-879E-A204B7204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1182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7" name="Rectangle 6">
            <a:extLst>
              <a:ext uri="{FF2B5EF4-FFF2-40B4-BE49-F238E27FC236}">
                <a16:creationId xmlns:a16="http://schemas.microsoft.com/office/drawing/2014/main" id="{E5454A49-378E-644B-99A5-719DCD9DF37C}"/>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D846F673-0333-494B-8E44-0905FAA13AD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520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86560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6297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5/30/2020)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04E3E5A-A57E-1B4F-A1FF-BA3470B4D57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665871"/>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Kwadrateren op lijnen</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a:xfrm>
            <a:off x="155088" y="1140007"/>
            <a:ext cx="8831580" cy="2409220"/>
          </a:xfrm>
        </p:spPr>
        <p:txBody>
          <a:bodyPr/>
          <a:lstStyle/>
          <a:p>
            <a:r>
              <a:rPr lang="nl" dirty="0"/>
              <a:t>Leer hoe u uw robot kunt laten rechttrekken (rechttrekken) als het om een lijn gaat</a:t>
            </a:r>
          </a:p>
          <a:p>
            <a:r>
              <a:rPr lang="nl" dirty="0"/>
              <a:t>Leer hoe kwadrateren (ook wel uitlijnen op een lijn genoemd) de robot kan helpen navigeren</a:t>
            </a:r>
          </a:p>
          <a:p>
            <a:r>
              <a:rPr lang="nl" dirty="0"/>
              <a:t>Leer hoe u de initiële code voor uitlijning kunt verbeteren door een techniek te herhalen</a:t>
            </a:r>
          </a:p>
          <a:p>
            <a:r>
              <a:rPr lang="nl" dirty="0"/>
              <a:t>Oefen met het maken van een handig Mijn blok</a:t>
            </a:r>
          </a:p>
          <a:p>
            <a:endParaRPr lang="en-US" dirty="0"/>
          </a:p>
          <a:p>
            <a:endParaRPr lang="en-US" dirty="0"/>
          </a:p>
        </p:txBody>
      </p:sp>
      <p:sp>
        <p:nvSpPr>
          <p:cNvPr id="4" name="Footer Placeholder 3"/>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0DF7-36D9-4787-88E1-5C7014269C16}"/>
              </a:ext>
            </a:extLst>
          </p:cNvPr>
          <p:cNvSpPr>
            <a:spLocks noGrp="1"/>
          </p:cNvSpPr>
          <p:nvPr>
            <p:ph type="title"/>
          </p:nvPr>
        </p:nvSpPr>
        <p:spPr/>
        <p:txBody>
          <a:bodyPr/>
          <a:lstStyle/>
          <a:p>
            <a:r>
              <a:rPr lang="nl" dirty="0"/>
              <a:t>Beoordeling</a:t>
            </a:r>
          </a:p>
        </p:txBody>
      </p:sp>
      <p:sp>
        <p:nvSpPr>
          <p:cNvPr id="3" name="Content Placeholder 2">
            <a:extLst>
              <a:ext uri="{FF2B5EF4-FFF2-40B4-BE49-F238E27FC236}">
                <a16:creationId xmlns:a16="http://schemas.microsoft.com/office/drawing/2014/main" id="{353CA384-FC4A-4B03-B2E6-8D291DF4C837}"/>
              </a:ext>
            </a:extLst>
          </p:cNvPr>
          <p:cNvSpPr>
            <a:spLocks noGrp="1"/>
          </p:cNvSpPr>
          <p:nvPr>
            <p:ph idx="1"/>
          </p:nvPr>
        </p:nvSpPr>
        <p:spPr/>
        <p:txBody>
          <a:bodyPr/>
          <a:lstStyle/>
          <a:p>
            <a:r>
              <a:rPr lang="nl" dirty="0"/>
              <a:t>Met Move Steering kunt u beide motoren tegelijkertijd bedienen</a:t>
            </a:r>
          </a:p>
          <a:p>
            <a:r>
              <a:rPr lang="nl" dirty="0"/>
              <a:t>Wat als u één motor tegelijk wilt verplaatsen of stoppen?</a:t>
            </a:r>
          </a:p>
          <a:p>
            <a:pPr lvl="1"/>
            <a:r>
              <a:rPr lang="nl" dirty="0"/>
              <a:t>Gebruik de motorblokken</a:t>
            </a:r>
          </a:p>
          <a:p>
            <a:endParaRPr lang="en-US" dirty="0"/>
          </a:p>
        </p:txBody>
      </p:sp>
      <p:sp>
        <p:nvSpPr>
          <p:cNvPr id="5" name="Slide Number Placeholder 4">
            <a:extLst>
              <a:ext uri="{FF2B5EF4-FFF2-40B4-BE49-F238E27FC236}">
                <a16:creationId xmlns:a16="http://schemas.microsoft.com/office/drawing/2014/main" id="{1D01E582-943B-4D45-AF50-3129D7D6FAC4}"/>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6" name="TextBox 7">
            <a:extLst>
              <a:ext uri="{FF2B5EF4-FFF2-40B4-BE49-F238E27FC236}">
                <a16:creationId xmlns:a16="http://schemas.microsoft.com/office/drawing/2014/main" id="{4F4396F5-9D33-49BA-85FA-623ABE310C6A}"/>
              </a:ext>
            </a:extLst>
          </p:cNvPr>
          <p:cNvSpPr txBox="1"/>
          <p:nvPr/>
        </p:nvSpPr>
        <p:spPr>
          <a:xfrm>
            <a:off x="4764487" y="2810510"/>
            <a:ext cx="395842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 dirty="0"/>
              <a:t>Laat de motor gedurende een bepaalde tijd draaien op snelheidsblok</a:t>
            </a:r>
          </a:p>
        </p:txBody>
      </p:sp>
      <p:sp>
        <p:nvSpPr>
          <p:cNvPr id="7" name="TextBox 8">
            <a:extLst>
              <a:ext uri="{FF2B5EF4-FFF2-40B4-BE49-F238E27FC236}">
                <a16:creationId xmlns:a16="http://schemas.microsoft.com/office/drawing/2014/main" id="{2C7C8D64-3576-4F4A-9143-21DE376F41EC}"/>
              </a:ext>
            </a:extLst>
          </p:cNvPr>
          <p:cNvSpPr txBox="1"/>
          <p:nvPr/>
        </p:nvSpPr>
        <p:spPr>
          <a:xfrm>
            <a:off x="4764486" y="3806018"/>
            <a:ext cx="277883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 dirty="0"/>
              <a:t>Start de motor op snelheidsblok</a:t>
            </a:r>
          </a:p>
        </p:txBody>
      </p:sp>
      <p:pic>
        <p:nvPicPr>
          <p:cNvPr id="8" name="Picture 7" descr="A screenshot of a cell phone&#10;&#10;Description automatically generated">
            <a:extLst>
              <a:ext uri="{FF2B5EF4-FFF2-40B4-BE49-F238E27FC236}">
                <a16:creationId xmlns:a16="http://schemas.microsoft.com/office/drawing/2014/main" id="{2DE79333-78AE-2D45-A79C-CFC115395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87" y="2657184"/>
            <a:ext cx="4343400" cy="2667000"/>
          </a:xfrm>
          <a:prstGeom prst="rect">
            <a:avLst/>
          </a:prstGeom>
        </p:spPr>
      </p:pic>
      <p:sp>
        <p:nvSpPr>
          <p:cNvPr id="9" name="TextBox 12">
            <a:extLst>
              <a:ext uri="{FF2B5EF4-FFF2-40B4-BE49-F238E27FC236}">
                <a16:creationId xmlns:a16="http://schemas.microsoft.com/office/drawing/2014/main" id="{84D25EEA-AD85-4E40-89FE-3E6A8E1E9058}"/>
              </a:ext>
            </a:extLst>
          </p:cNvPr>
          <p:cNvSpPr txBox="1"/>
          <p:nvPr/>
        </p:nvSpPr>
        <p:spPr>
          <a:xfrm>
            <a:off x="4764485" y="4760623"/>
            <a:ext cx="277883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 dirty="0"/>
              <a:t>Motorblokkering stoppen</a:t>
            </a:r>
          </a:p>
        </p:txBody>
      </p:sp>
      <p:sp>
        <p:nvSpPr>
          <p:cNvPr id="10" name="Footer Placeholder 3">
            <a:extLst>
              <a:ext uri="{FF2B5EF4-FFF2-40B4-BE49-F238E27FC236}">
                <a16:creationId xmlns:a16="http://schemas.microsoft.com/office/drawing/2014/main" id="{D82A3D2F-EAFE-5C61-9BB1-347BD88F3AC1}"/>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180288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F1B00-B027-4CFE-9CBA-7E0F5553AD10}"/>
              </a:ext>
            </a:extLst>
          </p:cNvPr>
          <p:cNvSpPr>
            <a:spLocks noGrp="1"/>
          </p:cNvSpPr>
          <p:nvPr>
            <p:ph type="title"/>
          </p:nvPr>
        </p:nvSpPr>
        <p:spPr/>
        <p:txBody>
          <a:bodyPr/>
          <a:lstStyle/>
          <a:p>
            <a:r>
              <a:rPr lang="nl" dirty="0"/>
              <a:t>WAAROM uitlijnen/vierkant op een lijn?</a:t>
            </a:r>
          </a:p>
        </p:txBody>
      </p:sp>
      <p:sp>
        <p:nvSpPr>
          <p:cNvPr id="3" name="Content Placeholder 2">
            <a:extLst>
              <a:ext uri="{FF2B5EF4-FFF2-40B4-BE49-F238E27FC236}">
                <a16:creationId xmlns:a16="http://schemas.microsoft.com/office/drawing/2014/main" id="{3D3CFBDC-EDD8-4906-B458-A68C2379D49E}"/>
              </a:ext>
            </a:extLst>
          </p:cNvPr>
          <p:cNvSpPr>
            <a:spLocks noGrp="1"/>
          </p:cNvSpPr>
          <p:nvPr>
            <p:ph idx="1"/>
          </p:nvPr>
        </p:nvSpPr>
        <p:spPr>
          <a:xfrm>
            <a:off x="155088" y="1140006"/>
            <a:ext cx="5016987" cy="5082601"/>
          </a:xfrm>
        </p:spPr>
        <p:txBody>
          <a:bodyPr/>
          <a:lstStyle/>
          <a:p>
            <a:r>
              <a:rPr lang="nl" dirty="0"/>
              <a:t>Door uit te lijnen op een lijn kan de robot navigeren</a:t>
            </a:r>
          </a:p>
          <a:p>
            <a:pPr lvl="1"/>
            <a:r>
              <a:rPr lang="nl" dirty="0"/>
              <a:t>Robots gaan schuin staan als ze verder reizen of draaien (de fout stapelt zich op)</a:t>
            </a:r>
          </a:p>
          <a:p>
            <a:pPr lvl="1"/>
            <a:r>
              <a:rPr lang="nl" dirty="0"/>
              <a:t>Uitlijnen op een lijn kan een robot rechttrekken.</a:t>
            </a:r>
          </a:p>
          <a:p>
            <a:pPr lvl="1"/>
            <a:r>
              <a:rPr lang="nl" dirty="0"/>
              <a:t>Uitlijnen kan een robot vertellen waar hij is als hij ver moet reizen</a:t>
            </a:r>
          </a:p>
          <a:p>
            <a:r>
              <a:rPr lang="nl" dirty="0"/>
              <a:t>Voorbeelddoel: Uw robot mag een object alleen binnen een klein EIND-gebied afleveren. De afstand tussen start en einde bedraagt 8 meter</a:t>
            </a:r>
          </a:p>
          <a:p>
            <a:pPr lvl="1"/>
            <a:r>
              <a:rPr lang="nl" dirty="0"/>
              <a:t>Denkt u dat uw robot 2,5 meter kan reizen en recht kan blijven?</a:t>
            </a:r>
          </a:p>
          <a:p>
            <a:endParaRPr lang="en-US" dirty="0"/>
          </a:p>
        </p:txBody>
      </p:sp>
      <p:sp>
        <p:nvSpPr>
          <p:cNvPr id="5" name="Slide Number Placeholder 4">
            <a:extLst>
              <a:ext uri="{FF2B5EF4-FFF2-40B4-BE49-F238E27FC236}">
                <a16:creationId xmlns:a16="http://schemas.microsoft.com/office/drawing/2014/main" id="{D0FA8CB1-3CDD-4E1A-B309-5D394FC49F15}"/>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Rectangle 5">
            <a:extLst>
              <a:ext uri="{FF2B5EF4-FFF2-40B4-BE49-F238E27FC236}">
                <a16:creationId xmlns:a16="http://schemas.microsoft.com/office/drawing/2014/main" id="{D081F86A-B5B5-4325-B5EC-B3C4CA2977F6}"/>
              </a:ext>
            </a:extLst>
          </p:cNvPr>
          <p:cNvSpPr/>
          <p:nvPr/>
        </p:nvSpPr>
        <p:spPr>
          <a:xfrm rot="16200000">
            <a:off x="5513168" y="3000767"/>
            <a:ext cx="4339874" cy="1277355"/>
          </a:xfrm>
          <a:prstGeom prst="rect">
            <a:avLst/>
          </a:prstGeom>
          <a:gradFill flip="none" rotWithShape="1">
            <a:gsLst>
              <a:gs pos="0">
                <a:schemeClr val="accent3">
                  <a:tint val="95000"/>
                  <a:shade val="70000"/>
                  <a:satMod val="150000"/>
                  <a:alpha val="0"/>
                </a:schemeClr>
              </a:gs>
              <a:gs pos="100000">
                <a:schemeClr val="accent3">
                  <a:tint val="100000"/>
                  <a:shade val="100000"/>
                  <a:satMod val="150000"/>
                  <a:alpha val="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7" name="Straight Connector 6">
            <a:extLst>
              <a:ext uri="{FF2B5EF4-FFF2-40B4-BE49-F238E27FC236}">
                <a16:creationId xmlns:a16="http://schemas.microsoft.com/office/drawing/2014/main" id="{1CB97680-3396-4CD7-859D-9D7B0CB65924}"/>
              </a:ext>
            </a:extLst>
          </p:cNvPr>
          <p:cNvCxnSpPr/>
          <p:nvPr/>
        </p:nvCxnSpPr>
        <p:spPr>
          <a:xfrm rot="16200000" flipV="1">
            <a:off x="7665520" y="3890266"/>
            <a:ext cx="0" cy="720841"/>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8" name="TextBox 18">
            <a:extLst>
              <a:ext uri="{FF2B5EF4-FFF2-40B4-BE49-F238E27FC236}">
                <a16:creationId xmlns:a16="http://schemas.microsoft.com/office/drawing/2014/main" id="{B530D9BE-D873-4358-8D3F-1A3152E146B8}"/>
              </a:ext>
            </a:extLst>
          </p:cNvPr>
          <p:cNvSpPr txBox="1"/>
          <p:nvPr/>
        </p:nvSpPr>
        <p:spPr>
          <a:xfrm>
            <a:off x="7334642" y="1537048"/>
            <a:ext cx="691297" cy="369332"/>
          </a:xfrm>
          <a:prstGeom prst="rect">
            <a:avLst/>
          </a:prstGeom>
          <a:noFill/>
          <a:ln>
            <a:solidFill>
              <a:srgbClr val="000000"/>
            </a:solidFill>
          </a:ln>
        </p:spPr>
        <p:txBody>
          <a:bodyPr wrap="square" rtlCol="0">
            <a:spAutoFit/>
          </a:bodyPr>
          <a:lstStyle>
            <a:defPPr>
              <a:defRPr lang="nl"/>
            </a:defPPr>
            <a:lvl1pPr algn="ct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
              <a:t>Einde</a:t>
            </a:r>
            <a:endParaRPr lang="nl" dirty="0"/>
          </a:p>
        </p:txBody>
      </p:sp>
      <p:sp>
        <p:nvSpPr>
          <p:cNvPr id="9" name="TextBox 19">
            <a:extLst>
              <a:ext uri="{FF2B5EF4-FFF2-40B4-BE49-F238E27FC236}">
                <a16:creationId xmlns:a16="http://schemas.microsoft.com/office/drawing/2014/main" id="{E034F09A-8592-4C04-B72C-DC35B81507BE}"/>
              </a:ext>
            </a:extLst>
          </p:cNvPr>
          <p:cNvSpPr txBox="1"/>
          <p:nvPr/>
        </p:nvSpPr>
        <p:spPr>
          <a:xfrm>
            <a:off x="7334642" y="5319249"/>
            <a:ext cx="691299" cy="369332"/>
          </a:xfrm>
          <a:prstGeom prst="rect">
            <a:avLst/>
          </a:prstGeom>
          <a:noFill/>
          <a:ln>
            <a:solidFill>
              <a:srgbClr val="000000"/>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nl" dirty="0"/>
              <a:t>Begin</a:t>
            </a:r>
          </a:p>
        </p:txBody>
      </p:sp>
      <p:cxnSp>
        <p:nvCxnSpPr>
          <p:cNvPr id="10" name="Straight Connector 9">
            <a:extLst>
              <a:ext uri="{FF2B5EF4-FFF2-40B4-BE49-F238E27FC236}">
                <a16:creationId xmlns:a16="http://schemas.microsoft.com/office/drawing/2014/main" id="{7C16CAF1-EF07-4E0B-B96F-7D9DAB4B0AFD}"/>
              </a:ext>
            </a:extLst>
          </p:cNvPr>
          <p:cNvCxnSpPr/>
          <p:nvPr/>
        </p:nvCxnSpPr>
        <p:spPr>
          <a:xfrm flipH="1" flipV="1">
            <a:off x="8527222" y="1416216"/>
            <a:ext cx="34322" cy="442388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26">
            <a:extLst>
              <a:ext uri="{FF2B5EF4-FFF2-40B4-BE49-F238E27FC236}">
                <a16:creationId xmlns:a16="http://schemas.microsoft.com/office/drawing/2014/main" id="{27EEEB32-FE64-443B-B4A0-1C43EE1FD175}"/>
              </a:ext>
            </a:extLst>
          </p:cNvPr>
          <p:cNvSpPr txBox="1"/>
          <p:nvPr/>
        </p:nvSpPr>
        <p:spPr>
          <a:xfrm>
            <a:off x="8572985" y="2966000"/>
            <a:ext cx="45311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 sz="1600" dirty="0"/>
              <a:t>8ft</a:t>
            </a:r>
          </a:p>
        </p:txBody>
      </p:sp>
      <p:cxnSp>
        <p:nvCxnSpPr>
          <p:cNvPr id="12" name="Straight Connector 11">
            <a:extLst>
              <a:ext uri="{FF2B5EF4-FFF2-40B4-BE49-F238E27FC236}">
                <a16:creationId xmlns:a16="http://schemas.microsoft.com/office/drawing/2014/main" id="{3BEC84A8-721D-450A-B807-BB84A842B2B7}"/>
              </a:ext>
            </a:extLst>
          </p:cNvPr>
          <p:cNvCxnSpPr/>
          <p:nvPr/>
        </p:nvCxnSpPr>
        <p:spPr>
          <a:xfrm rot="16200000" flipV="1">
            <a:off x="7665519" y="2509449"/>
            <a:ext cx="0" cy="720841"/>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3" name="Footer Placeholder 3">
            <a:extLst>
              <a:ext uri="{FF2B5EF4-FFF2-40B4-BE49-F238E27FC236}">
                <a16:creationId xmlns:a16="http://schemas.microsoft.com/office/drawing/2014/main" id="{58858D98-A58A-BA18-758C-9B78FAEA30A5}"/>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316816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B7A8-853A-4E85-A48B-49E74AEAA88C}"/>
              </a:ext>
            </a:extLst>
          </p:cNvPr>
          <p:cNvSpPr>
            <a:spLocks noGrp="1"/>
          </p:cNvSpPr>
          <p:nvPr>
            <p:ph type="title"/>
          </p:nvPr>
        </p:nvSpPr>
        <p:spPr/>
        <p:txBody>
          <a:bodyPr/>
          <a:lstStyle/>
          <a:p>
            <a:r>
              <a:rPr lang="nl" dirty="0"/>
              <a:t>Drie eenvoudige stappen om uit te lijnen</a:t>
            </a:r>
          </a:p>
        </p:txBody>
      </p:sp>
      <p:sp>
        <p:nvSpPr>
          <p:cNvPr id="3" name="Content Placeholder 2">
            <a:extLst>
              <a:ext uri="{FF2B5EF4-FFF2-40B4-BE49-F238E27FC236}">
                <a16:creationId xmlns:a16="http://schemas.microsoft.com/office/drawing/2014/main" id="{3F38C561-834A-44C0-B02D-AC2CEFE1C4B3}"/>
              </a:ext>
            </a:extLst>
          </p:cNvPr>
          <p:cNvSpPr>
            <a:spLocks noGrp="1"/>
          </p:cNvSpPr>
          <p:nvPr>
            <p:ph idx="1"/>
          </p:nvPr>
        </p:nvSpPr>
        <p:spPr>
          <a:xfrm>
            <a:off x="155088" y="1140006"/>
            <a:ext cx="4655037" cy="5082601"/>
          </a:xfrm>
        </p:spPr>
        <p:txBody>
          <a:bodyPr/>
          <a:lstStyle/>
          <a:p>
            <a:r>
              <a:rPr lang="nl" b="1" dirty="0">
                <a:solidFill>
                  <a:srgbClr val="FF0000"/>
                </a:solidFill>
              </a:rPr>
              <a:t>Uitdaging: </a:t>
            </a:r>
            <a:r>
              <a:rPr lang="nl" dirty="0">
                <a:solidFill>
                  <a:schemeClr val="tx1"/>
                </a:solidFill>
              </a:rPr>
              <a:t>Laat de robot rechttrekken </a:t>
            </a:r>
            <a:br>
              <a:rPr lang="en-US" dirty="0">
                <a:solidFill>
                  <a:schemeClr val="tx1"/>
                </a:solidFill>
              </a:rPr>
            </a:br>
            <a:r>
              <a:rPr lang="nl" dirty="0">
                <a:solidFill>
                  <a:schemeClr val="tx1"/>
                </a:solidFill>
              </a:rPr>
              <a:t>(uitlijnen/vierkant omhoog)</a:t>
            </a:r>
          </a:p>
          <a:p>
            <a:r>
              <a:rPr lang="nl" dirty="0"/>
              <a:t>STAP 1: Start beide motoren</a:t>
            </a:r>
          </a:p>
          <a:p>
            <a:endParaRPr lang="en-US" dirty="0"/>
          </a:p>
          <a:p>
            <a:r>
              <a:rPr lang="nl" dirty="0"/>
              <a:t>STAP 2: Stop één motor wanneer de sensor aan de overeenkomstige kant de lijn ziet</a:t>
            </a:r>
          </a:p>
          <a:p>
            <a:endParaRPr lang="en-US" dirty="0"/>
          </a:p>
          <a:p>
            <a:r>
              <a:rPr lang="nl" dirty="0"/>
              <a:t>STAP 3: Stop met het bewegen van de tweede motor wanneer de sensor aan die kant de lijn ziet</a:t>
            </a:r>
          </a:p>
          <a:p>
            <a:pPr marL="342900" indent="-342900">
              <a:buAutoNum type="arabicPeriod"/>
            </a:pPr>
            <a:endParaRPr lang="en-US" dirty="0"/>
          </a:p>
          <a:p>
            <a:r>
              <a:rPr lang="nl" dirty="0"/>
              <a:t>Tips: Gebruik een motorblok en afzonderlijke gebeurtenissen</a:t>
            </a:r>
          </a:p>
          <a:p>
            <a:endParaRPr lang="en-US" dirty="0">
              <a:solidFill>
                <a:schemeClr val="tx1"/>
              </a:solidFill>
            </a:endParaRPr>
          </a:p>
          <a:p>
            <a:endParaRPr lang="en-US" dirty="0"/>
          </a:p>
        </p:txBody>
      </p:sp>
      <p:sp>
        <p:nvSpPr>
          <p:cNvPr id="5" name="Slide Number Placeholder 4">
            <a:extLst>
              <a:ext uri="{FF2B5EF4-FFF2-40B4-BE49-F238E27FC236}">
                <a16:creationId xmlns:a16="http://schemas.microsoft.com/office/drawing/2014/main" id="{51E31A3F-DC0D-4EEA-B070-7ECE94C6CC59}"/>
              </a:ext>
            </a:extLst>
          </p:cNvPr>
          <p:cNvSpPr>
            <a:spLocks noGrp="1"/>
          </p:cNvSpPr>
          <p:nvPr>
            <p:ph type="sldNum" sz="quarter" idx="12"/>
          </p:nvPr>
        </p:nvSpPr>
        <p:spPr/>
        <p:txBody>
          <a:bodyPr/>
          <a:lstStyle/>
          <a:p>
            <a:fld id="{BBD74847-7BE4-4E4D-8159-51DF7B93C616}" type="slidenum">
              <a:rPr lang="en-US" smtClean="0"/>
              <a:t>5</a:t>
            </a:fld>
            <a:endParaRPr lang="en-US"/>
          </a:p>
        </p:txBody>
      </p:sp>
      <p:cxnSp>
        <p:nvCxnSpPr>
          <p:cNvPr id="19" name="Straight Connector 18">
            <a:extLst>
              <a:ext uri="{FF2B5EF4-FFF2-40B4-BE49-F238E27FC236}">
                <a16:creationId xmlns:a16="http://schemas.microsoft.com/office/drawing/2014/main" id="{249B53F0-FDD4-4C0C-8729-458171A9E2C1}"/>
              </a:ext>
            </a:extLst>
          </p:cNvPr>
          <p:cNvCxnSpPr/>
          <p:nvPr/>
        </p:nvCxnSpPr>
        <p:spPr>
          <a:xfrm flipV="1">
            <a:off x="5879914" y="1728524"/>
            <a:ext cx="0" cy="238794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20" name="Group 19">
            <a:extLst>
              <a:ext uri="{FF2B5EF4-FFF2-40B4-BE49-F238E27FC236}">
                <a16:creationId xmlns:a16="http://schemas.microsoft.com/office/drawing/2014/main" id="{56816BE4-D10F-4ABD-9242-9636E99D4EE8}"/>
              </a:ext>
            </a:extLst>
          </p:cNvPr>
          <p:cNvGrpSpPr/>
          <p:nvPr/>
        </p:nvGrpSpPr>
        <p:grpSpPr>
          <a:xfrm rot="1316347">
            <a:off x="6865532" y="2930479"/>
            <a:ext cx="852690" cy="830295"/>
            <a:chOff x="2063460" y="4684005"/>
            <a:chExt cx="852690" cy="830295"/>
          </a:xfrm>
        </p:grpSpPr>
        <p:sp>
          <p:nvSpPr>
            <p:cNvPr id="28" name="Rounded Rectangle 16">
              <a:extLst>
                <a:ext uri="{FF2B5EF4-FFF2-40B4-BE49-F238E27FC236}">
                  <a16:creationId xmlns:a16="http://schemas.microsoft.com/office/drawing/2014/main" id="{8592F147-F0AC-4FFB-B423-D670862D6CB8}"/>
                </a:ext>
              </a:extLst>
            </p:cNvPr>
            <p:cNvSpPr/>
            <p:nvPr/>
          </p:nvSpPr>
          <p:spPr>
            <a:xfrm>
              <a:off x="2063460" y="4805732"/>
              <a:ext cx="852690" cy="6168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Oval 28">
              <a:extLst>
                <a:ext uri="{FF2B5EF4-FFF2-40B4-BE49-F238E27FC236}">
                  <a16:creationId xmlns:a16="http://schemas.microsoft.com/office/drawing/2014/main" id="{FF35B837-191E-4348-B9D1-FC04A07F2ABC}"/>
                </a:ext>
              </a:extLst>
            </p:cNvPr>
            <p:cNvSpPr/>
            <p:nvPr/>
          </p:nvSpPr>
          <p:spPr>
            <a:xfrm>
              <a:off x="2310699" y="4684005"/>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Oval 29">
              <a:extLst>
                <a:ext uri="{FF2B5EF4-FFF2-40B4-BE49-F238E27FC236}">
                  <a16:creationId xmlns:a16="http://schemas.microsoft.com/office/drawing/2014/main" id="{CC444BF5-9566-4D22-9333-DC8F6445E73A}"/>
                </a:ext>
              </a:extLst>
            </p:cNvPr>
            <p:cNvSpPr/>
            <p:nvPr/>
          </p:nvSpPr>
          <p:spPr>
            <a:xfrm>
              <a:off x="2310699" y="5330856"/>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Oval 30">
              <a:extLst>
                <a:ext uri="{FF2B5EF4-FFF2-40B4-BE49-F238E27FC236}">
                  <a16:creationId xmlns:a16="http://schemas.microsoft.com/office/drawing/2014/main" id="{D75C6A34-77F8-448F-8529-08D942D63356}"/>
                </a:ext>
              </a:extLst>
            </p:cNvPr>
            <p:cNvSpPr/>
            <p:nvPr/>
          </p:nvSpPr>
          <p:spPr>
            <a:xfrm>
              <a:off x="2085043" y="485440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Oval 31">
              <a:extLst>
                <a:ext uri="{FF2B5EF4-FFF2-40B4-BE49-F238E27FC236}">
                  <a16:creationId xmlns:a16="http://schemas.microsoft.com/office/drawing/2014/main" id="{3E514C9F-9A61-4677-BD3F-5435E3D5BAEE}"/>
                </a:ext>
              </a:extLst>
            </p:cNvPr>
            <p:cNvSpPr/>
            <p:nvPr/>
          </p:nvSpPr>
          <p:spPr>
            <a:xfrm>
              <a:off x="2079176" y="520902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1" name="Group 20">
            <a:extLst>
              <a:ext uri="{FF2B5EF4-FFF2-40B4-BE49-F238E27FC236}">
                <a16:creationId xmlns:a16="http://schemas.microsoft.com/office/drawing/2014/main" id="{1EF79239-3EEA-4953-8627-A623FBBAD8E8}"/>
              </a:ext>
            </a:extLst>
          </p:cNvPr>
          <p:cNvGrpSpPr/>
          <p:nvPr/>
        </p:nvGrpSpPr>
        <p:grpSpPr>
          <a:xfrm>
            <a:off x="5861547" y="2677938"/>
            <a:ext cx="852690" cy="830295"/>
            <a:chOff x="2063460" y="4684005"/>
            <a:chExt cx="852690" cy="830295"/>
          </a:xfrm>
        </p:grpSpPr>
        <p:sp>
          <p:nvSpPr>
            <p:cNvPr id="23" name="Rounded Rectangle 22">
              <a:extLst>
                <a:ext uri="{FF2B5EF4-FFF2-40B4-BE49-F238E27FC236}">
                  <a16:creationId xmlns:a16="http://schemas.microsoft.com/office/drawing/2014/main" id="{811CD9F8-8634-4B41-AE78-019E489EEAE3}"/>
                </a:ext>
              </a:extLst>
            </p:cNvPr>
            <p:cNvSpPr/>
            <p:nvPr/>
          </p:nvSpPr>
          <p:spPr>
            <a:xfrm>
              <a:off x="2063460" y="4805732"/>
              <a:ext cx="852690" cy="6168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Oval 23">
              <a:extLst>
                <a:ext uri="{FF2B5EF4-FFF2-40B4-BE49-F238E27FC236}">
                  <a16:creationId xmlns:a16="http://schemas.microsoft.com/office/drawing/2014/main" id="{8C45A980-E585-4DBA-92D8-42546936E0D6}"/>
                </a:ext>
              </a:extLst>
            </p:cNvPr>
            <p:cNvSpPr/>
            <p:nvPr/>
          </p:nvSpPr>
          <p:spPr>
            <a:xfrm>
              <a:off x="2310699" y="4684005"/>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Oval 24">
              <a:extLst>
                <a:ext uri="{FF2B5EF4-FFF2-40B4-BE49-F238E27FC236}">
                  <a16:creationId xmlns:a16="http://schemas.microsoft.com/office/drawing/2014/main" id="{DFBCE328-FA86-4AA6-90D8-F054C47A58E6}"/>
                </a:ext>
              </a:extLst>
            </p:cNvPr>
            <p:cNvSpPr/>
            <p:nvPr/>
          </p:nvSpPr>
          <p:spPr>
            <a:xfrm>
              <a:off x="2310699" y="5330856"/>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Oval 25">
              <a:extLst>
                <a:ext uri="{FF2B5EF4-FFF2-40B4-BE49-F238E27FC236}">
                  <a16:creationId xmlns:a16="http://schemas.microsoft.com/office/drawing/2014/main" id="{84FB92A3-3C34-43C2-879C-6B300B5DD35C}"/>
                </a:ext>
              </a:extLst>
            </p:cNvPr>
            <p:cNvSpPr/>
            <p:nvPr/>
          </p:nvSpPr>
          <p:spPr>
            <a:xfrm>
              <a:off x="2085043" y="485440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Oval 26">
              <a:extLst>
                <a:ext uri="{FF2B5EF4-FFF2-40B4-BE49-F238E27FC236}">
                  <a16:creationId xmlns:a16="http://schemas.microsoft.com/office/drawing/2014/main" id="{89F9C247-AADD-402A-BAA7-2326693EB537}"/>
                </a:ext>
              </a:extLst>
            </p:cNvPr>
            <p:cNvSpPr/>
            <p:nvPr/>
          </p:nvSpPr>
          <p:spPr>
            <a:xfrm>
              <a:off x="2079176" y="520902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 name="Footer Placeholder 3">
            <a:extLst>
              <a:ext uri="{FF2B5EF4-FFF2-40B4-BE49-F238E27FC236}">
                <a16:creationId xmlns:a16="http://schemas.microsoft.com/office/drawing/2014/main" id="{1813355F-9C13-1E2F-FCED-9C70881F2B96}"/>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163774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E004-D4C3-4D5B-8B9A-DBFBEFE1FBD5}"/>
              </a:ext>
            </a:extLst>
          </p:cNvPr>
          <p:cNvSpPr>
            <a:spLocks noGrp="1"/>
          </p:cNvSpPr>
          <p:nvPr>
            <p:ph type="title"/>
          </p:nvPr>
        </p:nvSpPr>
        <p:spPr/>
        <p:txBody>
          <a:bodyPr/>
          <a:lstStyle/>
          <a:p>
            <a:r>
              <a:rPr lang="nl" dirty="0"/>
              <a:t>OPMERKINGEN over de oplossing</a:t>
            </a:r>
          </a:p>
        </p:txBody>
      </p:sp>
      <p:sp>
        <p:nvSpPr>
          <p:cNvPr id="3" name="Content Placeholder 2">
            <a:extLst>
              <a:ext uri="{FF2B5EF4-FFF2-40B4-BE49-F238E27FC236}">
                <a16:creationId xmlns:a16="http://schemas.microsoft.com/office/drawing/2014/main" id="{99CB64F4-F5BB-40C3-836E-AEB6961742FF}"/>
              </a:ext>
            </a:extLst>
          </p:cNvPr>
          <p:cNvSpPr>
            <a:spLocks noGrp="1"/>
          </p:cNvSpPr>
          <p:nvPr>
            <p:ph idx="1"/>
          </p:nvPr>
        </p:nvSpPr>
        <p:spPr/>
        <p:txBody>
          <a:bodyPr/>
          <a:lstStyle/>
          <a:p>
            <a:r>
              <a:rPr lang="nl" dirty="0"/>
              <a:t>Onze oplossing maakt gebruik van 2 kleursensoren (aangesloten op poorten E en F).</a:t>
            </a:r>
          </a:p>
          <a:p>
            <a:r>
              <a:rPr lang="nl" dirty="0"/>
              <a:t>Onze oplossing gaat ervan uit dat de kleurensensor op poort E zich naast het wiel op motorpoort A bevindt en de kleurensensor op poort F naast het wiel op motorpoort B.</a:t>
            </a:r>
          </a:p>
          <a:p>
            <a:r>
              <a:rPr lang="nl" dirty="0"/>
              <a:t>U moet de poorten indien nodig aanpassen</a:t>
            </a:r>
          </a:p>
          <a:p>
            <a:r>
              <a:rPr lang="nl" dirty="0"/>
              <a:t>Uw kleursensoren mogen NIET vlak naast elkaar worden geplaatst</a:t>
            </a:r>
          </a:p>
          <a:p>
            <a:endParaRPr lang="en-US" dirty="0"/>
          </a:p>
        </p:txBody>
      </p:sp>
      <p:sp>
        <p:nvSpPr>
          <p:cNvPr id="5" name="Slide Number Placeholder 4">
            <a:extLst>
              <a:ext uri="{FF2B5EF4-FFF2-40B4-BE49-F238E27FC236}">
                <a16:creationId xmlns:a16="http://schemas.microsoft.com/office/drawing/2014/main" id="{21BB6825-C8EC-4C81-AE2E-B8A3B4E3CBA3}"/>
              </a:ext>
            </a:extLst>
          </p:cNvPr>
          <p:cNvSpPr>
            <a:spLocks noGrp="1"/>
          </p:cNvSpPr>
          <p:nvPr>
            <p:ph type="sldNum" sz="quarter" idx="12"/>
          </p:nvPr>
        </p:nvSpPr>
        <p:spPr/>
        <p:txBody>
          <a:bodyPr/>
          <a:lstStyle/>
          <a:p>
            <a:fld id="{BBD74847-7BE4-4E4D-8159-51DF7B93C616}" type="slidenum">
              <a:rPr lang="en-US" smtClean="0"/>
              <a:t>6</a:t>
            </a:fld>
            <a:endParaRPr lang="en-US"/>
          </a:p>
        </p:txBody>
      </p:sp>
      <p:grpSp>
        <p:nvGrpSpPr>
          <p:cNvPr id="11" name="Group 10">
            <a:extLst>
              <a:ext uri="{FF2B5EF4-FFF2-40B4-BE49-F238E27FC236}">
                <a16:creationId xmlns:a16="http://schemas.microsoft.com/office/drawing/2014/main" id="{D91B50CE-6FB0-410E-918F-7CEC84914125}"/>
              </a:ext>
            </a:extLst>
          </p:cNvPr>
          <p:cNvGrpSpPr/>
          <p:nvPr/>
        </p:nvGrpSpPr>
        <p:grpSpPr>
          <a:xfrm>
            <a:off x="4285788" y="3931644"/>
            <a:ext cx="852690" cy="830295"/>
            <a:chOff x="2063460" y="4684005"/>
            <a:chExt cx="852690" cy="830295"/>
          </a:xfrm>
        </p:grpSpPr>
        <p:sp>
          <p:nvSpPr>
            <p:cNvPr id="12" name="Rounded Rectangle 22">
              <a:extLst>
                <a:ext uri="{FF2B5EF4-FFF2-40B4-BE49-F238E27FC236}">
                  <a16:creationId xmlns:a16="http://schemas.microsoft.com/office/drawing/2014/main" id="{CD8B1022-4A77-4451-AAED-855D6C20A69E}"/>
                </a:ext>
              </a:extLst>
            </p:cNvPr>
            <p:cNvSpPr/>
            <p:nvPr/>
          </p:nvSpPr>
          <p:spPr>
            <a:xfrm>
              <a:off x="2063460" y="4805732"/>
              <a:ext cx="852690" cy="6168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Oval 12">
              <a:extLst>
                <a:ext uri="{FF2B5EF4-FFF2-40B4-BE49-F238E27FC236}">
                  <a16:creationId xmlns:a16="http://schemas.microsoft.com/office/drawing/2014/main" id="{DDB78AA9-0D51-4E0D-8B8D-D8194C5E9C3E}"/>
                </a:ext>
              </a:extLst>
            </p:cNvPr>
            <p:cNvSpPr/>
            <p:nvPr/>
          </p:nvSpPr>
          <p:spPr>
            <a:xfrm>
              <a:off x="2310699" y="4684005"/>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Oval 13">
              <a:extLst>
                <a:ext uri="{FF2B5EF4-FFF2-40B4-BE49-F238E27FC236}">
                  <a16:creationId xmlns:a16="http://schemas.microsoft.com/office/drawing/2014/main" id="{3B6C088F-8225-45EB-AA68-121766BDB874}"/>
                </a:ext>
              </a:extLst>
            </p:cNvPr>
            <p:cNvSpPr/>
            <p:nvPr/>
          </p:nvSpPr>
          <p:spPr>
            <a:xfrm>
              <a:off x="2310699" y="5330856"/>
              <a:ext cx="465666" cy="183444"/>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Oval 14">
              <a:extLst>
                <a:ext uri="{FF2B5EF4-FFF2-40B4-BE49-F238E27FC236}">
                  <a16:creationId xmlns:a16="http://schemas.microsoft.com/office/drawing/2014/main" id="{D435355E-C92C-44A0-9B42-32137B991425}"/>
                </a:ext>
              </a:extLst>
            </p:cNvPr>
            <p:cNvSpPr/>
            <p:nvPr/>
          </p:nvSpPr>
          <p:spPr>
            <a:xfrm>
              <a:off x="2085043" y="485440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Oval 15">
              <a:extLst>
                <a:ext uri="{FF2B5EF4-FFF2-40B4-BE49-F238E27FC236}">
                  <a16:creationId xmlns:a16="http://schemas.microsoft.com/office/drawing/2014/main" id="{6F6C09D6-8229-415C-B8FA-CAE5EE1DA4A7}"/>
                </a:ext>
              </a:extLst>
            </p:cNvPr>
            <p:cNvSpPr/>
            <p:nvPr/>
          </p:nvSpPr>
          <p:spPr>
            <a:xfrm>
              <a:off x="2079176" y="5209021"/>
              <a:ext cx="132679" cy="13267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 name="Footer Placeholder 3">
            <a:extLst>
              <a:ext uri="{FF2B5EF4-FFF2-40B4-BE49-F238E27FC236}">
                <a16:creationId xmlns:a16="http://schemas.microsoft.com/office/drawing/2014/main" id="{43D64396-A2F9-AF06-EE4F-B6D00F219D82}"/>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331523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ell phone&#10;&#10;Description automatically generated">
            <a:extLst>
              <a:ext uri="{FF2B5EF4-FFF2-40B4-BE49-F238E27FC236}">
                <a16:creationId xmlns:a16="http://schemas.microsoft.com/office/drawing/2014/main" id="{2433F23C-962E-4EE6-8DE7-17747368ED79}"/>
              </a:ext>
            </a:extLst>
          </p:cNvPr>
          <p:cNvPicPr>
            <a:picLocks noChangeAspect="1"/>
          </p:cNvPicPr>
          <p:nvPr/>
        </p:nvPicPr>
        <p:blipFill>
          <a:blip r:embed="rId2"/>
          <a:stretch>
            <a:fillRect/>
          </a:stretch>
        </p:blipFill>
        <p:spPr>
          <a:xfrm>
            <a:off x="263210" y="2414755"/>
            <a:ext cx="3254882" cy="2428475"/>
          </a:xfrm>
          <a:prstGeom prst="rect">
            <a:avLst/>
          </a:prstGeom>
        </p:spPr>
      </p:pic>
      <p:sp>
        <p:nvSpPr>
          <p:cNvPr id="2" name="Title 1">
            <a:extLst>
              <a:ext uri="{FF2B5EF4-FFF2-40B4-BE49-F238E27FC236}">
                <a16:creationId xmlns:a16="http://schemas.microsoft.com/office/drawing/2014/main" id="{A9216534-0CA1-44C2-9CBC-8D805FFD7E2C}"/>
              </a:ext>
            </a:extLst>
          </p:cNvPr>
          <p:cNvSpPr>
            <a:spLocks noGrp="1"/>
          </p:cNvSpPr>
          <p:nvPr>
            <p:ph type="title"/>
          </p:nvPr>
        </p:nvSpPr>
        <p:spPr/>
        <p:txBody>
          <a:bodyPr/>
          <a:lstStyle/>
          <a:p>
            <a:r>
              <a:rPr lang="nl" dirty="0"/>
              <a:t>Basisoplossing: Verplaats tot lijn</a:t>
            </a:r>
          </a:p>
        </p:txBody>
      </p:sp>
      <p:sp>
        <p:nvSpPr>
          <p:cNvPr id="5" name="Slide Number Placeholder 4">
            <a:extLst>
              <a:ext uri="{FF2B5EF4-FFF2-40B4-BE49-F238E27FC236}">
                <a16:creationId xmlns:a16="http://schemas.microsoft.com/office/drawing/2014/main" id="{F2789B24-4F45-4358-B44A-615958CF4FFE}"/>
              </a:ext>
            </a:extLst>
          </p:cNvPr>
          <p:cNvSpPr>
            <a:spLocks noGrp="1"/>
          </p:cNvSpPr>
          <p:nvPr>
            <p:ph type="sldNum" sz="quarter" idx="12"/>
          </p:nvPr>
        </p:nvSpPr>
        <p:spPr/>
        <p:txBody>
          <a:bodyPr/>
          <a:lstStyle/>
          <a:p>
            <a:fld id="{BBD74847-7BE4-4E4D-8159-51DF7B93C616}" type="slidenum">
              <a:rPr lang="en-US" smtClean="0"/>
              <a:t>7</a:t>
            </a:fld>
            <a:endParaRPr lang="en-US"/>
          </a:p>
        </p:txBody>
      </p:sp>
      <p:sp>
        <p:nvSpPr>
          <p:cNvPr id="7" name="TextBox 6">
            <a:extLst>
              <a:ext uri="{FF2B5EF4-FFF2-40B4-BE49-F238E27FC236}">
                <a16:creationId xmlns:a16="http://schemas.microsoft.com/office/drawing/2014/main" id="{9B309ADC-A784-2549-BD05-B58C4117591A}"/>
              </a:ext>
            </a:extLst>
          </p:cNvPr>
          <p:cNvSpPr txBox="1"/>
          <p:nvPr/>
        </p:nvSpPr>
        <p:spPr>
          <a:xfrm>
            <a:off x="2558334" y="2419971"/>
            <a:ext cx="295723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nl" sz="1600" dirty="0"/>
              <a:t>Start een tweede gebeurtenis wanneer “bericht1” wordt uitgezonden</a:t>
            </a:r>
          </a:p>
        </p:txBody>
      </p:sp>
      <p:sp>
        <p:nvSpPr>
          <p:cNvPr id="8" name="TextBox 7">
            <a:extLst>
              <a:ext uri="{FF2B5EF4-FFF2-40B4-BE49-F238E27FC236}">
                <a16:creationId xmlns:a16="http://schemas.microsoft.com/office/drawing/2014/main" id="{13FA7070-45FE-D74C-987F-2804E40498AB}"/>
              </a:ext>
            </a:extLst>
          </p:cNvPr>
          <p:cNvSpPr txBox="1"/>
          <p:nvPr/>
        </p:nvSpPr>
        <p:spPr>
          <a:xfrm>
            <a:off x="3812410" y="3152640"/>
            <a:ext cx="1308371"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nl" sz="1600" dirty="0"/>
              <a:t>Start motoren</a:t>
            </a:r>
          </a:p>
        </p:txBody>
      </p:sp>
      <p:sp>
        <p:nvSpPr>
          <p:cNvPr id="9" name="TextBox 8">
            <a:extLst>
              <a:ext uri="{FF2B5EF4-FFF2-40B4-BE49-F238E27FC236}">
                <a16:creationId xmlns:a16="http://schemas.microsoft.com/office/drawing/2014/main" id="{0908247F-2C60-DA40-9ABA-8CD2A6F47264}"/>
              </a:ext>
            </a:extLst>
          </p:cNvPr>
          <p:cNvSpPr txBox="1"/>
          <p:nvPr/>
        </p:nvSpPr>
        <p:spPr>
          <a:xfrm>
            <a:off x="3613428" y="3628442"/>
            <a:ext cx="201654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nl" sz="1600" dirty="0"/>
              <a:t>Wacht tot de kleurensensor zwart detecteert</a:t>
            </a:r>
          </a:p>
        </p:txBody>
      </p:sp>
      <p:sp>
        <p:nvSpPr>
          <p:cNvPr id="10" name="TextBox 9">
            <a:extLst>
              <a:ext uri="{FF2B5EF4-FFF2-40B4-BE49-F238E27FC236}">
                <a16:creationId xmlns:a16="http://schemas.microsoft.com/office/drawing/2014/main" id="{BF15C177-AB41-D54E-A5B5-10029971ECD3}"/>
              </a:ext>
            </a:extLst>
          </p:cNvPr>
          <p:cNvSpPr txBox="1"/>
          <p:nvPr/>
        </p:nvSpPr>
        <p:spPr>
          <a:xfrm>
            <a:off x="3901761" y="4364361"/>
            <a:ext cx="112966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nl" sz="1600" dirty="0"/>
              <a:t>Stop de motor</a:t>
            </a:r>
          </a:p>
        </p:txBody>
      </p:sp>
      <p:pic>
        <p:nvPicPr>
          <p:cNvPr id="17" name="Picture 16" descr="A screenshot of a cell phone&#10;&#10;Description automatically generated">
            <a:extLst>
              <a:ext uri="{FF2B5EF4-FFF2-40B4-BE49-F238E27FC236}">
                <a16:creationId xmlns:a16="http://schemas.microsoft.com/office/drawing/2014/main" id="{ADBF6AA1-EA76-4213-83C9-57788F0420EB}"/>
              </a:ext>
            </a:extLst>
          </p:cNvPr>
          <p:cNvPicPr>
            <a:picLocks noChangeAspect="1"/>
          </p:cNvPicPr>
          <p:nvPr/>
        </p:nvPicPr>
        <p:blipFill>
          <a:blip r:embed="rId3"/>
          <a:stretch>
            <a:fillRect/>
          </a:stretch>
        </p:blipFill>
        <p:spPr>
          <a:xfrm>
            <a:off x="5554371" y="2602706"/>
            <a:ext cx="3452469" cy="2168181"/>
          </a:xfrm>
          <a:prstGeom prst="rect">
            <a:avLst/>
          </a:prstGeom>
        </p:spPr>
      </p:pic>
      <p:sp>
        <p:nvSpPr>
          <p:cNvPr id="3" name="Footer Placeholder 3">
            <a:extLst>
              <a:ext uri="{FF2B5EF4-FFF2-40B4-BE49-F238E27FC236}">
                <a16:creationId xmlns:a16="http://schemas.microsoft.com/office/drawing/2014/main" id="{AE939257-6033-E93D-E573-1515D7167005}"/>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29348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C10F-5099-4E4F-A0EA-D0700C359F99}"/>
              </a:ext>
            </a:extLst>
          </p:cNvPr>
          <p:cNvSpPr>
            <a:spLocks noGrp="1"/>
          </p:cNvSpPr>
          <p:nvPr>
            <p:ph type="title"/>
          </p:nvPr>
        </p:nvSpPr>
        <p:spPr/>
        <p:txBody>
          <a:bodyPr/>
          <a:lstStyle/>
          <a:p>
            <a:r>
              <a:rPr lang="nl" dirty="0"/>
              <a:t>EEN OPMERKING OVER EVENEMENTEN</a:t>
            </a:r>
          </a:p>
        </p:txBody>
      </p:sp>
      <p:sp>
        <p:nvSpPr>
          <p:cNvPr id="3" name="Content Placeholder 2">
            <a:extLst>
              <a:ext uri="{FF2B5EF4-FFF2-40B4-BE49-F238E27FC236}">
                <a16:creationId xmlns:a16="http://schemas.microsoft.com/office/drawing/2014/main" id="{FCA8311B-51B1-4EE3-952C-006FF99ED59D}"/>
              </a:ext>
            </a:extLst>
          </p:cNvPr>
          <p:cNvSpPr>
            <a:spLocks noGrp="1"/>
          </p:cNvSpPr>
          <p:nvPr>
            <p:ph idx="1"/>
          </p:nvPr>
        </p:nvSpPr>
        <p:spPr/>
        <p:txBody>
          <a:bodyPr/>
          <a:lstStyle/>
          <a:p>
            <a:r>
              <a:rPr lang="nl" dirty="0"/>
              <a:t>Als je twee of meer evenementen hebt, weet je niet wanneer elk evenement eindigt.</a:t>
            </a:r>
          </a:p>
          <a:p>
            <a:r>
              <a:rPr lang="nl" dirty="0"/>
              <a:t>Als je wilt verplaatsen nadat het uitlijnen is voltooid, kun je proberen een verplaatsingsblok toe te voegen aan het einde van een van de gebeurtenissen.</a:t>
            </a:r>
          </a:p>
          <a:p>
            <a:pPr lvl="1"/>
            <a:r>
              <a:rPr lang="nl" dirty="0"/>
              <a:t>Opmerking: dit werkt niet omdat de code je verplaatsingsblok afspeelt zonder te wachten tot het andere evenement is afgelopen.</a:t>
            </a:r>
          </a:p>
          <a:p>
            <a:pPr lvl="1" fontAlgn="base"/>
            <a:r>
              <a:rPr lang="nl" dirty="0"/>
              <a:t>Oplossing: u moet uw evenementen synchroniseren. Voor meer informatie over synchronisatie en oplossingen gaat u naar de primelessons.org-les genaamd Introduction to Events.</a:t>
            </a:r>
          </a:p>
          <a:p>
            <a:pPr fontAlgn="base"/>
            <a:r>
              <a:rPr lang="nl" dirty="0"/>
              <a:t>Het synchronisatieprobleem kan worden opgelost door gebruik te maken van Wait Until Blocks en Variables. De tweede gebeurtenis stelt aan het einde een variabele in op een specifieke waarde en de eerste gebeurtenis wacht tot die waarde is ingesteld.</a:t>
            </a:r>
          </a:p>
          <a:p>
            <a:endParaRPr lang="en-US" dirty="0"/>
          </a:p>
        </p:txBody>
      </p:sp>
      <p:sp>
        <p:nvSpPr>
          <p:cNvPr id="5" name="Slide Number Placeholder 4">
            <a:extLst>
              <a:ext uri="{FF2B5EF4-FFF2-40B4-BE49-F238E27FC236}">
                <a16:creationId xmlns:a16="http://schemas.microsoft.com/office/drawing/2014/main" id="{8B9A9C15-251E-4EC3-81B3-BF395D41A373}"/>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6" name="Footer Placeholder 3">
            <a:extLst>
              <a:ext uri="{FF2B5EF4-FFF2-40B4-BE49-F238E27FC236}">
                <a16:creationId xmlns:a16="http://schemas.microsoft.com/office/drawing/2014/main" id="{88FAC8F8-F441-764B-5516-FEA6E03F0876}"/>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12115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8E6C-0200-44DC-A766-CE898B19AF74}"/>
              </a:ext>
            </a:extLst>
          </p:cNvPr>
          <p:cNvSpPr>
            <a:spLocks noGrp="1"/>
          </p:cNvSpPr>
          <p:nvPr>
            <p:ph type="title"/>
          </p:nvPr>
        </p:nvSpPr>
        <p:spPr/>
        <p:txBody>
          <a:bodyPr/>
          <a:lstStyle/>
          <a:p>
            <a:r>
              <a:rPr lang="nl" dirty="0"/>
              <a:t>Verbetering van uw code</a:t>
            </a:r>
          </a:p>
        </p:txBody>
      </p:sp>
      <p:sp>
        <p:nvSpPr>
          <p:cNvPr id="3" name="Content Placeholder 2">
            <a:extLst>
              <a:ext uri="{FF2B5EF4-FFF2-40B4-BE49-F238E27FC236}">
                <a16:creationId xmlns:a16="http://schemas.microsoft.com/office/drawing/2014/main" id="{73C64AB6-1FB0-4364-AF15-96DF445E8B30}"/>
              </a:ext>
            </a:extLst>
          </p:cNvPr>
          <p:cNvSpPr>
            <a:spLocks noGrp="1"/>
          </p:cNvSpPr>
          <p:nvPr>
            <p:ph idx="1"/>
          </p:nvPr>
        </p:nvSpPr>
        <p:spPr/>
        <p:txBody>
          <a:bodyPr/>
          <a:lstStyle/>
          <a:p>
            <a:r>
              <a:rPr lang="nl" dirty="0"/>
              <a:t>Wat valt je op aan de oplossing die we zojuist hebben gepresenteerd?</a:t>
            </a:r>
          </a:p>
          <a:p>
            <a:pPr lvl="1"/>
            <a:r>
              <a:rPr lang="nl" dirty="0"/>
              <a:t>De robot is aan het einde niet altijd perfect recht (uitgelijnd).</a:t>
            </a:r>
          </a:p>
          <a:p>
            <a:pPr lvl="1"/>
            <a:r>
              <a:rPr lang="nl" dirty="0"/>
              <a:t>Beide kleursensoren staan op de lijn, maar de robot stopt onder een hoek als je onder een scherpe hoek start</a:t>
            </a:r>
          </a:p>
          <a:p>
            <a:r>
              <a:rPr lang="nl" dirty="0">
                <a:solidFill>
                  <a:srgbClr val="FF0000"/>
                </a:solidFill>
              </a:rPr>
              <a:t>Vervolg uitdaging: Bedenk hoe je deze code kunt verbeteren, zodat de robot rechter eindigt</a:t>
            </a:r>
          </a:p>
          <a:p>
            <a:pPr lvl="1"/>
            <a:r>
              <a:rPr lang="nl" dirty="0">
                <a:solidFill>
                  <a:srgbClr val="FF0000"/>
                </a:solidFill>
              </a:rPr>
              <a:t>Oplossing: herhaal de uitlijning, maar zoek deze keer naar wit</a:t>
            </a:r>
          </a:p>
          <a:p>
            <a:endParaRPr lang="en-US" dirty="0">
              <a:solidFill>
                <a:srgbClr val="FF0000"/>
              </a:solidFill>
            </a:endParaRPr>
          </a:p>
          <a:p>
            <a:endParaRPr lang="en-US" dirty="0"/>
          </a:p>
        </p:txBody>
      </p:sp>
      <p:sp>
        <p:nvSpPr>
          <p:cNvPr id="5" name="Slide Number Placeholder 4">
            <a:extLst>
              <a:ext uri="{FF2B5EF4-FFF2-40B4-BE49-F238E27FC236}">
                <a16:creationId xmlns:a16="http://schemas.microsoft.com/office/drawing/2014/main" id="{9FF92CEB-E487-45DB-9B00-3A11EA60487D}"/>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6" name="Footer Placeholder 3">
            <a:extLst>
              <a:ext uri="{FF2B5EF4-FFF2-40B4-BE49-F238E27FC236}">
                <a16:creationId xmlns:a16="http://schemas.microsoft.com/office/drawing/2014/main" id="{2C82008A-A4D4-6B1F-F837-A098C600C8DD}"/>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30-05-2020)</a:t>
            </a:r>
          </a:p>
        </p:txBody>
      </p:sp>
    </p:spTree>
    <p:extLst>
      <p:ext uri="{BB962C8B-B14F-4D97-AF65-F5344CB8AC3E}">
        <p14:creationId xmlns:p14="http://schemas.microsoft.com/office/powerpoint/2010/main" val="20728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1370</TotalTime>
  <Words>816</Words>
  <Application>Microsoft Office PowerPoint</Application>
  <PresentationFormat>On-screen Show (4:3)</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Helvetica Neue</vt:lpstr>
      <vt:lpstr>Wingdings 2</vt:lpstr>
      <vt:lpstr>Dividend</vt:lpstr>
      <vt:lpstr>Kwadrateren op lijnen</vt:lpstr>
      <vt:lpstr>Lesdoelstellingen</vt:lpstr>
      <vt:lpstr>Beoordeling</vt:lpstr>
      <vt:lpstr>WAAROM uitlijnen/vierkant op een lijn?</vt:lpstr>
      <vt:lpstr>Drie eenvoudige stappen om uit te lijnen</vt:lpstr>
      <vt:lpstr>OPMERKINGEN over de oplossing</vt:lpstr>
      <vt:lpstr>Basisoplossing: Verplaats tot lijn</vt:lpstr>
      <vt:lpstr>EEN OPMERKING OVER EVENEMENTEN</vt:lpstr>
      <vt:lpstr>Verbetering van uw code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140</cp:revision>
  <dcterms:created xsi:type="dcterms:W3CDTF">2016-07-04T02:35:12Z</dcterms:created>
  <dcterms:modified xsi:type="dcterms:W3CDTF">2023-09-28T18:30:14Z</dcterms:modified>
</cp:coreProperties>
</file>