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h+s8V8KhJ9dJWia46OHQDRNGSN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GillSans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6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6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6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5" name="Google Shape;2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6" name="Google Shape;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6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7" name="Google Shape;117;p2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2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2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2" name="Google Shape;122;p28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p28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2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3" name="Google Shape;133;p2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2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3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0" name="Google Shape;140;p3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30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1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18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8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4" name="Google Shape;54;p1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p20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2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2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Google Shape;72;p2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3" name="Google Shape;73;p2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2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2" name="Google Shape;82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3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8" name="Google Shape;88;p2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9" name="Google Shape;89;p2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5" name="Google Shape;95;p2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6" name="Google Shape;96;p2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5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5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CONFIGURING ROBOT MOVEMENT</a:t>
            </a:r>
            <a:endParaRPr/>
          </a:p>
        </p:txBody>
      </p:sp>
      <p:sp>
        <p:nvSpPr>
          <p:cNvPr id="147" name="Google Shape;147;p1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8" name="Google Shape;148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HOW MANY CM DOES THE ROBOT MOVE IN 1 ROTATION?</a:t>
            </a:r>
            <a:br>
              <a:rPr lang="en-US"/>
            </a:br>
            <a:r>
              <a:rPr lang="en-US"/>
              <a:t>(METHOD 2)</a:t>
            </a:r>
            <a:endParaRPr/>
          </a:p>
        </p:txBody>
      </p:sp>
      <p:sp>
        <p:nvSpPr>
          <p:cNvPr id="262" name="Google Shape;262;p10"/>
          <p:cNvSpPr txBox="1"/>
          <p:nvPr>
            <p:ph idx="1" type="body"/>
          </p:nvPr>
        </p:nvSpPr>
        <p:spPr>
          <a:xfrm>
            <a:off x="155088" y="1140006"/>
            <a:ext cx="8831580" cy="242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9" lvl="1" marL="0" rtl="0" algn="l">
              <a:spcBef>
                <a:spcPts val="0"/>
              </a:spcBef>
              <a:spcAft>
                <a:spcPts val="0"/>
              </a:spcAft>
              <a:buSzPct val="91999"/>
              <a:buChar char="⬛"/>
            </a:pPr>
            <a:r>
              <a:rPr lang="en-US" sz="1900"/>
              <a:t>Use the Dashboard to view sensor data to find the Motor Degrees value</a:t>
            </a:r>
            <a:endParaRPr/>
          </a:p>
          <a:p>
            <a:pPr indent="-342900" lvl="0" marL="476100" rtl="0" algn="l">
              <a:spcBef>
                <a:spcPts val="933"/>
              </a:spcBef>
              <a:spcAft>
                <a:spcPts val="0"/>
              </a:spcAft>
              <a:buSzPct val="91999"/>
              <a:buFont typeface="Gill Sans"/>
              <a:buAutoNum type="arabicPeriod"/>
            </a:pPr>
            <a:r>
              <a:rPr lang="en-US"/>
              <a:t>Put your ruler next to your wheel/robot at 0 centimeters (whatever part of the robot you use to align with 0, you should use to use to measure distance in step 2)</a:t>
            </a:r>
            <a:endParaRPr/>
          </a:p>
          <a:p>
            <a:pPr indent="-342900" lvl="0" marL="476100" rtl="0" algn="l">
              <a:spcBef>
                <a:spcPts val="933"/>
              </a:spcBef>
              <a:spcAft>
                <a:spcPts val="0"/>
              </a:spcAft>
              <a:buSzPct val="91999"/>
              <a:buFont typeface="Gill Sans"/>
              <a:buAutoNum type="arabicPeriod"/>
            </a:pPr>
            <a:r>
              <a:rPr lang="en-US"/>
              <a:t>Roll your robot forward until the motor encoder reading (in the SPIKE software) reaches 1 rotation, or 360 degrees. Once you learn to program movement, you can program the robot to move 1 rotation forward.</a:t>
            </a:r>
            <a:endParaRPr/>
          </a:p>
          <a:p>
            <a:pPr indent="-342900" lvl="0" marL="476100" rtl="0" algn="l">
              <a:spcBef>
                <a:spcPts val="933"/>
              </a:spcBef>
              <a:spcAft>
                <a:spcPts val="0"/>
              </a:spcAft>
              <a:buSzPct val="91999"/>
              <a:buFont typeface="Gill Sans"/>
              <a:buAutoNum type="arabicPeriod"/>
            </a:pPr>
            <a:r>
              <a:rPr lang="en-US"/>
              <a:t>Read the number of CM the robot moved along the ruler</a:t>
            </a:r>
            <a:endParaRPr/>
          </a:p>
          <a:p>
            <a:pPr indent="-342900" lvl="0" marL="476100" rtl="0" algn="l">
              <a:spcBef>
                <a:spcPts val="933"/>
              </a:spcBef>
              <a:spcAft>
                <a:spcPts val="0"/>
              </a:spcAft>
              <a:buSzPct val="91999"/>
              <a:buFont typeface="Gill Sans"/>
              <a:buAutoNum type="arabicPeriod"/>
            </a:pPr>
            <a:r>
              <a:rPr lang="en-US"/>
              <a:t>Use the values to configure your robot’s movement</a:t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263" name="Google Shape;263;p10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09/10/2023)</a:t>
            </a:r>
            <a:endParaRPr/>
          </a:p>
        </p:txBody>
      </p:sp>
      <p:sp>
        <p:nvSpPr>
          <p:cNvPr id="264" name="Google Shape;264;p10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uler_0_10.jpg" id="265" name="Google Shape;2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668" y="5010269"/>
            <a:ext cx="3484790" cy="1138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10"/>
          <p:cNvCxnSpPr/>
          <p:nvPr/>
        </p:nvCxnSpPr>
        <p:spPr>
          <a:xfrm>
            <a:off x="1444030" y="4988732"/>
            <a:ext cx="810883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67" name="Google Shape;267;p10"/>
          <p:cNvGrpSpPr/>
          <p:nvPr/>
        </p:nvGrpSpPr>
        <p:grpSpPr>
          <a:xfrm>
            <a:off x="245029" y="4302848"/>
            <a:ext cx="1199001" cy="1371767"/>
            <a:chOff x="6507213" y="1384746"/>
            <a:chExt cx="1199001" cy="1371767"/>
          </a:xfrm>
        </p:grpSpPr>
        <p:grpSp>
          <p:nvGrpSpPr>
            <p:cNvPr id="268" name="Google Shape;268;p1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69" name="Google Shape;269;p10"/>
              <p:cNvSpPr/>
              <p:nvPr/>
            </p:nvSpPr>
            <p:spPr>
              <a:xfrm rot="10800000">
                <a:off x="6451830" y="2223671"/>
                <a:ext cx="519438" cy="898563"/>
              </a:xfrm>
              <a:prstGeom prst="roundRect">
                <a:avLst>
                  <a:gd fmla="val 16667" name="adj"/>
                </a:avLst>
              </a:prstGeom>
              <a:solidFill>
                <a:srgbClr val="FFD500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71" name="Google Shape;271;p10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fmla="val 16667" name="adj"/>
                </a:avLst>
              </a:prstGeom>
              <a:solidFill>
                <a:srgbClr val="65D7FF"/>
              </a:solidFill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72" name="Google Shape;272;p10"/>
              <p:cNvSpPr/>
              <p:nvPr/>
            </p:nvSpPr>
            <p:spPr>
              <a:xfrm>
                <a:off x="6621093" y="2864729"/>
                <a:ext cx="179290" cy="166284"/>
              </a:xfrm>
              <a:prstGeom prst="ellipse">
                <a:avLst/>
              </a:prstGeom>
              <a:solidFill>
                <a:srgbClr val="00B050"/>
              </a:solidFill>
              <a:ln cap="rnd" cmpd="sng" w="12700">
                <a:solidFill>
                  <a:srgbClr val="C6C6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273" name="Google Shape;273;p1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/>
            </a:p>
          </p:txBody>
        </p:sp>
        <p:sp>
          <p:nvSpPr>
            <p:cNvPr id="274" name="Google Shape;274;p1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</a:t>
              </a:r>
              <a:endParaRPr/>
            </a:p>
          </p:txBody>
        </p:sp>
      </p:grpSp>
      <p:pic>
        <p:nvPicPr>
          <p:cNvPr descr="A close-up of a logo&#10;&#10;Description automatically generated" id="275" name="Google Shape;2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839" y="3545893"/>
            <a:ext cx="4533900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0"/>
          <p:cNvSpPr/>
          <p:nvPr/>
        </p:nvSpPr>
        <p:spPr>
          <a:xfrm>
            <a:off x="2845812" y="3597259"/>
            <a:ext cx="709713" cy="666408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3624418" y="3600652"/>
            <a:ext cx="709713" cy="666408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1444030" y="4482662"/>
            <a:ext cx="1881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STOP MODES: BRAKE VS. HOLD VS. COAST</a:t>
            </a:r>
            <a:endParaRPr/>
          </a:p>
        </p:txBody>
      </p:sp>
      <p:sp>
        <p:nvSpPr>
          <p:cNvPr id="284" name="Google Shape;284;p11"/>
          <p:cNvSpPr txBox="1"/>
          <p:nvPr>
            <p:ph idx="1" type="body"/>
          </p:nvPr>
        </p:nvSpPr>
        <p:spPr>
          <a:xfrm>
            <a:off x="155088" y="1140006"/>
            <a:ext cx="8746864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BRAKE'</a:t>
            </a:r>
            <a:r>
              <a:rPr lang="en-US"/>
              <a:t>– after move, bring motors to a hard stop. This is the default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HOLD'</a:t>
            </a:r>
            <a:r>
              <a:rPr lang="en-US"/>
              <a:t>– after move, bring motor to a hard stop and use motor power to counter any further movement until the motor is used again. You will not be able to move the motor by hand.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COAST'</a:t>
            </a:r>
            <a:r>
              <a:rPr lang="en-US"/>
              <a:t> – after move, allow motors to move due to momentum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SMART_BRAKE</a:t>
            </a:r>
            <a:r>
              <a:rPr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/>
              <a:t>– </a:t>
            </a:r>
            <a:r>
              <a:rPr b="0" i="0" lang="en-US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the motor brake and continue to brake after stop and compensate for inaccuracies in the next command. New in SP3.</a:t>
            </a:r>
            <a:endParaRPr>
              <a:solidFill>
                <a:schemeClr val="dk1"/>
              </a:solidFill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SMART_COAST</a:t>
            </a:r>
            <a:r>
              <a:rPr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/>
              <a:t>– </a:t>
            </a:r>
            <a:r>
              <a:rPr b="0" i="0" lang="en-US" u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the motor brake until stop and then coast and compensate for inaccuracies in the next command. New in SP3.</a:t>
            </a:r>
            <a:endParaRPr>
              <a:solidFill>
                <a:schemeClr val="dk1"/>
              </a:solidFill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In general, we will use </a:t>
            </a:r>
            <a:r>
              <a:rPr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HOLD'</a:t>
            </a:r>
            <a:r>
              <a:rPr lang="en-US"/>
              <a:t> or </a:t>
            </a:r>
            <a:r>
              <a:rPr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-US">
                <a:solidFill>
                  <a:srgbClr val="D8009B"/>
                </a:solidFill>
                <a:latin typeface="Consolas"/>
                <a:ea typeface="Consolas"/>
                <a:cs typeface="Consolas"/>
                <a:sym typeface="Consolas"/>
              </a:rPr>
              <a:t>BRAKE'</a:t>
            </a:r>
            <a:r>
              <a:rPr lang="en-US"/>
              <a:t> in most of our programs.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motor_pair.stop(motor_pair.PAIR_1, motor.BRAKE)</a:t>
            </a:r>
            <a:endParaRPr/>
          </a:p>
        </p:txBody>
      </p:sp>
      <p:sp>
        <p:nvSpPr>
          <p:cNvPr id="285" name="Google Shape;285;p11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09/10/2023)</a:t>
            </a:r>
            <a:endParaRPr/>
          </a:p>
        </p:txBody>
      </p:sp>
      <p:sp>
        <p:nvSpPr>
          <p:cNvPr id="286" name="Google Shape;286;p11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MOTOR VELOCITY</a:t>
            </a:r>
            <a:endParaRPr/>
          </a:p>
        </p:txBody>
      </p:sp>
      <p:sp>
        <p:nvSpPr>
          <p:cNvPr id="292" name="Google Shape;292;p12"/>
          <p:cNvSpPr txBox="1"/>
          <p:nvPr>
            <p:ph idx="1" type="body"/>
          </p:nvPr>
        </p:nvSpPr>
        <p:spPr>
          <a:xfrm>
            <a:off x="156210" y="1140006"/>
            <a:ext cx="8563584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If no specific speed velocity is given as an input to the move method, the method will use the default velocity. According to the knowledge base the default velocity (speed) is 360.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It is not, as in Blocks programming, expressed as a percentage of maximum. The min and max velocities are defined by the motor specification.</a:t>
            </a:r>
            <a:endParaRPr/>
          </a:p>
          <a:p>
            <a:pPr indent="0" lvl="2" marL="594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i="0" lang="en-US" sz="1800" u="none" strike="noStrike">
                <a:solidFill>
                  <a:schemeClr val="dk1"/>
                </a:solidFill>
              </a:rPr>
              <a:t>Small motor (Spike Essential): -660 to 660</a:t>
            </a:r>
            <a:br>
              <a:rPr lang="en-US" sz="1800">
                <a:solidFill>
                  <a:schemeClr val="dk1"/>
                </a:solidFill>
              </a:rPr>
            </a:br>
            <a:r>
              <a:rPr b="0" i="0" lang="en-US" sz="1800" u="none" strike="noStrike">
                <a:solidFill>
                  <a:schemeClr val="dk1"/>
                </a:solidFill>
              </a:rPr>
              <a:t>Medium motor: -1110 to 1110</a:t>
            </a:r>
            <a:br>
              <a:rPr lang="en-US" sz="1800">
                <a:solidFill>
                  <a:schemeClr val="dk1"/>
                </a:solidFill>
              </a:rPr>
            </a:br>
            <a:r>
              <a:rPr b="0" i="0" lang="en-US" sz="1800" u="none" strike="noStrike">
                <a:solidFill>
                  <a:schemeClr val="dk1"/>
                </a:solidFill>
              </a:rPr>
              <a:t>Large motor: -1050 to 1050</a:t>
            </a:r>
            <a:endParaRPr>
              <a:solidFill>
                <a:schemeClr val="dk1"/>
              </a:solidFill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For example, the code below will move at 360 velocity because no other velocity is specified in the method.</a:t>
            </a:r>
            <a:endParaRPr/>
          </a:p>
        </p:txBody>
      </p:sp>
      <p:sp>
        <p:nvSpPr>
          <p:cNvPr id="293" name="Google Shape;293;p1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09/10/2023)</a:t>
            </a:r>
            <a:endParaRPr/>
          </a:p>
        </p:txBody>
      </p:sp>
      <p:sp>
        <p:nvSpPr>
          <p:cNvPr id="294" name="Google Shape;294;p1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12"/>
          <p:cNvSpPr txBox="1"/>
          <p:nvPr/>
        </p:nvSpPr>
        <p:spPr>
          <a:xfrm>
            <a:off x="453058" y="4441857"/>
            <a:ext cx="8191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motor_pair.move_for_degrees(motor_pair.PAIR_1, 0, </a:t>
            </a:r>
            <a:r>
              <a:rPr b="0" i="0" lang="en-US" sz="20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1000)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PUTTING IT TOGETHER</a:t>
            </a:r>
            <a:endParaRPr/>
          </a:p>
        </p:txBody>
      </p:sp>
      <p:sp>
        <p:nvSpPr>
          <p:cNvPr id="301" name="Google Shape;301;p13"/>
          <p:cNvSpPr txBox="1"/>
          <p:nvPr>
            <p:ph idx="1" type="body"/>
          </p:nvPr>
        </p:nvSpPr>
        <p:spPr>
          <a:xfrm>
            <a:off x="155088" y="1140007"/>
            <a:ext cx="8833715" cy="129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For Drive Base 1 and Droid Bot 4, smaller wheels are used.  One rotation only moves the robot by 17.5cm. 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For ADB, the larger wheels are used. One rotation moves the robot by 27.6cm.  A lower velocity can be used for additional control.</a:t>
            </a:r>
            <a:endParaRPr/>
          </a:p>
        </p:txBody>
      </p:sp>
      <p:sp>
        <p:nvSpPr>
          <p:cNvPr id="302" name="Google Shape;302;p1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09/10/2023)</a:t>
            </a:r>
            <a:endParaRPr/>
          </a:p>
        </p:txBody>
      </p:sp>
      <p:sp>
        <p:nvSpPr>
          <p:cNvPr id="303" name="Google Shape;303;p1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13"/>
          <p:cNvSpPr txBox="1"/>
          <p:nvPr/>
        </p:nvSpPr>
        <p:spPr>
          <a:xfrm>
            <a:off x="3855953" y="2529991"/>
            <a:ext cx="1431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</a:t>
            </a:r>
            <a:endParaRPr/>
          </a:p>
        </p:txBody>
      </p:sp>
      <p:sp>
        <p:nvSpPr>
          <p:cNvPr id="305" name="Google Shape;305;p13"/>
          <p:cNvSpPr txBox="1"/>
          <p:nvPr/>
        </p:nvSpPr>
        <p:spPr>
          <a:xfrm>
            <a:off x="3726744" y="3959968"/>
            <a:ext cx="1431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ADB</a:t>
            </a:r>
            <a:endParaRPr/>
          </a:p>
        </p:txBody>
      </p:sp>
      <p:sp>
        <p:nvSpPr>
          <p:cNvPr id="306" name="Google Shape;306;p13"/>
          <p:cNvSpPr txBox="1"/>
          <p:nvPr/>
        </p:nvSpPr>
        <p:spPr>
          <a:xfrm>
            <a:off x="175261" y="2902548"/>
            <a:ext cx="88135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motor_pair.pair</a:t>
            </a:r>
            <a:r>
              <a:rPr b="0" lang="en-US" sz="180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(motor_pair.PAIR_1, </a:t>
            </a:r>
            <a:r>
              <a:rPr b="0" lang="en-US" sz="1800">
                <a:solidFill>
                  <a:srgbClr val="D8009B"/>
                </a:solidFill>
                <a:latin typeface="Courier New"/>
                <a:ea typeface="Courier New"/>
                <a:cs typeface="Courier New"/>
                <a:sym typeface="Courier New"/>
              </a:rPr>
              <a:t>port.C, port.D)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motor_pair.move_for_degrees</a:t>
            </a:r>
            <a:r>
              <a:rPr b="0" i="0" lang="en-US" sz="18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80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motor_pair.PAIR_1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degreesForDistance</a:t>
            </a:r>
            <a:r>
              <a:rPr lang="en-US" sz="1800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(20)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0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velocity = </a:t>
            </a:r>
            <a:r>
              <a:rPr b="0" i="0" lang="en-US" sz="1800" u="none" strike="noStrike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400, </a:t>
            </a:r>
            <a:r>
              <a:rPr b="0" i="0" lang="en-US" sz="18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 = </a:t>
            </a:r>
            <a:r>
              <a:rPr b="0" i="0" lang="en-US" sz="1800" u="none" strike="noStrike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motor.COAST</a:t>
            </a:r>
            <a:r>
              <a:rPr b="0" i="0" lang="en-US" sz="18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13"/>
          <p:cNvSpPr txBox="1"/>
          <p:nvPr/>
        </p:nvSpPr>
        <p:spPr>
          <a:xfrm>
            <a:off x="175260" y="4340542"/>
            <a:ext cx="88135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motor_pair.pair</a:t>
            </a:r>
            <a:r>
              <a:rPr b="0" lang="en-US" sz="180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(motor_pair.PAIR_1, </a:t>
            </a:r>
            <a:r>
              <a:rPr b="0" lang="en-US" sz="1800">
                <a:solidFill>
                  <a:srgbClr val="D8009B"/>
                </a:solidFill>
                <a:latin typeface="Courier New"/>
                <a:ea typeface="Courier New"/>
                <a:cs typeface="Courier New"/>
                <a:sym typeface="Courier New"/>
              </a:rPr>
              <a:t>port.A, port.E)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motor_pair.move_for_degrees</a:t>
            </a:r>
            <a:r>
              <a:rPr b="0" i="0" lang="en-US" sz="18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US" sz="180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motor_pair.PAIR_1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degreesForDistance</a:t>
            </a:r>
            <a:r>
              <a:rPr lang="en-US" sz="1800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(20)</a:t>
            </a:r>
            <a:r>
              <a:rPr b="0" i="0" lang="en-US" sz="18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0, velocity = </a:t>
            </a:r>
            <a:r>
              <a:rPr b="0" i="0" lang="en-US" sz="1800" u="none" strike="noStrike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200, </a:t>
            </a:r>
            <a:r>
              <a:rPr b="0" i="0" lang="en-US" sz="18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 = </a:t>
            </a:r>
            <a:r>
              <a:rPr b="0" i="0" lang="en-US" sz="1800" u="none" strike="noStrike">
                <a:solidFill>
                  <a:srgbClr val="FF7D00"/>
                </a:solidFill>
                <a:latin typeface="Courier New"/>
                <a:ea typeface="Courier New"/>
                <a:cs typeface="Courier New"/>
                <a:sym typeface="Courier New"/>
              </a:rPr>
              <a:t>motor.HOLD</a:t>
            </a:r>
            <a:r>
              <a:rPr b="0" i="0" lang="en-US" sz="1800" u="none" strike="noStrike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313" name="Google Shape;313;p14"/>
          <p:cNvSpPr txBox="1"/>
          <p:nvPr>
            <p:ph idx="1" type="body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This lesson was created by Sanjay and Arvind Seshan for Prime Lessons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sz="1600" u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Additional contributions by FLL Share &amp; Learn community members</a:t>
            </a:r>
            <a:endParaRPr sz="1600"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More lessons are available at www.primelessons.org</a:t>
            </a:r>
            <a:endParaRPr/>
          </a:p>
        </p:txBody>
      </p:sp>
      <p:sp>
        <p:nvSpPr>
          <p:cNvPr id="314" name="Google Shape;314;p1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09/10/2023)</a:t>
            </a:r>
            <a:endParaRPr/>
          </a:p>
        </p:txBody>
      </p:sp>
      <p:sp>
        <p:nvSpPr>
          <p:cNvPr id="315" name="Google Shape;315;p1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317" name="Google Shape;317;p1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to configure robot movement on a SPIKE Prime robot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add you first lines to the programming canvas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Note:  Although images in this lessons may show a SPIKE Prime, the general concepts are the same for Robot Inventor. 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5" name="Google Shape;155;p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09/10/2023)</a:t>
            </a:r>
            <a:endParaRPr/>
          </a:p>
        </p:txBody>
      </p:sp>
      <p:sp>
        <p:nvSpPr>
          <p:cNvPr id="156" name="Google Shape;156;p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4078" y="3429000"/>
            <a:ext cx="3427528" cy="2441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WHY CONFIGURE YOUR CODE?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Every robot is different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Before you can program to move or turn, you need to first set how you have configured your robot: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What ports are the drive motors connected to?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What type of wheels are you using?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How fast do you want to move?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Do you want to stop immediately at the end of a move?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This information needs to be in every program you write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NOTE: SP3 does not allow for as much pre-configuration as SP2 did; many functions need to have these values passed in each time. Using constants can help.</a:t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09/10/2023)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toy car with wheels&#10;&#10;Description automatically generated" id="170" name="Google Shape;1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09" y="2379354"/>
            <a:ext cx="4074429" cy="31059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device with a green button&#10;&#10;Description automatically generated" id="171" name="Google Shape;17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1766" y="1916536"/>
            <a:ext cx="4210597" cy="352179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WHAT IS CONNECTED TO EACH PORT?</a:t>
            </a:r>
            <a:endParaRPr/>
          </a:p>
        </p:txBody>
      </p:sp>
      <p:sp>
        <p:nvSpPr>
          <p:cNvPr id="173" name="Google Shape;173;p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09/10/2023)</a:t>
            </a:r>
            <a:endParaRPr/>
          </a:p>
        </p:txBody>
      </p:sp>
      <p:sp>
        <p:nvSpPr>
          <p:cNvPr id="174" name="Google Shape;174;p4"/>
          <p:cNvSpPr txBox="1"/>
          <p:nvPr>
            <p:ph idx="12" type="sldNum"/>
          </p:nvPr>
        </p:nvSpPr>
        <p:spPr>
          <a:xfrm>
            <a:off x="6367065" y="5302710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671637" y="1372728"/>
            <a:ext cx="28269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 with one extra color sensor on port A (not shown in image)</a:t>
            </a:r>
            <a:endParaRPr/>
          </a:p>
        </p:txBody>
      </p:sp>
      <p:sp>
        <p:nvSpPr>
          <p:cNvPr id="176" name="Google Shape;176;p4"/>
          <p:cNvSpPr txBox="1"/>
          <p:nvPr/>
        </p:nvSpPr>
        <p:spPr>
          <a:xfrm>
            <a:off x="4261766" y="3501426"/>
            <a:ext cx="7704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Motor</a:t>
            </a:r>
            <a:endParaRPr/>
          </a:p>
        </p:txBody>
      </p:sp>
      <p:sp>
        <p:nvSpPr>
          <p:cNvPr id="177" name="Google Shape;177;p4"/>
          <p:cNvSpPr txBox="1"/>
          <p:nvPr/>
        </p:nvSpPr>
        <p:spPr>
          <a:xfrm>
            <a:off x="7977798" y="3447656"/>
            <a:ext cx="7704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Motor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WHAT IS CONNECTED TO EACH PORT?</a:t>
            </a:r>
            <a:endParaRPr/>
          </a:p>
        </p:txBody>
      </p:sp>
      <p:sp>
        <p:nvSpPr>
          <p:cNvPr id="183" name="Google Shape;183;p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09/10/2023)</a:t>
            </a:r>
            <a:endParaRPr/>
          </a:p>
        </p:txBody>
      </p:sp>
      <p:sp>
        <p:nvSpPr>
          <p:cNvPr id="184" name="Google Shape;184;p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9319" y="3781302"/>
            <a:ext cx="3427528" cy="24413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5"/>
          <p:cNvGrpSpPr/>
          <p:nvPr/>
        </p:nvGrpSpPr>
        <p:grpSpPr>
          <a:xfrm>
            <a:off x="545686" y="3636133"/>
            <a:ext cx="3427528" cy="2475398"/>
            <a:chOff x="429977" y="3602040"/>
            <a:chExt cx="3427528" cy="2475398"/>
          </a:xfrm>
        </p:grpSpPr>
        <p:pic>
          <p:nvPicPr>
            <p:cNvPr id="187" name="Google Shape;18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9977" y="3636133"/>
              <a:ext cx="3427528" cy="24413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5"/>
            <p:cNvPicPr preferRelativeResize="0"/>
            <p:nvPr/>
          </p:nvPicPr>
          <p:blipFill rotWithShape="1">
            <a:blip r:embed="rId3">
              <a:alphaModFix/>
            </a:blip>
            <a:srcRect b="40296" l="2931" r="89451" t="41763"/>
            <a:stretch/>
          </p:blipFill>
          <p:spPr>
            <a:xfrm>
              <a:off x="545686" y="3995697"/>
              <a:ext cx="261138" cy="437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5"/>
            <p:cNvPicPr preferRelativeResize="0"/>
            <p:nvPr/>
          </p:nvPicPr>
          <p:blipFill rotWithShape="1">
            <a:blip r:embed="rId3">
              <a:alphaModFix/>
            </a:blip>
            <a:srcRect b="40296" l="2931" r="89451" t="41763"/>
            <a:stretch/>
          </p:blipFill>
          <p:spPr>
            <a:xfrm>
              <a:off x="552209" y="5349114"/>
              <a:ext cx="261138" cy="437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5"/>
            <p:cNvPicPr preferRelativeResize="0"/>
            <p:nvPr/>
          </p:nvPicPr>
          <p:blipFill rotWithShape="1">
            <a:blip r:embed="rId3">
              <a:alphaModFix/>
            </a:blip>
            <a:srcRect b="14723" l="2946" r="87638" t="67607"/>
            <a:stretch/>
          </p:blipFill>
          <p:spPr>
            <a:xfrm>
              <a:off x="3417212" y="4654883"/>
              <a:ext cx="322729" cy="4313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5"/>
            <p:cNvPicPr preferRelativeResize="0"/>
            <p:nvPr/>
          </p:nvPicPr>
          <p:blipFill rotWithShape="1">
            <a:blip r:embed="rId4">
              <a:alphaModFix/>
            </a:blip>
            <a:srcRect b="18668" l="87054" r="2319" t="68768"/>
            <a:stretch/>
          </p:blipFill>
          <p:spPr>
            <a:xfrm>
              <a:off x="437751" y="4684434"/>
              <a:ext cx="424984" cy="34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5"/>
            <p:cNvPicPr preferRelativeResize="0"/>
            <p:nvPr/>
          </p:nvPicPr>
          <p:blipFill rotWithShape="1">
            <a:blip r:embed="rId4">
              <a:alphaModFix/>
            </a:blip>
            <a:srcRect b="74720" l="4675" r="86825" t="12560"/>
            <a:stretch/>
          </p:blipFill>
          <p:spPr>
            <a:xfrm>
              <a:off x="3437514" y="5349114"/>
              <a:ext cx="296762" cy="3047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5"/>
            <p:cNvSpPr txBox="1"/>
            <p:nvPr/>
          </p:nvSpPr>
          <p:spPr>
            <a:xfrm>
              <a:off x="733160" y="3602040"/>
              <a:ext cx="2821162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Droid Bot IV Configuration</a:t>
              </a:r>
              <a:endParaRPr/>
            </a:p>
          </p:txBody>
        </p:sp>
      </p:grpSp>
      <p:sp>
        <p:nvSpPr>
          <p:cNvPr id="194" name="Google Shape;194;p5"/>
          <p:cNvSpPr txBox="1"/>
          <p:nvPr/>
        </p:nvSpPr>
        <p:spPr>
          <a:xfrm>
            <a:off x="6386152" y="3769289"/>
            <a:ext cx="141386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ADB Default settings</a:t>
            </a:r>
            <a:endParaRPr/>
          </a:p>
        </p:txBody>
      </p:sp>
      <p:pic>
        <p:nvPicPr>
          <p:cNvPr id="195" name="Google Shape;195;p5"/>
          <p:cNvPicPr preferRelativeResize="0"/>
          <p:nvPr/>
        </p:nvPicPr>
        <p:blipFill rotWithShape="1">
          <a:blip r:embed="rId5">
            <a:alphaModFix/>
          </a:blip>
          <a:srcRect b="0" l="0" r="0" t="5123"/>
          <a:stretch/>
        </p:blipFill>
        <p:spPr>
          <a:xfrm>
            <a:off x="5470990" y="1684660"/>
            <a:ext cx="3118067" cy="1967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toy&#10;&#10;Description automatically generated" id="196" name="Google Shape;19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3838" y="1334418"/>
            <a:ext cx="3417766" cy="25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"/>
          <p:cNvSpPr txBox="1"/>
          <p:nvPr/>
        </p:nvSpPr>
        <p:spPr>
          <a:xfrm>
            <a:off x="7528113" y="1567326"/>
            <a:ext cx="891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ADB</a:t>
            </a:r>
            <a:endParaRPr/>
          </a:p>
        </p:txBody>
      </p:sp>
      <p:sp>
        <p:nvSpPr>
          <p:cNvPr id="198" name="Google Shape;198;p5"/>
          <p:cNvSpPr txBox="1"/>
          <p:nvPr/>
        </p:nvSpPr>
        <p:spPr>
          <a:xfrm>
            <a:off x="2731430" y="1455415"/>
            <a:ext cx="1413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Droid Bot IV</a:t>
            </a:r>
            <a:endParaRPr/>
          </a:p>
        </p:txBody>
      </p:sp>
      <p:sp>
        <p:nvSpPr>
          <p:cNvPr id="199" name="Google Shape;199;p5"/>
          <p:cNvSpPr txBox="1"/>
          <p:nvPr/>
        </p:nvSpPr>
        <p:spPr>
          <a:xfrm>
            <a:off x="201728" y="4003836"/>
            <a:ext cx="7704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Motor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283838" y="5371934"/>
            <a:ext cx="7704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Motor</a:t>
            </a:r>
            <a:endParaRPr/>
          </a:p>
        </p:txBody>
      </p:sp>
      <p:sp>
        <p:nvSpPr>
          <p:cNvPr id="201" name="Google Shape;201;p5"/>
          <p:cNvSpPr txBox="1"/>
          <p:nvPr/>
        </p:nvSpPr>
        <p:spPr>
          <a:xfrm>
            <a:off x="4994085" y="4114284"/>
            <a:ext cx="7704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Motor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4994085" y="5419402"/>
            <a:ext cx="7704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Motor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CONFIGURING MOVEMENT BLOCKS</a:t>
            </a:r>
            <a:endParaRPr/>
          </a:p>
        </p:txBody>
      </p:sp>
      <p:sp>
        <p:nvSpPr>
          <p:cNvPr id="208" name="Google Shape;208;p6"/>
          <p:cNvSpPr txBox="1"/>
          <p:nvPr>
            <p:ph idx="1" type="body"/>
          </p:nvPr>
        </p:nvSpPr>
        <p:spPr>
          <a:xfrm>
            <a:off x="156210" y="1140006"/>
            <a:ext cx="6250681" cy="518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Before using movement methods, you must configure the robot first.  The below constructor (a special function that returns an object of the requested type) creates a MotorPair that can be used to move the robot.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472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motor_pair.pair</a:t>
            </a:r>
            <a:r>
              <a:rPr b="0" lang="en-US" sz="160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(pair, </a:t>
            </a:r>
            <a:r>
              <a:rPr b="0" lang="en-US" sz="1600">
                <a:solidFill>
                  <a:srgbClr val="D8009B"/>
                </a:solidFill>
                <a:latin typeface="Courier New"/>
                <a:ea typeface="Courier New"/>
                <a:cs typeface="Courier New"/>
                <a:sym typeface="Courier New"/>
              </a:rPr>
              <a:t>left_motor_port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600">
                <a:solidFill>
                  <a:srgbClr val="D8009B"/>
                </a:solidFill>
                <a:latin typeface="Courier New"/>
                <a:ea typeface="Courier New"/>
                <a:cs typeface="Courier New"/>
                <a:sym typeface="Courier New"/>
              </a:rPr>
              <a:t>right_motor_port</a:t>
            </a:r>
            <a:r>
              <a:rPr b="0" lang="en-US" sz="1600">
                <a:solidFill>
                  <a:srgbClr val="0087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/>
              <a:t>Determines which motors are connected to the left &amp; right wheels (change the settings for your robot). Whenever functions have 2 inputs for wheels – the first one is for the left wheel and second is for right.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sz="1800"/>
              <a:t>Unli</a:t>
            </a:r>
            <a:r>
              <a:rPr lang="en-US"/>
              <a:t>ke in Spike 2, you cannot initialize motor speed, stop action or motor rotation by themselves. You can pass speed (now known as velocity) as a parameter when moving the pair, and the stop action when stopping the pair.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motor_pair APIs can be found in the Motor Pair tab in the Knowledge Base.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09" name="Google Shape;209;p6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09/10/2023)</a:t>
            </a:r>
            <a:endParaRPr/>
          </a:p>
        </p:txBody>
      </p:sp>
      <p:sp>
        <p:nvSpPr>
          <p:cNvPr id="210" name="Google Shape;210;p6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1" name="Google Shape;211;p6"/>
          <p:cNvGrpSpPr/>
          <p:nvPr/>
        </p:nvGrpSpPr>
        <p:grpSpPr>
          <a:xfrm>
            <a:off x="6423635" y="2700643"/>
            <a:ext cx="2564155" cy="1641821"/>
            <a:chOff x="6412239" y="2439081"/>
            <a:chExt cx="2014602" cy="1289945"/>
          </a:xfrm>
        </p:grpSpPr>
        <p:grpSp>
          <p:nvGrpSpPr>
            <p:cNvPr id="212" name="Google Shape;212;p6"/>
            <p:cNvGrpSpPr/>
            <p:nvPr/>
          </p:nvGrpSpPr>
          <p:grpSpPr>
            <a:xfrm>
              <a:off x="6438323" y="2439081"/>
              <a:ext cx="1267367" cy="1244998"/>
              <a:chOff x="6507213" y="1474042"/>
              <a:chExt cx="1267367" cy="1244998"/>
            </a:xfrm>
          </p:grpSpPr>
          <p:grpSp>
            <p:nvGrpSpPr>
              <p:cNvPr id="213" name="Google Shape;213;p6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 rot="10800000">
                  <a:off x="6451830" y="2223671"/>
                  <a:ext cx="519438" cy="898563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D500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65D7F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65D7FF"/>
                </a:solidFill>
                <a:ln cap="rnd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7" name="Google Shape;217;p6"/>
                <p:cNvSpPr/>
                <p:nvPr/>
              </p:nvSpPr>
              <p:spPr>
                <a:xfrm>
                  <a:off x="6616108" y="2907520"/>
                  <a:ext cx="179290" cy="166284"/>
                </a:xfrm>
                <a:prstGeom prst="ellipse">
                  <a:avLst/>
                </a:prstGeom>
                <a:solidFill>
                  <a:srgbClr val="00B050"/>
                </a:solidFill>
                <a:ln cap="rnd" cmpd="sng" w="12700">
                  <a:solidFill>
                    <a:srgbClr val="C6C6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218" name="Google Shape;218;p6"/>
              <p:cNvSpPr txBox="1"/>
              <p:nvPr/>
            </p:nvSpPr>
            <p:spPr>
              <a:xfrm>
                <a:off x="7294016" y="1474042"/>
                <a:ext cx="465620" cy="290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C</a:t>
                </a:r>
                <a:endParaRPr/>
              </a:p>
            </p:txBody>
          </p:sp>
          <p:sp>
            <p:nvSpPr>
              <p:cNvPr id="219" name="Google Shape;219;p6"/>
              <p:cNvSpPr txBox="1"/>
              <p:nvPr/>
            </p:nvSpPr>
            <p:spPr>
              <a:xfrm>
                <a:off x="7308960" y="2428864"/>
                <a:ext cx="465620" cy="290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</a:t>
                </a:r>
                <a:endParaRPr/>
              </a:p>
            </p:txBody>
          </p:sp>
        </p:grpSp>
        <p:cxnSp>
          <p:nvCxnSpPr>
            <p:cNvPr id="220" name="Google Shape;220;p6"/>
            <p:cNvCxnSpPr/>
            <p:nvPr/>
          </p:nvCxnSpPr>
          <p:spPr>
            <a:xfrm>
              <a:off x="7745355" y="3021035"/>
              <a:ext cx="681486" cy="0"/>
            </a:xfrm>
            <a:prstGeom prst="straightConnector1">
              <a:avLst/>
            </a:prstGeom>
            <a:noFill/>
            <a:ln cap="rnd" cmpd="sng" w="12700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1" name="Google Shape;221;p6"/>
            <p:cNvSpPr txBox="1"/>
            <p:nvPr/>
          </p:nvSpPr>
          <p:spPr>
            <a:xfrm>
              <a:off x="6438675" y="2469858"/>
              <a:ext cx="7044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Left</a:t>
              </a:r>
              <a:endParaRPr/>
            </a:p>
          </p:txBody>
        </p:sp>
        <p:sp>
          <p:nvSpPr>
            <p:cNvPr id="222" name="Google Shape;222;p6"/>
            <p:cNvSpPr txBox="1"/>
            <p:nvPr/>
          </p:nvSpPr>
          <p:spPr>
            <a:xfrm>
              <a:off x="6412239" y="3421249"/>
              <a:ext cx="7044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Right</a:t>
              </a:r>
              <a:endParaRPr/>
            </a:p>
          </p:txBody>
        </p:sp>
      </p:grpSp>
      <p:sp>
        <p:nvSpPr>
          <p:cNvPr id="223" name="Google Shape;223;p6"/>
          <p:cNvSpPr txBox="1"/>
          <p:nvPr/>
        </p:nvSpPr>
        <p:spPr>
          <a:xfrm>
            <a:off x="6548739" y="2187064"/>
            <a:ext cx="1881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MOTOR PAIR INITIALIZATION</a:t>
            </a:r>
            <a:endParaRPr/>
          </a:p>
        </p:txBody>
      </p:sp>
      <p:sp>
        <p:nvSpPr>
          <p:cNvPr id="229" name="Google Shape;229;p7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To use MotorPair, both motors in the pair must be initialized.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For Drive Base 1:</a:t>
            </a:r>
            <a:endParaRPr/>
          </a:p>
        </p:txBody>
      </p:sp>
      <p:sp>
        <p:nvSpPr>
          <p:cNvPr id="230" name="Google Shape;230;p7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09/10/2023)</a:t>
            </a:r>
            <a:endParaRPr/>
          </a:p>
        </p:txBody>
      </p:sp>
      <p:sp>
        <p:nvSpPr>
          <p:cNvPr id="231" name="Google Shape;231;p7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7"/>
          <p:cNvSpPr txBox="1"/>
          <p:nvPr/>
        </p:nvSpPr>
        <p:spPr>
          <a:xfrm>
            <a:off x="342900" y="2330581"/>
            <a:ext cx="84391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motor_pair.pair(motor_pair.PAIR_1, port.C, port.D)</a:t>
            </a:r>
            <a:endParaRPr/>
          </a:p>
        </p:txBody>
      </p:sp>
      <p:sp>
        <p:nvSpPr>
          <p:cNvPr id="233" name="Google Shape;233;p7"/>
          <p:cNvSpPr txBox="1"/>
          <p:nvPr/>
        </p:nvSpPr>
        <p:spPr>
          <a:xfrm>
            <a:off x="3529979" y="3536115"/>
            <a:ext cx="15335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Name for the Motor Pair</a:t>
            </a:r>
            <a:endParaRPr/>
          </a:p>
        </p:txBody>
      </p:sp>
      <p:sp>
        <p:nvSpPr>
          <p:cNvPr id="234" name="Google Shape;234;p7"/>
          <p:cNvSpPr txBox="1"/>
          <p:nvPr/>
        </p:nvSpPr>
        <p:spPr>
          <a:xfrm>
            <a:off x="5476878" y="3619479"/>
            <a:ext cx="13606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Port of the left motor</a:t>
            </a:r>
            <a:endParaRPr/>
          </a:p>
        </p:txBody>
      </p:sp>
      <p:sp>
        <p:nvSpPr>
          <p:cNvPr id="235" name="Google Shape;235;p7"/>
          <p:cNvSpPr txBox="1"/>
          <p:nvPr/>
        </p:nvSpPr>
        <p:spPr>
          <a:xfrm>
            <a:off x="7154633" y="3624819"/>
            <a:ext cx="15335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Port of the right motor</a:t>
            </a:r>
            <a:endParaRPr/>
          </a:p>
        </p:txBody>
      </p:sp>
      <p:cxnSp>
        <p:nvCxnSpPr>
          <p:cNvPr id="236" name="Google Shape;236;p7"/>
          <p:cNvCxnSpPr/>
          <p:nvPr/>
        </p:nvCxnSpPr>
        <p:spPr>
          <a:xfrm rot="10800000">
            <a:off x="4259123" y="2730691"/>
            <a:ext cx="1" cy="709463"/>
          </a:xfrm>
          <a:prstGeom prst="straightConnector1">
            <a:avLst/>
          </a:prstGeom>
          <a:noFill/>
          <a:ln cap="flat" cmpd="sng" w="57150">
            <a:solidFill>
              <a:srgbClr val="C6C6C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7"/>
          <p:cNvCxnSpPr>
            <a:stCxn id="234" idx="0"/>
          </p:cNvCxnSpPr>
          <p:nvPr/>
        </p:nvCxnSpPr>
        <p:spPr>
          <a:xfrm flipH="1" rot="10800000">
            <a:off x="6157199" y="2828979"/>
            <a:ext cx="317100" cy="790500"/>
          </a:xfrm>
          <a:prstGeom prst="straightConnector1">
            <a:avLst/>
          </a:prstGeom>
          <a:noFill/>
          <a:ln cap="flat" cmpd="sng" w="57150">
            <a:solidFill>
              <a:srgbClr val="C6C6C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7"/>
          <p:cNvCxnSpPr>
            <a:stCxn id="235" idx="0"/>
          </p:cNvCxnSpPr>
          <p:nvPr/>
        </p:nvCxnSpPr>
        <p:spPr>
          <a:xfrm rot="10800000">
            <a:off x="7604296" y="2834319"/>
            <a:ext cx="317100" cy="790500"/>
          </a:xfrm>
          <a:prstGeom prst="straightConnector1">
            <a:avLst/>
          </a:prstGeom>
          <a:noFill/>
          <a:ln cap="flat" cmpd="sng" w="57150">
            <a:solidFill>
              <a:srgbClr val="C6C6C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WHEEL SIZE AND MOVEMENT CONFIGURATION</a:t>
            </a:r>
            <a:endParaRPr/>
          </a:p>
        </p:txBody>
      </p:sp>
      <p:sp>
        <p:nvSpPr>
          <p:cNvPr id="244" name="Google Shape;244;p8"/>
          <p:cNvSpPr txBox="1"/>
          <p:nvPr>
            <p:ph idx="1" type="body"/>
          </p:nvPr>
        </p:nvSpPr>
        <p:spPr>
          <a:xfrm>
            <a:off x="156210" y="1140006"/>
            <a:ext cx="8563584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 move_for_degrees method for a motor_pair rotates the drive motors by a certain number of degrees</a:t>
            </a:r>
            <a:endParaRPr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motor_pair.move_for_degrees</a:t>
            </a:r>
            <a:r>
              <a:rPr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(pair, </a:t>
            </a:r>
            <a:r>
              <a:rPr lang="en-US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degrees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steering=</a:t>
            </a:r>
            <a:r>
              <a:rPr lang="en-US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velocity=</a:t>
            </a:r>
            <a:r>
              <a:rPr lang="en-US">
                <a:solidFill>
                  <a:srgbClr val="0078CC"/>
                </a:solidFill>
                <a:latin typeface="Consolas"/>
                <a:ea typeface="Consolas"/>
                <a:cs typeface="Consolas"/>
                <a:sym typeface="Consolas"/>
              </a:rPr>
              <a:t>360</a:t>
            </a:r>
            <a:r>
              <a:rPr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But motor rotation typically needs to be calculated based on what distance you want your robot to move.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will need to calculate the </a:t>
            </a:r>
            <a:r>
              <a:rPr b="0"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degrees </a:t>
            </a:r>
            <a:r>
              <a:rPr lang="en-US"/>
              <a:t>value as it depends on what wheel you use. The next two slides explain different ways to calculate this value.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Note that you can use inches instead of centimeters if you prefer </a:t>
            </a:r>
            <a:endParaRPr/>
          </a:p>
        </p:txBody>
      </p:sp>
      <p:sp>
        <p:nvSpPr>
          <p:cNvPr id="245" name="Google Shape;245;p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09/10/2023)</a:t>
            </a:r>
            <a:endParaRPr/>
          </a:p>
        </p:txBody>
      </p:sp>
      <p:sp>
        <p:nvSpPr>
          <p:cNvPr id="246" name="Google Shape;246;p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HOW MANY CM DOES THE ROBOT MOVE IN 1 ROTATION?</a:t>
            </a:r>
            <a:br>
              <a:rPr lang="en-US"/>
            </a:br>
            <a:r>
              <a:rPr lang="en-US"/>
              <a:t>(METHOD 1)</a:t>
            </a:r>
            <a:endParaRPr/>
          </a:p>
        </p:txBody>
      </p:sp>
      <p:sp>
        <p:nvSpPr>
          <p:cNvPr id="252" name="Google Shape;252;p9"/>
          <p:cNvSpPr txBox="1"/>
          <p:nvPr>
            <p:ph idx="1" type="body"/>
          </p:nvPr>
        </p:nvSpPr>
        <p:spPr>
          <a:xfrm>
            <a:off x="96355" y="1140007"/>
            <a:ext cx="8951290" cy="396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476100" rtl="0" algn="l">
              <a:spcBef>
                <a:spcPts val="0"/>
              </a:spcBef>
              <a:spcAft>
                <a:spcPts val="0"/>
              </a:spcAft>
              <a:buSzPct val="92000"/>
              <a:buAutoNum type="arabicPeriod"/>
            </a:pPr>
            <a:r>
              <a:rPr lang="en-US" sz="1600"/>
              <a:t>Look up the wheel size in mm printed on your tire and divide by 10 to convert to cm (because 1cm=10mm)</a:t>
            </a:r>
            <a:endParaRPr/>
          </a:p>
          <a:p>
            <a:pPr indent="-342900" lvl="0" marL="476100" rtl="0" algn="l">
              <a:spcBef>
                <a:spcPts val="896"/>
              </a:spcBef>
              <a:spcAft>
                <a:spcPts val="0"/>
              </a:spcAft>
              <a:buSzPct val="92000"/>
              <a:buAutoNum type="arabicPeriod"/>
            </a:pPr>
            <a:r>
              <a:rPr lang="en-US" sz="1600"/>
              <a:t>Multiply the answer in step 1 by π (3.14) to compute circumference</a:t>
            </a:r>
            <a:endParaRPr/>
          </a:p>
          <a:p>
            <a:pPr indent="-342900" lvl="0" marL="476100" rtl="0" algn="l">
              <a:spcBef>
                <a:spcPts val="896"/>
              </a:spcBef>
              <a:spcAft>
                <a:spcPts val="0"/>
              </a:spcAft>
              <a:buSzPct val="92000"/>
              <a:buAutoNum type="arabicPeriod"/>
            </a:pPr>
            <a:r>
              <a:rPr lang="en-US" sz="1600"/>
              <a:t>Assuming you have a direct drive (no gears), rotating the motors by 360 degrees will move the robot forward by the circumference of the wheel. If you use gears, the gear ratio will be a multiplier.</a:t>
            </a:r>
            <a:endParaRPr/>
          </a:p>
          <a:p>
            <a:pPr indent="-306000" lvl="0" marL="306000" rtl="0" algn="l">
              <a:spcBef>
                <a:spcPts val="859"/>
              </a:spcBef>
              <a:spcAft>
                <a:spcPts val="0"/>
              </a:spcAft>
              <a:buSzPct val="92000"/>
              <a:buChar char="⬛"/>
            </a:pPr>
            <a:r>
              <a:rPr b="1" lang="en-US" sz="1400"/>
              <a:t>Example calculation using the standard small SPIKE Prime wheels (used in Drive Base 1):</a:t>
            </a:r>
            <a:endParaRPr/>
          </a:p>
          <a:p>
            <a:pPr indent="-342900" lvl="1" marL="800100" rtl="0" algn="l">
              <a:spcBef>
                <a:spcPts val="859"/>
              </a:spcBef>
              <a:spcAft>
                <a:spcPts val="0"/>
              </a:spcAft>
              <a:buSzPct val="92000"/>
              <a:buFont typeface="Gill Sans"/>
              <a:buAutoNum type="arabicPeriod"/>
            </a:pPr>
            <a:r>
              <a:rPr lang="en-US" sz="1400"/>
              <a:t>Small SPIKE Prime Wheels = 5.6cm in diameter</a:t>
            </a:r>
            <a:endParaRPr/>
          </a:p>
          <a:p>
            <a:pPr indent="-342900" lvl="1" marL="800100" rtl="0" algn="l">
              <a:spcBef>
                <a:spcPts val="859"/>
              </a:spcBef>
              <a:spcAft>
                <a:spcPts val="0"/>
              </a:spcAft>
              <a:buSzPct val="92000"/>
              <a:buFont typeface="Gill Sans"/>
              <a:buAutoNum type="arabicPeriod"/>
            </a:pPr>
            <a:r>
              <a:rPr lang="en-US" sz="1400"/>
              <a:t>5.6cm × π = ~17.5cm per rotation</a:t>
            </a:r>
            <a:endParaRPr/>
          </a:p>
          <a:p>
            <a:pPr indent="-306000" lvl="0" marL="306000" rtl="0" algn="l">
              <a:spcBef>
                <a:spcPts val="859"/>
              </a:spcBef>
              <a:spcAft>
                <a:spcPts val="0"/>
              </a:spcAft>
              <a:buSzPct val="92000"/>
              <a:buChar char="⬛"/>
            </a:pPr>
            <a:r>
              <a:rPr b="1" lang="en-US" sz="1400"/>
              <a:t>It is helpful to write a function that returns the number of degrees to rotate the motors, given a distance. Spike 3, unlike Spike 2, does not have a built-in function to set this:</a:t>
            </a:r>
            <a:endParaRPr/>
          </a:p>
          <a:p>
            <a:pPr indent="0" lvl="1" marL="324000" rtl="0" algn="l">
              <a:spcBef>
                <a:spcPts val="822"/>
              </a:spcBef>
              <a:spcAft>
                <a:spcPts val="0"/>
              </a:spcAft>
              <a:buSzPct val="92000"/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WHEEL_CIRCUMFERENCE = </a:t>
            </a:r>
            <a:r>
              <a:rPr b="0" i="0" lang="en-US" sz="12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17.5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cm, this is a constant for your robot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24000" rtl="0" algn="l">
              <a:spcBef>
                <a:spcPts val="822"/>
              </a:spcBef>
              <a:spcAft>
                <a:spcPts val="0"/>
              </a:spcAft>
              <a:buSzPct val="92000"/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degreesForDistance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distance_cm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input must be in the same unit as WHEEL_CIRCUMFERENCE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24000" rtl="0" algn="l">
              <a:spcBef>
                <a:spcPts val="822"/>
              </a:spcBef>
              <a:spcAft>
                <a:spcPts val="0"/>
              </a:spcAft>
              <a:buSzPct val="92000"/>
              <a:buNone/>
            </a:pP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distance_cm/WHEEL_CIRCUMFERENCE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0" i="0" lang="en-US" sz="12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360</a:t>
            </a:r>
            <a:r>
              <a:rPr b="0" i="0" lang="en-US" sz="12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120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Add multiplier for gear ratio if needed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346" lvl="0" marL="306000" rtl="0" algn="l">
              <a:spcBef>
                <a:spcPts val="859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1" sz="1400"/>
          </a:p>
        </p:txBody>
      </p:sp>
      <p:sp>
        <p:nvSpPr>
          <p:cNvPr id="253" name="Google Shape;253;p9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09/10/2023)</a:t>
            </a:r>
            <a:endParaRPr/>
          </a:p>
        </p:txBody>
      </p:sp>
      <p:sp>
        <p:nvSpPr>
          <p:cNvPr id="254" name="Google Shape;254;p9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9"/>
          <p:cNvSpPr txBox="1"/>
          <p:nvPr/>
        </p:nvSpPr>
        <p:spPr>
          <a:xfrm>
            <a:off x="1423162" y="5248633"/>
            <a:ext cx="1668803" cy="9387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Helpful chart with common LEGO wheels and their diameters.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http://wheels.sariel.pl/</a:t>
            </a:r>
            <a:endParaRPr/>
          </a:p>
        </p:txBody>
      </p:sp>
      <p:pic>
        <p:nvPicPr>
          <p:cNvPr descr="A picture containing object, clock, blue&#10;&#10;Description automatically generated" id="256" name="Google Shape;256;p9"/>
          <p:cNvPicPr preferRelativeResize="0"/>
          <p:nvPr/>
        </p:nvPicPr>
        <p:blipFill rotWithShape="1">
          <a:blip r:embed="rId3">
            <a:alphaModFix/>
          </a:blip>
          <a:srcRect b="59556" l="29141" r="29621" t="0"/>
          <a:stretch/>
        </p:blipFill>
        <p:spPr>
          <a:xfrm>
            <a:off x="37621" y="5107497"/>
            <a:ext cx="1594825" cy="117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