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773" r:id="rId1"/>
  </p:sldMasterIdLst>
  <p:notesMasterIdLst>
    <p:notesMasterId r:id="rId26"/>
  </p:notesMasterIdLst>
  <p:handoutMasterIdLst>
    <p:handoutMasterId r:id="rId27"/>
  </p:handoutMasterIdLst>
  <p:sldIdLst>
    <p:sldId id="275" r:id="rId2"/>
    <p:sldId id="257" r:id="rId3"/>
    <p:sldId id="282" r:id="rId4"/>
    <p:sldId id="283" r:id="rId5"/>
    <p:sldId id="284" r:id="rId6"/>
    <p:sldId id="285" r:id="rId7"/>
    <p:sldId id="286" r:id="rId8"/>
    <p:sldId id="295" r:id="rId9"/>
    <p:sldId id="296" r:id="rId10"/>
    <p:sldId id="287" r:id="rId11"/>
    <p:sldId id="294" r:id="rId12"/>
    <p:sldId id="289" r:id="rId13"/>
    <p:sldId id="290" r:id="rId14"/>
    <p:sldId id="291" r:id="rId15"/>
    <p:sldId id="292" r:id="rId16"/>
    <p:sldId id="293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28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82"/>
    <p:restoredTop sz="94613"/>
  </p:normalViewPr>
  <p:slideViewPr>
    <p:cSldViewPr snapToGrid="0" snapToObjects="1">
      <p:cViewPr varScale="1">
        <p:scale>
          <a:sx n="215" d="100"/>
          <a:sy n="215" d="100"/>
        </p:scale>
        <p:origin x="231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61859726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b61859726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55622bee8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55622bee8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8c09b636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8c09b636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8c09b636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8c09b636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8c09b636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8c09b636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79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8c09b636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8c09b636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890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8c09b636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8c09b636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723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8c09b636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8c09b636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391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8c09b636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8c09b636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173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8c09b636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8c09b636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606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8c09b636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8c09b636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522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c09b6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c09b6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8c09b636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8c09b636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8c09b636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8c09b636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61859726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61859726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8c09b636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8c09b636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8c09b636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8c09b636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660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8c09b636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8c09b636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8c09b636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8c09b636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CE58308-CE28-104F-BD4D-D0D6720D129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65281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 · Small circui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9785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80550" y="274633"/>
            <a:ext cx="6014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80550" y="1803400"/>
            <a:ext cx="60144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∙"/>
              <a:defRPr sz="22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514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AA8BDE-A1E1-EB4C-B477-0E745584C3D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72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7556C-4AC3-284B-AD9A-8B767710BCC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654BB16-93E0-D540-81EC-C67EB55C9BD0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7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C015AB-48B6-0841-8C2F-3B06C22FE44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2123E-1A1C-9D40-9891-C4544610AF2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27885-D03B-3045-BF12-C2AA4D09261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C41AA-2C67-FB45-BB8C-49EE29A5CC1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87521-6FF6-464D-B5F9-56FD64F0D6E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70B37-01C6-6546-B65D-9DF0B84045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4F345-9683-8240-8900-AF1247197D2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0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Prime Lessons (primelessons.org) CC-BY-NC-SA.  (Last edit: 09/07/2023)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41CC19-2F00-0F49-933A-F847E99CEC2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  <p:sldLayoutId id="2147483785" r:id="rId16"/>
    <p:sldLayoutId id="2147483786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ref_string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z="3600" dirty="0"/>
              <a:t>Functions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E293B7C3-73BD-BC36-8F2D-27796DE60041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lesson uses SPIKE 3 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Variable Scope in Functions</a:t>
            </a:r>
          </a:p>
        </p:txBody>
      </p:sp>
      <p:sp>
        <p:nvSpPr>
          <p:cNvPr id="323" name="Google Shape;323;p44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/>
              <a:t>What do you think this code will do?</a:t>
            </a:r>
          </a:p>
        </p:txBody>
      </p:sp>
      <p:sp>
        <p:nvSpPr>
          <p:cNvPr id="324" name="Google Shape;324;p44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lang="en"/>
          </a:p>
        </p:txBody>
      </p:sp>
      <p:sp>
        <p:nvSpPr>
          <p:cNvPr id="325" name="Google Shape;325;p44"/>
          <p:cNvSpPr txBox="1"/>
          <p:nvPr/>
        </p:nvSpPr>
        <p:spPr>
          <a:xfrm>
            <a:off x="700775" y="2946400"/>
            <a:ext cx="1956900" cy="23949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f(x):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print(y)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859B1C-AD9E-0E44-B6BF-2E08B31D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Variable Scope in Functions</a:t>
            </a:r>
          </a:p>
        </p:txBody>
      </p:sp>
      <p:sp>
        <p:nvSpPr>
          <p:cNvPr id="323" name="Google Shape;323;p44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/>
              <a:t>What do you think this code will do?</a:t>
            </a:r>
          </a:p>
        </p:txBody>
      </p:sp>
      <p:sp>
        <p:nvSpPr>
          <p:cNvPr id="324" name="Google Shape;324;p44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lang="en"/>
          </a:p>
        </p:txBody>
      </p:sp>
      <p:sp>
        <p:nvSpPr>
          <p:cNvPr id="325" name="Google Shape;325;p44"/>
          <p:cNvSpPr txBox="1"/>
          <p:nvPr/>
        </p:nvSpPr>
        <p:spPr>
          <a:xfrm>
            <a:off x="700775" y="2946400"/>
            <a:ext cx="1956900" cy="23949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f(x):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print(y)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Google Shape;326;p44"/>
          <p:cNvSpPr txBox="1"/>
          <p:nvPr/>
        </p:nvSpPr>
        <p:spPr>
          <a:xfrm>
            <a:off x="3041475" y="3197626"/>
            <a:ext cx="4217700" cy="211869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</a:rPr>
              <a:t>Output:</a:t>
            </a:r>
            <a:endParaRPr sz="1350" dirty="0">
              <a:highlight>
                <a:srgbClr val="FFFFFF"/>
              </a:highlight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NameError: name 'x' is not defined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FF0000"/>
                </a:solidFill>
                <a:highlight>
                  <a:srgbClr val="FFFFFF"/>
                </a:highlight>
              </a:rPr>
              <a:t>Hmmm....there seems to be an error</a:t>
            </a:r>
            <a:endParaRPr sz="1350" dirty="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0CC105-408E-5F4E-9AE5-4BDDDE50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Variable Scope in Functions Cont.</a:t>
            </a:r>
          </a:p>
        </p:txBody>
      </p:sp>
      <p:sp>
        <p:nvSpPr>
          <p:cNvPr id="332" name="Google Shape;332;p45"/>
          <p:cNvSpPr txBox="1">
            <a:spLocks noGrp="1"/>
          </p:cNvSpPr>
          <p:nvPr>
            <p:ph idx="1"/>
          </p:nvPr>
        </p:nvSpPr>
        <p:spPr>
          <a:xfrm>
            <a:off x="155576" y="1139825"/>
            <a:ext cx="6493506" cy="5083175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We mentioned that function parameters are local variables…..that means that those “variables” can only be accessed within the function</a:t>
            </a:r>
          </a:p>
          <a:p>
            <a:r>
              <a:rPr lang="en-US" dirty="0"/>
              <a:t>The print(x) on the last line is outside the function and therefore the variable x cannot be read</a:t>
            </a:r>
          </a:p>
          <a:p>
            <a:r>
              <a:rPr lang="en-US" dirty="0"/>
              <a:t>The variables defined outside the function are considered global, meaning they can be used anywhere</a:t>
            </a:r>
          </a:p>
          <a:p>
            <a:r>
              <a:rPr lang="en-US" dirty="0"/>
              <a:t>Note that if a local and global variable share the same name, the local one will be called, unless specified</a:t>
            </a:r>
          </a:p>
        </p:txBody>
      </p:sp>
      <p:sp>
        <p:nvSpPr>
          <p:cNvPr id="333" name="Google Shape;333;p45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lang="en"/>
          </a:p>
        </p:txBody>
      </p:sp>
      <p:sp>
        <p:nvSpPr>
          <p:cNvPr id="334" name="Google Shape;334;p45"/>
          <p:cNvSpPr txBox="1"/>
          <p:nvPr/>
        </p:nvSpPr>
        <p:spPr>
          <a:xfrm>
            <a:off x="6967750" y="2522676"/>
            <a:ext cx="1956900" cy="211869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" sz="1350" dirty="0">
                <a:solidFill>
                  <a:srgbClr val="09865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 f(x):</a:t>
            </a:r>
            <a:endParaRPr sz="1350" dirty="0">
              <a:highlight>
                <a:srgbClr val="E066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    print(x)</a:t>
            </a:r>
            <a:endParaRPr sz="1350" dirty="0">
              <a:highlight>
                <a:srgbClr val="E066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    print(y)</a:t>
            </a:r>
            <a:endParaRPr sz="1350" dirty="0">
              <a:highlight>
                <a:srgbClr val="E066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f(</a:t>
            </a:r>
            <a:r>
              <a:rPr lang="en" sz="1350" dirty="0">
                <a:solidFill>
                  <a:srgbClr val="09865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sz="1350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45"/>
          <p:cNvSpPr txBox="1"/>
          <p:nvPr/>
        </p:nvSpPr>
        <p:spPr>
          <a:xfrm>
            <a:off x="7002100" y="4633801"/>
            <a:ext cx="18882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dirty="0">
                <a:latin typeface="Muli"/>
                <a:ea typeface="Muli"/>
                <a:cs typeface="Muli"/>
                <a:sym typeface="Muli"/>
              </a:rPr>
              <a:t>Red is the function scope. Yellow is the global scope. Red can also access global variables</a:t>
            </a:r>
            <a:endParaRPr sz="1200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6" name="Google Shape;336;p45"/>
          <p:cNvSpPr txBox="1"/>
          <p:nvPr/>
        </p:nvSpPr>
        <p:spPr>
          <a:xfrm>
            <a:off x="194000" y="5206901"/>
            <a:ext cx="6891300" cy="89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en" dirty="0">
                <a:latin typeface="Muli"/>
                <a:ea typeface="Muli"/>
                <a:cs typeface="Muli"/>
                <a:sym typeface="Muli"/>
              </a:rPr>
              <a:t>Advanced: use “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global x</a:t>
            </a:r>
            <a:r>
              <a:rPr lang="en" dirty="0">
                <a:latin typeface="Muli"/>
                <a:ea typeface="Muli"/>
                <a:cs typeface="Muli"/>
                <a:sym typeface="Muli"/>
              </a:rPr>
              <a:t>” in a function to forcibly use a global variable over a local one</a:t>
            </a:r>
            <a:endParaRPr sz="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8F2040-869B-B04C-A2CD-ACD57FAD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Variable Scope Example</a:t>
            </a:r>
          </a:p>
        </p:txBody>
      </p:sp>
      <p:sp>
        <p:nvSpPr>
          <p:cNvPr id="342" name="Google Shape;342;p46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/>
              <a:t>Same variable names in different scopes</a:t>
            </a:r>
          </a:p>
        </p:txBody>
      </p:sp>
      <p:sp>
        <p:nvSpPr>
          <p:cNvPr id="343" name="Google Shape;343;p46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lang="en"/>
          </a:p>
        </p:txBody>
      </p:sp>
      <p:sp>
        <p:nvSpPr>
          <p:cNvPr id="344" name="Google Shape;344;p46"/>
          <p:cNvSpPr txBox="1"/>
          <p:nvPr/>
        </p:nvSpPr>
        <p:spPr>
          <a:xfrm>
            <a:off x="678475" y="3214050"/>
            <a:ext cx="1956900" cy="23949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3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f(x):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print(y)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p46"/>
          <p:cNvSpPr txBox="1"/>
          <p:nvPr/>
        </p:nvSpPr>
        <p:spPr>
          <a:xfrm>
            <a:off x="3019175" y="3214050"/>
            <a:ext cx="4217700" cy="23949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>
                <a:highlight>
                  <a:srgbClr val="FFFFFF"/>
                </a:highlight>
              </a:rPr>
              <a:t>Output:</a:t>
            </a:r>
            <a:endParaRPr sz="1350">
              <a:highlight>
                <a:srgbClr val="FFFFFF"/>
              </a:highlight>
            </a:endParaRPr>
          </a:p>
          <a:p>
            <a:pPr>
              <a:lnSpc>
                <a:spcPct val="133333"/>
              </a:lnSpc>
            </a:pPr>
            <a:r>
              <a:rPr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>
                <a:solidFill>
                  <a:srgbClr val="FF0000"/>
                </a:solidFill>
                <a:highlight>
                  <a:srgbClr val="FFFFFF"/>
                </a:highlight>
              </a:rPr>
              <a:t>In this case the x from the global scope is used on the last line, while the local one is used in the function (not overwriting the global one) </a:t>
            </a:r>
            <a:endParaRPr sz="135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4588F-F060-D342-A76C-1C755395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dirty="0"/>
              <a:t>Objects and methods</a:t>
            </a:r>
          </a:p>
        </p:txBody>
      </p:sp>
      <p:sp>
        <p:nvSpPr>
          <p:cNvPr id="351" name="Google Shape;351;p47"/>
          <p:cNvSpPr txBox="1">
            <a:spLocks noGrp="1"/>
          </p:cNvSpPr>
          <p:nvPr>
            <p:ph idx="1"/>
          </p:nvPr>
        </p:nvSpPr>
        <p:spPr>
          <a:xfrm>
            <a:off x="155574" y="1139825"/>
            <a:ext cx="6701649" cy="5083175"/>
          </a:xfrm>
        </p:spPr>
        <p:txBody>
          <a:bodyPr spcFirstLastPara="1" vert="horz" wrap="square" lIns="0" tIns="0" rIns="0" bIns="0" rtlCol="0" anchor="t" anchorCtr="0">
            <a:normAutofit fontScale="92500"/>
          </a:bodyPr>
          <a:lstStyle/>
          <a:p>
            <a:r>
              <a:rPr lang="en-US" dirty="0"/>
              <a:t>Objects are somewhat like a set of functions but are initialized and “saved” to a variable. </a:t>
            </a:r>
          </a:p>
          <a:p>
            <a:pPr lvl="1"/>
            <a:r>
              <a:rPr lang="en-US" dirty="0"/>
              <a:t>In Python, everything is technically an object (even </a:t>
            </a:r>
            <a:r>
              <a:rPr lang="en-US" dirty="0" err="1"/>
              <a:t>ints</a:t>
            </a:r>
            <a:r>
              <a:rPr lang="en-US" dirty="0"/>
              <a:t>, strings, etc.)</a:t>
            </a:r>
          </a:p>
          <a:p>
            <a:r>
              <a:rPr lang="en-US" dirty="0"/>
              <a:t>Objects are created using a call to a constructor function</a:t>
            </a:r>
          </a:p>
          <a:p>
            <a:pPr lvl="1"/>
            <a:r>
              <a:rPr lang="en-US" dirty="0">
                <a:sym typeface="Wingdings" pitchFamily="2" charset="2"/>
              </a:rPr>
              <a:t>E.g., var </a:t>
            </a:r>
            <a:r>
              <a:rPr lang="en-US" dirty="0"/>
              <a:t>= object()</a:t>
            </a:r>
          </a:p>
          <a:p>
            <a:r>
              <a:rPr lang="en-US" dirty="0"/>
              <a:t>Methods are a special type of function associated with an object</a:t>
            </a:r>
          </a:p>
          <a:p>
            <a:r>
              <a:rPr lang="en-US" dirty="0"/>
              <a:t>To call a method, you must have a variable or value of that type to call</a:t>
            </a:r>
          </a:p>
          <a:p>
            <a:pPr lvl="1"/>
            <a:r>
              <a:rPr lang="en-US" dirty="0"/>
              <a:t>The variable/value you use is an implicit input to the method</a:t>
            </a:r>
          </a:p>
          <a:p>
            <a:r>
              <a:rPr lang="en-US" dirty="0"/>
              <a:t>The special variable types associated with SPIKE Prime/MINDSTORMS expose a range of different methods to control your robot. We will go over these types and their methods in later lessons. </a:t>
            </a:r>
          </a:p>
          <a:p>
            <a:r>
              <a:rPr lang="en-US" dirty="0"/>
              <a:t>For example, strings have a variety of methods for various purposes</a:t>
            </a:r>
          </a:p>
          <a:p>
            <a:pPr lvl="1"/>
            <a:r>
              <a:rPr lang="en-US" dirty="0"/>
              <a:t>Some examples are shown to the right</a:t>
            </a:r>
          </a:p>
          <a:p>
            <a:pPr lvl="1"/>
            <a:r>
              <a:rPr lang="en-US" dirty="0"/>
              <a:t>Full list of string methods are listed at </a:t>
            </a:r>
            <a:r>
              <a:rPr lang="en-US" dirty="0">
                <a:hlinkClick r:id="rId3"/>
              </a:rPr>
              <a:t>https://www.w3schools.com/python/python_ref_string.asp</a:t>
            </a:r>
            <a:endParaRPr lang="en-US" dirty="0"/>
          </a:p>
          <a:p>
            <a:endParaRPr lang="en-US" dirty="0"/>
          </a:p>
        </p:txBody>
      </p:sp>
      <p:sp>
        <p:nvSpPr>
          <p:cNvPr id="352" name="Google Shape;352;p47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lang="en"/>
          </a:p>
        </p:txBody>
      </p:sp>
      <p:sp>
        <p:nvSpPr>
          <p:cNvPr id="353" name="Google Shape;353;p47"/>
          <p:cNvSpPr txBox="1"/>
          <p:nvPr/>
        </p:nvSpPr>
        <p:spPr>
          <a:xfrm>
            <a:off x="6857224" y="1624972"/>
            <a:ext cx="2064900" cy="12898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 = str(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"Test“)</a:t>
            </a: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s.upper()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TEST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s.lower()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test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s.find(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0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624850-C47A-AA42-B09B-DA414906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Challenge</a:t>
            </a:r>
          </a:p>
        </p:txBody>
      </p:sp>
      <p:sp>
        <p:nvSpPr>
          <p:cNvPr id="359" name="Google Shape;359;p48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/>
              <a:t>Create a function with parameter n that adds up all numbers from 0 to n, where n is an integer</a:t>
            </a:r>
          </a:p>
          <a:p>
            <a:r>
              <a:rPr lang="en-US"/>
              <a:t>It should return the answer</a:t>
            </a:r>
          </a:p>
          <a:p>
            <a:r>
              <a:rPr lang="en-US"/>
              <a:t>Hints:</a:t>
            </a:r>
          </a:p>
          <a:p>
            <a:pPr lvl="1"/>
            <a:r>
              <a:rPr lang="en-US"/>
              <a:t>You will use a loop and return statement</a:t>
            </a:r>
          </a:p>
        </p:txBody>
      </p:sp>
      <p:sp>
        <p:nvSpPr>
          <p:cNvPr id="360" name="Google Shape;360;p48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D8465F-F6C8-F545-A57D-D99BA7B6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Solution</a:t>
            </a:r>
          </a:p>
        </p:txBody>
      </p:sp>
      <p:sp>
        <p:nvSpPr>
          <p:cNvPr id="366" name="Google Shape;366;p49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  <a:solidFill>
            <a:srgbClr val="FFFFFF"/>
          </a:solidFill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total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counter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(counter &lt;= n):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total += counter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counter +=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total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49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B5EF27-F760-1E48-A1D2-3C41254F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 dirty="0"/>
              <a:t>ASYNC functions</a:t>
            </a:r>
          </a:p>
        </p:txBody>
      </p:sp>
      <p:sp>
        <p:nvSpPr>
          <p:cNvPr id="367" name="Google Shape;367;p49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B5EF27-F760-1E48-A1D2-3C41254F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2FB3D-B30B-B7E6-6C33-893E37678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async</a:t>
            </a:r>
            <a:r>
              <a:rPr lang="en-US" dirty="0"/>
              <a:t> function is a special function that can optionally return as soon as it is called, without waiting for all its code to finish. You must </a:t>
            </a:r>
            <a:r>
              <a:rPr lang="en-US" b="1" dirty="0"/>
              <a:t>await</a:t>
            </a:r>
            <a:r>
              <a:rPr lang="en-US" dirty="0"/>
              <a:t> them if you want to wait for them to finish before continuing with the next line of code.</a:t>
            </a:r>
          </a:p>
          <a:p>
            <a:r>
              <a:rPr lang="en-US" dirty="0"/>
              <a:t>Async functions are very useful when you want to run two independent pieces of code concurrently (i.e. at the same time)</a:t>
            </a:r>
          </a:p>
          <a:p>
            <a:pPr lvl="1"/>
            <a:r>
              <a:rPr lang="en-US" dirty="0"/>
              <a:t>Move an attachment while moving the robot at the same time</a:t>
            </a:r>
          </a:p>
          <a:p>
            <a:pPr lvl="1"/>
            <a:r>
              <a:rPr lang="en-US" dirty="0"/>
              <a:t>Moving each wheel of the robot independently under certain conditions, e.g., squaring on a line.</a:t>
            </a:r>
          </a:p>
          <a:p>
            <a:r>
              <a:rPr lang="en-US" dirty="0"/>
              <a:t>Spike 3 has built-in async functions. </a:t>
            </a:r>
            <a:r>
              <a:rPr lang="en-US" u="sng" dirty="0"/>
              <a:t>If you do not call them with await, they will run concurrently.</a:t>
            </a:r>
            <a:r>
              <a:rPr lang="en-US" dirty="0"/>
              <a:t> This can be a common source of bugs, so be aware of it. The following code will run both motors concurrently:</a:t>
            </a:r>
          </a:p>
          <a:p>
            <a:pPr marL="594000" lvl="2" indent="0">
              <a:buNone/>
            </a:pP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motor.run_for_degrees</a:t>
            </a:r>
            <a:r>
              <a:rPr lang="en-US" sz="12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port.A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360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2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4000" lvl="2" indent="0">
              <a:buNone/>
            </a:pP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motor.run_for_degrees</a:t>
            </a:r>
            <a:r>
              <a:rPr lang="en-US" sz="12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port.B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360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2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24000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To run them sequentially, add an </a:t>
            </a:r>
            <a:r>
              <a:rPr lang="en-US" sz="14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await</a:t>
            </a:r>
            <a:r>
              <a:rPr lang="en-US" sz="1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to the first line.</a:t>
            </a:r>
            <a:endParaRPr lang="en-US" sz="1400" b="0" i="0" u="none" strike="noStrike" dirty="0">
              <a:solidFill>
                <a:schemeClr val="tx1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594000" lvl="2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motor.run_for_degrees</a:t>
            </a:r>
            <a:r>
              <a:rPr lang="en-US" sz="12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port.A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360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2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4000" lvl="2" indent="0">
              <a:buNone/>
            </a:pP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motor.run_for_degrees</a:t>
            </a:r>
            <a:r>
              <a:rPr lang="en-US" sz="12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port.B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360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2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24000" lvl="1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83632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 dirty="0"/>
              <a:t>ASYNC functions</a:t>
            </a:r>
          </a:p>
        </p:txBody>
      </p:sp>
      <p:sp>
        <p:nvSpPr>
          <p:cNvPr id="367" name="Google Shape;367;p49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B5EF27-F760-1E48-A1D2-3C41254F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A6639E-87D6-F698-7DE8-D1E1D9703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tell which built-in functions are asynchronous?</a:t>
            </a:r>
          </a:p>
          <a:p>
            <a:pPr lvl="1"/>
            <a:r>
              <a:rPr lang="en-US" dirty="0"/>
              <a:t>Look in the Knowledge Base documentation. If you see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after the function definition, you need to be aware about calling it with </a:t>
            </a:r>
            <a:r>
              <a:rPr lang="en-US" b="1" dirty="0"/>
              <a:t>await</a:t>
            </a:r>
            <a:r>
              <a:rPr lang="en-US" dirty="0"/>
              <a:t> if you want to wait for it to finish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24000" lvl="1" indent="0">
              <a:buNone/>
            </a:pPr>
            <a:endParaRPr lang="en-US" dirty="0"/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995835C-DC58-E28D-EF61-FFA678549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379" y="2178050"/>
            <a:ext cx="3602303" cy="198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77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Challenge</a:t>
            </a:r>
          </a:p>
        </p:txBody>
      </p:sp>
      <p:sp>
        <p:nvSpPr>
          <p:cNvPr id="359" name="Google Shape;359;p48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/>
              <a:t>Write a program to play a beep every 3 seconds, and have the hub heart beat every two seconds, forever</a:t>
            </a:r>
          </a:p>
          <a:p>
            <a:r>
              <a:rPr lang="en-US" dirty="0"/>
              <a:t>Hints:</a:t>
            </a:r>
          </a:p>
          <a:p>
            <a:pPr lvl="1"/>
            <a:r>
              <a:rPr lang="en-US" dirty="0"/>
              <a:t>You need one async function to play the beep, and another to make the hub heart beat.</a:t>
            </a:r>
          </a:p>
          <a:p>
            <a:pPr lvl="1"/>
            <a:r>
              <a:rPr lang="en-US" dirty="0"/>
              <a:t>Run them concurrently in the main function.</a:t>
            </a:r>
          </a:p>
        </p:txBody>
      </p:sp>
      <p:sp>
        <p:nvSpPr>
          <p:cNvPr id="360" name="Google Shape;360;p48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D8465F-F6C8-F545-A57D-D99BA7B6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9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to create and use functions</a:t>
            </a:r>
          </a:p>
          <a:p>
            <a:r>
              <a:rPr lang="en-US" dirty="0"/>
              <a:t>Learn why a function is useful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Solution</a:t>
            </a:r>
          </a:p>
        </p:txBody>
      </p:sp>
      <p:sp>
        <p:nvSpPr>
          <p:cNvPr id="367" name="Google Shape;367;p49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B5EF27-F760-1E48-A1D2-3C41254F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C217C-8007-A7D6-C372-229E4AF16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hub </a:t>
            </a:r>
            <a:r>
              <a:rPr lang="en-US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light_matrix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sound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Beeps every three seconds forever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beepEveryThreeSeconds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while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await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runloop.sleep_ms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wait for three seconds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sound.beep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play a beep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Heart beats every two seconds forever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heartBeatEveryTwoSeconds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while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await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runloop.sleep_ms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wait for one second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light_matrix.show_image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light_matrix.IMAGE_HEART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show the heart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await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runloop.sleep_ms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wait for one second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light_matrix.clear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hide the heart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beepFunc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beepEveryThreeSeconds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a coroutine for the beep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heartFunc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heartBeatEveryTwoSeconds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a coroutine for the heartbeat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runloop.run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beepFunc,heartFunc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Run them both concurrently</a:t>
            </a:r>
            <a:endParaRPr lang="en-US" b="0" i="0" u="none" strike="noStrike" dirty="0">
              <a:solidFill>
                <a:srgbClr val="00877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runloop.run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446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Challenge</a:t>
            </a:r>
          </a:p>
        </p:txBody>
      </p:sp>
      <p:sp>
        <p:nvSpPr>
          <p:cNvPr id="359" name="Google Shape;359;p48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/>
              <a:t>Modify the program to:</a:t>
            </a:r>
          </a:p>
          <a:p>
            <a:pPr lvl="1"/>
            <a:r>
              <a:rPr lang="en-US" dirty="0"/>
              <a:t> play a beep every 3 seconds,  5 times</a:t>
            </a:r>
          </a:p>
          <a:p>
            <a:pPr lvl="1"/>
            <a:r>
              <a:rPr lang="en-US" dirty="0"/>
              <a:t>The hub heart beat every two seconds, 10 times</a:t>
            </a:r>
          </a:p>
          <a:p>
            <a:pPr lvl="1"/>
            <a:r>
              <a:rPr lang="en-US" dirty="0"/>
              <a:t>Print “Done” when </a:t>
            </a:r>
            <a:r>
              <a:rPr lang="en-US" b="1" dirty="0"/>
              <a:t>both</a:t>
            </a:r>
            <a:r>
              <a:rPr lang="en-US" dirty="0"/>
              <a:t> are complete, and exit the program</a:t>
            </a:r>
          </a:p>
          <a:p>
            <a:pPr marL="324000" lvl="1" indent="0">
              <a:buNone/>
            </a:pPr>
            <a:endParaRPr lang="en-US" dirty="0"/>
          </a:p>
          <a:p>
            <a:r>
              <a:rPr lang="en-US" dirty="0"/>
              <a:t>Hints:</a:t>
            </a:r>
          </a:p>
          <a:p>
            <a:pPr lvl="1"/>
            <a:r>
              <a:rPr lang="en-US" dirty="0"/>
              <a:t>You need one async function to play the beep, and another to make the hub heart beat.</a:t>
            </a:r>
          </a:p>
          <a:p>
            <a:pPr lvl="1"/>
            <a:r>
              <a:rPr lang="en-US" dirty="0"/>
              <a:t>Each function sets a Boolean to true when it is done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runloop</a:t>
            </a:r>
            <a:r>
              <a:rPr lang="en-US" dirty="0"/>
              <a:t> waits until both are done, then prints “Done”</a:t>
            </a:r>
          </a:p>
        </p:txBody>
      </p:sp>
      <p:sp>
        <p:nvSpPr>
          <p:cNvPr id="360" name="Google Shape;360;p48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D8465F-F6C8-F545-A57D-D99BA7B6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67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 dirty="0"/>
              <a:t>Solution (page 1 of 2)</a:t>
            </a:r>
          </a:p>
        </p:txBody>
      </p:sp>
      <p:sp>
        <p:nvSpPr>
          <p:cNvPr id="367" name="Google Shape;367;p49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B5EF27-F760-1E48-A1D2-3C41254F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C217C-8007-A7D6-C372-229E4AF16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 algn="l">
              <a:buNone/>
            </a:pP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hub </a:t>
            </a: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light_matrix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sound</a:t>
            </a:r>
          </a:p>
          <a:p>
            <a:pPr marL="0" indent="0" algn="l">
              <a:buNone/>
            </a:pP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sys</a:t>
            </a:r>
          </a:p>
          <a:p>
            <a:pPr marL="0" indent="0" algn="l">
              <a:buNone/>
            </a:pPr>
            <a:endParaRPr lang="en-US" sz="2800" dirty="0">
              <a:solidFill>
                <a:srgbClr val="0096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Global variables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beepDone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beatDone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Function to stop a program via system exit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stopAndExitProgram</a:t>
            </a:r>
            <a:r>
              <a:rPr lang="en-US" sz="2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en-US" sz="2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dirty="0">
                <a:solidFill>
                  <a:srgbClr val="D8009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"Stopping"</a:t>
            </a:r>
            <a:r>
              <a:rPr lang="en-US" sz="2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Function to be used by </a:t>
            </a:r>
            <a:r>
              <a:rPr lang="en-US" sz="2800" b="0" i="0" u="none" strike="noStrike" dirty="0" err="1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</a:t>
            </a:r>
            <a:r>
              <a:rPr lang="en-US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wait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all_done</a:t>
            </a:r>
            <a:r>
              <a:rPr lang="en-US" sz="2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beatDone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beepDone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return true with both variables are true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Beeps every three seconds n times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beepEveryThreeSeconds</a:t>
            </a:r>
            <a:r>
              <a:rPr lang="en-US" sz="2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global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beepDone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use the global variable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beepDone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initialize to false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await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runloop.sleep_ms</a:t>
            </a:r>
            <a:r>
              <a:rPr lang="en-US" sz="2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lang="en-US" sz="2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wait for three seconds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sound.beep</a:t>
            </a:r>
            <a:r>
              <a:rPr lang="en-US" sz="2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play a beep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beepDone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set done to true</a:t>
            </a:r>
          </a:p>
          <a:p>
            <a:pPr marL="0" indent="0" algn="r">
              <a:buNone/>
            </a:pPr>
            <a:r>
              <a:rPr lang="en-US" sz="49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&lt;Continued on next page&gt;</a:t>
            </a:r>
            <a:endParaRPr lang="en-US" sz="4900" dirty="0">
              <a:solidFill>
                <a:srgbClr val="00963E"/>
              </a:solidFill>
              <a:latin typeface="+mj-lt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587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 dirty="0"/>
              <a:t>Solution (page 2 of 2)</a:t>
            </a:r>
          </a:p>
        </p:txBody>
      </p:sp>
      <p:sp>
        <p:nvSpPr>
          <p:cNvPr id="367" name="Google Shape;367;p49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B5EF27-F760-1E48-A1D2-3C41254F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C217C-8007-A7D6-C372-229E4AF16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Heart beats every two seconds n times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heartBeatEveryTwoSeconds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global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beatDone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use the global variable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beatDone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initialize to false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await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runloop.sleep_ms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wait for one second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light_matrix.show_image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light_matrix.IMAGE_HEART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show the hear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await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runloop.sleep_ms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wait for one second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light_matrix.clear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hide the heart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beatDone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set done to true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beepFunc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beepEveryThreeSeconds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heartFunc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heartBeatEveryTwoSeconds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runloop.run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beepFunc,heartFunc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await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runloop.until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all_done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i="0" u="none" strike="noStrike" dirty="0">
                <a:solidFill>
                  <a:srgbClr val="D8009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"All done"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stopAndExitProgram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algn="l">
              <a:buNone/>
            </a:pP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runloop.run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34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and Arvind Seshan for Prime Lessons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cs typeface="Gill Sans" panose="020B0502020104020203" pitchFamily="34" charset="-79"/>
              </a:rPr>
              <a:t>Additional contributions by FLL Share &amp; Learn community members.</a:t>
            </a:r>
            <a:endParaRPr lang="en-US" sz="1600" dirty="0"/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Functions</a:t>
            </a:r>
          </a:p>
        </p:txBody>
      </p:sp>
      <p:sp>
        <p:nvSpPr>
          <p:cNvPr id="281" name="Google Shape;281;p39"/>
          <p:cNvSpPr txBox="1">
            <a:spLocks noGrp="1"/>
          </p:cNvSpPr>
          <p:nvPr>
            <p:ph idx="1"/>
          </p:nvPr>
        </p:nvSpPr>
        <p:spPr>
          <a:xfrm>
            <a:off x="155576" y="1139825"/>
            <a:ext cx="5318298" cy="5083175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Python functions are similar to algebraic functions</a:t>
            </a:r>
          </a:p>
          <a:p>
            <a:pPr lvl="1"/>
            <a:r>
              <a:rPr lang="en-US" dirty="0"/>
              <a:t>f(x)=3x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f(3)=27 → f(3) returns 27</a:t>
            </a:r>
          </a:p>
          <a:p>
            <a:r>
              <a:rPr lang="en-US" dirty="0"/>
              <a:t>Functions are defined as a set of code that takes one or more input values and returns one or more results</a:t>
            </a:r>
          </a:p>
          <a:p>
            <a:r>
              <a:rPr lang="en-US" dirty="0"/>
              <a:t>Functions are very versatile. You can put as much code as you want, as many inputs as you want, and return any data you want</a:t>
            </a:r>
          </a:p>
          <a:p>
            <a:r>
              <a:rPr lang="en-US" dirty="0"/>
              <a:t>Indentation is needed to make sure only the code you want in the function runs when it is called</a:t>
            </a:r>
          </a:p>
        </p:txBody>
      </p:sp>
      <p:sp>
        <p:nvSpPr>
          <p:cNvPr id="282" name="Google Shape;282;p39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/>
          </a:p>
        </p:txBody>
      </p:sp>
      <p:sp>
        <p:nvSpPr>
          <p:cNvPr id="283" name="Google Shape;283;p39"/>
          <p:cNvSpPr txBox="1"/>
          <p:nvPr/>
        </p:nvSpPr>
        <p:spPr>
          <a:xfrm>
            <a:off x="5913375" y="2209801"/>
            <a:ext cx="3180175" cy="10135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f(x):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y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*x**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 # y=3x^2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39"/>
          <p:cNvSpPr txBox="1"/>
          <p:nvPr/>
        </p:nvSpPr>
        <p:spPr>
          <a:xfrm>
            <a:off x="5913375" y="3695875"/>
            <a:ext cx="3000000" cy="12898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g():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print(i)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479E1A-95AD-3947-A3B3-B6738F8E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Constructing a Function</a:t>
            </a:r>
          </a:p>
        </p:txBody>
      </p:sp>
      <p:sp>
        <p:nvSpPr>
          <p:cNvPr id="289" name="Google Shape;289;p40"/>
          <p:cNvSpPr txBox="1">
            <a:spLocks noGrp="1"/>
          </p:cNvSpPr>
          <p:nvPr>
            <p:ph idx="1"/>
          </p:nvPr>
        </p:nvSpPr>
        <p:spPr>
          <a:xfrm>
            <a:off x="155575" y="1139825"/>
            <a:ext cx="5421659" cy="5083175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>
                <a:sym typeface="Courier New"/>
              </a:rPr>
              <a:t>A function definition starts with:</a:t>
            </a:r>
            <a:br>
              <a:rPr lang="en-US" dirty="0">
                <a:sym typeface="Courier New"/>
              </a:rPr>
            </a:br>
            <a:br>
              <a:rPr lang="en-US" dirty="0">
                <a:sym typeface="Courier New"/>
              </a:rPr>
            </a:br>
            <a:r>
              <a:rPr lang="en-US" dirty="0">
                <a:sym typeface="Courier New"/>
              </a:rPr>
              <a:t>def  YOUR_NAME_HERE(PARAMETERS):</a:t>
            </a:r>
          </a:p>
          <a:p>
            <a:pPr lvl="1"/>
            <a:r>
              <a:rPr lang="en-US" dirty="0">
                <a:sym typeface="Courier New"/>
              </a:rPr>
              <a:t>The code that is indented below it runs when the function is called</a:t>
            </a:r>
          </a:p>
          <a:p>
            <a:r>
              <a:rPr lang="en-US" dirty="0">
                <a:sym typeface="Muli"/>
              </a:rPr>
              <a:t>You can name the function whatever you want. However, the name must start with a letter (generally lowercase name)</a:t>
            </a:r>
          </a:p>
          <a:p>
            <a:pPr lvl="1"/>
            <a:r>
              <a:rPr lang="en-US" dirty="0">
                <a:sym typeface="Muli"/>
              </a:rPr>
              <a:t>A good naming convention for functions and variables is camelCase (the first word is all lowercase and the rest start capital).  All words are conjoined. E.g. myFunction()</a:t>
            </a:r>
          </a:p>
          <a:p>
            <a:r>
              <a:rPr lang="en-US" dirty="0">
                <a:sym typeface="Muli"/>
              </a:rPr>
              <a:t>The parameters are listed comma separated inside the parentheses following the function name. </a:t>
            </a:r>
          </a:p>
          <a:p>
            <a:pPr lvl="1"/>
            <a:r>
              <a:rPr lang="en-US" dirty="0">
                <a:sym typeface="Muli"/>
              </a:rPr>
              <a:t>IMPORTANT: These parameters are local variables and can only be used inside the function.</a:t>
            </a:r>
          </a:p>
        </p:txBody>
      </p:sp>
      <p:sp>
        <p:nvSpPr>
          <p:cNvPr id="291" name="Google Shape;291;p40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/>
          </a:p>
        </p:txBody>
      </p:sp>
      <p:sp>
        <p:nvSpPr>
          <p:cNvPr id="292" name="Google Shape;292;p40"/>
          <p:cNvSpPr txBox="1"/>
          <p:nvPr/>
        </p:nvSpPr>
        <p:spPr>
          <a:xfrm>
            <a:off x="5801000" y="2367050"/>
            <a:ext cx="3000000" cy="12898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g():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print(i)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40"/>
          <p:cNvSpPr txBox="1"/>
          <p:nvPr/>
        </p:nvSpPr>
        <p:spPr>
          <a:xfrm>
            <a:off x="5801000" y="3907800"/>
            <a:ext cx="3000000" cy="12898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h(a,b):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print(i, a, b)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1673BD-D93E-9744-8D83-5ED59C8E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Calling/Running a Function</a:t>
            </a:r>
          </a:p>
        </p:txBody>
      </p:sp>
      <p:sp>
        <p:nvSpPr>
          <p:cNvPr id="299" name="Google Shape;299;p41"/>
          <p:cNvSpPr txBox="1">
            <a:spLocks noGrp="1"/>
          </p:cNvSpPr>
          <p:nvPr>
            <p:ph idx="1"/>
          </p:nvPr>
        </p:nvSpPr>
        <p:spPr>
          <a:xfrm>
            <a:off x="155575" y="1139825"/>
            <a:ext cx="5427715" cy="5083175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To call a function, anywhere in you code place the function name, followed by parentheses with the desired parameter values</a:t>
            </a:r>
          </a:p>
          <a:p>
            <a:pPr lvl="1"/>
            <a:r>
              <a:rPr lang="en-US" dirty="0"/>
              <a:t>The yellow highlighted line at right calls the function g(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r>
              <a:rPr lang="en-US" dirty="0"/>
              <a:t>The line that calls the function proceeds to run the function code, where a and b are replaced temporarily with the parameter values</a:t>
            </a:r>
          </a:p>
          <a:p>
            <a:r>
              <a:rPr lang="en-US" dirty="0"/>
              <a:t>After the function is run, the code proceeds as usual</a:t>
            </a:r>
          </a:p>
        </p:txBody>
      </p:sp>
      <p:sp>
        <p:nvSpPr>
          <p:cNvPr id="300" name="Google Shape;300;p41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/>
          </a:p>
        </p:txBody>
      </p:sp>
      <p:sp>
        <p:nvSpPr>
          <p:cNvPr id="301" name="Google Shape;301;p41"/>
          <p:cNvSpPr txBox="1"/>
          <p:nvPr/>
        </p:nvSpPr>
        <p:spPr>
          <a:xfrm>
            <a:off x="6029275" y="2076175"/>
            <a:ext cx="3000000" cy="322386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g(a, b):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a, b)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"Running...."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g(</a:t>
            </a:r>
            <a:r>
              <a:rPr lang="en" sz="1350" dirty="0">
                <a:solidFill>
                  <a:srgbClr val="09865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"Done!"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</a:rPr>
              <a:t>Output:</a:t>
            </a:r>
            <a:endParaRPr sz="1350" dirty="0">
              <a:highlight>
                <a:srgbClr val="FFFFFF"/>
              </a:highlight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Running....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Done!</a:t>
            </a:r>
            <a:endParaRPr sz="13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E4833A-A686-8F42-BE83-E5C60AC1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Functions with Returns</a:t>
            </a:r>
          </a:p>
        </p:txBody>
      </p:sp>
      <p:sp>
        <p:nvSpPr>
          <p:cNvPr id="308" name="Google Shape;308;p42"/>
          <p:cNvSpPr txBox="1">
            <a:spLocks noGrp="1"/>
          </p:cNvSpPr>
          <p:nvPr>
            <p:ph idx="1"/>
          </p:nvPr>
        </p:nvSpPr>
        <p:spPr>
          <a:xfrm>
            <a:off x="155575" y="1139825"/>
            <a:ext cx="5294491" cy="5083175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/>
              <a:t>Place “return DATA” within a function to output DATA as an result of the function</a:t>
            </a:r>
          </a:p>
          <a:p>
            <a:r>
              <a:rPr lang="en-US" dirty="0"/>
              <a:t>The function g() returns the value 10, which can be used in the program</a:t>
            </a:r>
          </a:p>
        </p:txBody>
      </p:sp>
      <p:sp>
        <p:nvSpPr>
          <p:cNvPr id="307" name="Google Shape;307;p42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/>
          </a:p>
        </p:txBody>
      </p:sp>
      <p:sp>
        <p:nvSpPr>
          <p:cNvPr id="309" name="Google Shape;309;p42"/>
          <p:cNvSpPr txBox="1"/>
          <p:nvPr/>
        </p:nvSpPr>
        <p:spPr>
          <a:xfrm>
            <a:off x="6029275" y="1704476"/>
            <a:ext cx="3000000" cy="377645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g(a, b):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a, b)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"Running...."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print(g(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"Done!"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Running....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Done!</a:t>
            </a:r>
            <a:endParaRPr sz="13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C57AF6-30DC-0A4E-B018-D498C6A6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Built-in Functions</a:t>
            </a:r>
          </a:p>
        </p:txBody>
      </p:sp>
      <p:sp>
        <p:nvSpPr>
          <p:cNvPr id="315" name="Google Shape;315;p43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There are many important functions built in</a:t>
            </a:r>
          </a:p>
          <a:p>
            <a:r>
              <a:rPr lang="en-US" dirty="0"/>
              <a:t>See a list of important ones below</a:t>
            </a:r>
          </a:p>
        </p:txBody>
      </p:sp>
      <p:sp>
        <p:nvSpPr>
          <p:cNvPr id="316" name="Google Shape;316;p43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/>
          </a:p>
        </p:txBody>
      </p:sp>
      <p:sp>
        <p:nvSpPr>
          <p:cNvPr id="317" name="Google Shape;317;p43"/>
          <p:cNvSpPr txBox="1"/>
          <p:nvPr/>
        </p:nvSpPr>
        <p:spPr>
          <a:xfrm>
            <a:off x="862349" y="2293099"/>
            <a:ext cx="6886937" cy="258873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 conversion functions:"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print(bool(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 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convert to </a:t>
            </a:r>
            <a:r>
              <a:rPr lang="en-US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(True or False)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print(float(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convert to a floating point number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print(int(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2.8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convert to an integer (int)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"Basic math functions:"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print(abs(-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 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absolute value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print(max(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return the max value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print(min(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return the min value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print(pow(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raise to the given power (pow(</a:t>
            </a:r>
            <a:r>
              <a:rPr lang="en-US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 == x**y)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print(round(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2.354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round with the given number of digits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"Pause/sleep"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time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time.sleep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sleep for n seconds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92C8ED-E34A-414E-BD6D-CB0F3DD8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1410-AA15-4D2C-9C79-16AA00DA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you use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260C2-68DC-462A-8E4C-7E89D1E96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for repetitive tasks</a:t>
            </a:r>
          </a:p>
          <a:p>
            <a:r>
              <a:rPr lang="en-US" dirty="0"/>
              <a:t>Moving distance, turning, etc.</a:t>
            </a:r>
          </a:p>
          <a:p>
            <a:r>
              <a:rPr lang="en-US" dirty="0"/>
              <a:t>Great for organizing and simplifying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4D503-D5BB-4026-8936-0B7884E6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B4ADD-8E45-4C8E-B84A-6B95D166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imgres.jpg">
            <a:extLst>
              <a:ext uri="{FF2B5EF4-FFF2-40B4-BE49-F238E27FC236}">
                <a16:creationId xmlns:a16="http://schemas.microsoft.com/office/drawing/2014/main" id="{C21B3B43-3044-4651-BC6E-6E2902189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90" y="1787332"/>
            <a:ext cx="1213540" cy="12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6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05B7-8F2E-4BA0-AA07-FA947DF9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useful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182F-1B1D-4071-8F8B-C3F7AC18A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Note: Making functions with inputs/outputs are very useful. However, you need to be careful not to make the function too complicated.</a:t>
            </a:r>
          </a:p>
          <a:p>
            <a:r>
              <a:rPr lang="en-US" dirty="0"/>
              <a:t>Question: Look at the list of three functions below.  Which ones do you think are useful to use?</a:t>
            </a:r>
          </a:p>
          <a:p>
            <a:pPr lvl="1"/>
            <a:r>
              <a:rPr lang="en-US" dirty="0"/>
              <a:t>Turn90degrees (Turns the robot 90 degrees)</a:t>
            </a:r>
          </a:p>
          <a:p>
            <a:pPr lvl="1"/>
            <a:r>
              <a:rPr lang="en-US" dirty="0" err="1"/>
              <a:t>TurnDegrees</a:t>
            </a:r>
            <a:r>
              <a:rPr lang="en-US" dirty="0"/>
              <a:t> with an angle and power input</a:t>
            </a:r>
          </a:p>
          <a:p>
            <a:pPr lvl="1"/>
            <a:r>
              <a:rPr lang="en-US" dirty="0" err="1"/>
              <a:t>TurnDegrees</a:t>
            </a:r>
            <a:r>
              <a:rPr lang="en-US" dirty="0"/>
              <a:t> with angle, power, coast/brake, etc. inputs</a:t>
            </a:r>
          </a:p>
          <a:p>
            <a:endParaRPr lang="en-US" dirty="0"/>
          </a:p>
          <a:p>
            <a:r>
              <a:rPr lang="en-US" dirty="0"/>
              <a:t>Answer: </a:t>
            </a:r>
          </a:p>
          <a:p>
            <a:pPr lvl="1"/>
            <a:r>
              <a:rPr lang="en-US" dirty="0"/>
              <a:t>Turn90degrees may be used often, but you will be forced to make other </a:t>
            </a:r>
            <a:r>
              <a:rPr lang="en-US" dirty="0" err="1"/>
              <a:t>MyBlocks</a:t>
            </a:r>
            <a:r>
              <a:rPr lang="en-US" dirty="0"/>
              <a:t> for other angles. This will not be fixable later. </a:t>
            </a:r>
          </a:p>
          <a:p>
            <a:pPr lvl="1"/>
            <a:r>
              <a:rPr lang="en-US" dirty="0" err="1"/>
              <a:t>TurnDegrees</a:t>
            </a:r>
            <a:r>
              <a:rPr lang="en-US" dirty="0"/>
              <a:t> with angle and power as inputs is probably the best choice. </a:t>
            </a:r>
          </a:p>
          <a:p>
            <a:pPr lvl="1"/>
            <a:r>
              <a:rPr lang="en-US" dirty="0" err="1"/>
              <a:t>TurnDegrees</a:t>
            </a:r>
            <a:r>
              <a:rPr lang="en-US" dirty="0"/>
              <a:t> with angle, power, coast/brake, etc. might be most customizable, but some of the inputs might never be used.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67532-D21D-498E-A739-17B943D5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BA79D-E3DC-4618-A34A-E2331FCA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742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1743</TotalTime>
  <Words>2888</Words>
  <Application>Microsoft Macintosh PowerPoint</Application>
  <PresentationFormat>On-screen Show (4:3)</PresentationFormat>
  <Paragraphs>328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Gill Sans MT</vt:lpstr>
      <vt:lpstr>Helvetica Neue</vt:lpstr>
      <vt:lpstr>Muli</vt:lpstr>
      <vt:lpstr>Wingdings 2</vt:lpstr>
      <vt:lpstr>Dividend</vt:lpstr>
      <vt:lpstr>Functions</vt:lpstr>
      <vt:lpstr>Lesson Objectives</vt:lpstr>
      <vt:lpstr>Functions</vt:lpstr>
      <vt:lpstr>Constructing a Function</vt:lpstr>
      <vt:lpstr>Calling/Running a Function</vt:lpstr>
      <vt:lpstr>Functions with Returns</vt:lpstr>
      <vt:lpstr>Built-in Functions</vt:lpstr>
      <vt:lpstr>When do you use functions?</vt:lpstr>
      <vt:lpstr>What makes a useful function</vt:lpstr>
      <vt:lpstr>Variable Scope in Functions</vt:lpstr>
      <vt:lpstr>Variable Scope in Functions</vt:lpstr>
      <vt:lpstr>Variable Scope in Functions Cont.</vt:lpstr>
      <vt:lpstr>Variable Scope Example</vt:lpstr>
      <vt:lpstr>Objects and methods</vt:lpstr>
      <vt:lpstr>Challenge</vt:lpstr>
      <vt:lpstr>Solution</vt:lpstr>
      <vt:lpstr>ASYNC functions</vt:lpstr>
      <vt:lpstr>ASYNC functions</vt:lpstr>
      <vt:lpstr>Challenge</vt:lpstr>
      <vt:lpstr>Solution</vt:lpstr>
      <vt:lpstr>Challenge</vt:lpstr>
      <vt:lpstr>Solution (page 1 of 2)</vt:lpstr>
      <vt:lpstr>Solution (page 2 of 2)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Manjiri McCoy</cp:lastModifiedBy>
  <cp:revision>175</cp:revision>
  <dcterms:created xsi:type="dcterms:W3CDTF">2016-07-04T02:35:12Z</dcterms:created>
  <dcterms:modified xsi:type="dcterms:W3CDTF">2023-09-08T01:36:56Z</dcterms:modified>
</cp:coreProperties>
</file>