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9"/>
    <p:restoredTop sz="94613"/>
  </p:normalViewPr>
  <p:slideViewPr>
    <p:cSldViewPr snapToGrid="0" snapToObjects="1">
      <p:cViewPr varScale="1">
        <p:scale>
          <a:sx n="224" d="100"/>
          <a:sy n="224" d="100"/>
        </p:scale>
        <p:origin x="63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c84d0bc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c84d0bc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bd12b6a4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bd12b6a4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bbd12b6a4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bbd12b6a4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bd12b6a4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bd12b6a4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bd12b6a4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bd12b6a4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bd12b6a4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bd12b6a4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c84d0b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c84d0b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c84d0bc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c84d0bc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c84d0b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c84d0b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bd12b6a4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bd12b6a4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Object 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986A0A62-4ACC-8C68-41C2-65E21C450B48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Extra: Class Inheritance </a:t>
            </a:r>
          </a:p>
        </p:txBody>
      </p:sp>
      <p:sp>
        <p:nvSpPr>
          <p:cNvPr id="820" name="Google Shape;820;p10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14419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Classes can “inherit” the methods/properties of another “superclass”</a:t>
            </a:r>
          </a:p>
          <a:p>
            <a:pPr lvl="1"/>
            <a:r>
              <a:rPr lang="en-US" dirty="0"/>
              <a:t>You replace “object” with the name of the other class</a:t>
            </a:r>
          </a:p>
          <a:p>
            <a:r>
              <a:rPr lang="en-US" dirty="0"/>
              <a:t>Methods can be overridden in the child class by simply redefining it</a:t>
            </a:r>
          </a:p>
          <a:p>
            <a:r>
              <a:rPr lang="en-US" dirty="0"/>
              <a:t>Overridden child methods can still refer back to the parent method by using </a:t>
            </a:r>
            <a:r>
              <a:rPr lang="en-US" dirty="0">
                <a:sym typeface="Courier New"/>
              </a:rPr>
              <a:t>super()....</a:t>
            </a:r>
          </a:p>
        </p:txBody>
      </p:sp>
      <p:sp>
        <p:nvSpPr>
          <p:cNvPr id="821" name="Google Shape;821;p10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822" name="Google Shape;822;p104"/>
          <p:cNvSpPr txBox="1"/>
          <p:nvPr/>
        </p:nvSpPr>
        <p:spPr>
          <a:xfrm>
            <a:off x="5666300" y="1116000"/>
            <a:ext cx="3394800" cy="45794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Parent superclass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Child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ChildClass(</a:t>
            </a:r>
            <a:r>
              <a:rPr lang="en" sz="10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override a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n, a):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 = a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call init of the super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super().__init__(n)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ChildClass(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printVar() in inherited  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print(c.printVar())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7E8F45-FEB9-AEF9-7A6B-21721051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828" name="Google Shape;828;p10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Create a class that will store information about countries and print it on a method call</a:t>
            </a:r>
          </a:p>
          <a:p>
            <a:pPr lvl="1"/>
            <a:r>
              <a:rPr lang="en-US" dirty="0"/>
              <a:t>It should store name, population, and area</a:t>
            </a:r>
          </a:p>
          <a:p>
            <a:pPr lvl="1"/>
            <a:r>
              <a:rPr lang="en-US" dirty="0"/>
              <a:t>Your methods should be 1) print info and 2) get population density (population/area)</a:t>
            </a:r>
          </a:p>
          <a:p>
            <a:r>
              <a:rPr lang="en-US" dirty="0"/>
              <a:t>Display your country’s population density on the hub screen</a:t>
            </a:r>
          </a:p>
        </p:txBody>
      </p:sp>
      <p:sp>
        <p:nvSpPr>
          <p:cNvPr id="829" name="Google Shape;829;p10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20D7BA-F370-77A5-6DEB-E6F62E2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835" name="Google Shape;835;p106"/>
          <p:cNvSpPr txBox="1">
            <a:spLocks noGrp="1"/>
          </p:cNvSpPr>
          <p:nvPr>
            <p:ph idx="1"/>
          </p:nvPr>
        </p:nvSpPr>
        <p:spPr>
          <a:xfrm>
            <a:off x="156210" y="1091449"/>
            <a:ext cx="8831580" cy="5176495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Country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population, area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name 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population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area</a:t>
            </a: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Population:"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"Area:"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getDensity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.population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.area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stop the program using a system exception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Country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Country"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myCountry.printInfo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myCountry.getDensity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convert float to str before writing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8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6" name="Google Shape;836;p10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466EC-9082-4221-08B3-1B75B73B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2021 Prime Lessons (</a:t>
            </a:r>
            <a:r>
              <a:rPr lang="en-GB" dirty="0" err="1"/>
              <a:t>primelessons.org</a:t>
            </a:r>
            <a:r>
              <a:rPr lang="en-GB" dirty="0"/>
              <a:t>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Additional contributions by FLL Share &amp; Learn community members.</a:t>
            </a:r>
            <a:endParaRPr lang="en-US" sz="1600" dirty="0"/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Object Oriented Programming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770" name="Google Shape;770;p9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Classes allow you to group together a collection of variables and functions with a common purpose</a:t>
            </a:r>
          </a:p>
          <a:p>
            <a:r>
              <a:rPr lang="en-US"/>
              <a:t>E.g. Class for animals in a zoo (ZooAnimal) could contain:</a:t>
            </a:r>
          </a:p>
          <a:p>
            <a:pPr lvl="1"/>
            <a:r>
              <a:rPr lang="en-US"/>
              <a:t>Type → tiger, monkey, snake</a:t>
            </a:r>
          </a:p>
          <a:p>
            <a:pPr lvl="1"/>
            <a:r>
              <a:rPr lang="en-US"/>
              <a:t>Weight → current weight in kg</a:t>
            </a:r>
          </a:p>
          <a:p>
            <a:pPr lvl="1"/>
            <a:r>
              <a:rPr lang="en-US"/>
              <a:t>Age → age in years</a:t>
            </a:r>
          </a:p>
          <a:p>
            <a:pPr lvl="1"/>
            <a:r>
              <a:rPr lang="en-US"/>
              <a:t>Birthday() → orders favorite food and increments age by 1</a:t>
            </a:r>
          </a:p>
        </p:txBody>
      </p:sp>
      <p:sp>
        <p:nvSpPr>
          <p:cNvPr id="768" name="Google Shape;768;p9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8E1285-4FBA-1D1D-DEE3-8583FE1E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Classes vs Instances</a:t>
            </a:r>
          </a:p>
        </p:txBody>
      </p:sp>
      <p:sp>
        <p:nvSpPr>
          <p:cNvPr id="777" name="Google Shape;777;p9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define Classes like functions and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class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(object):</a:t>
            </a:r>
          </a:p>
          <a:p>
            <a:pPr lvl="1"/>
            <a:r>
              <a:rPr lang="en-US" dirty="0"/>
              <a:t>Inside the definition you list both</a:t>
            </a:r>
          </a:p>
          <a:p>
            <a:pPr lvl="2"/>
            <a:r>
              <a:rPr lang="en-US" dirty="0"/>
              <a:t>variables associated with a class → weight, age</a:t>
            </a:r>
          </a:p>
          <a:p>
            <a:pPr lvl="2"/>
            <a:r>
              <a:rPr lang="en-US" dirty="0"/>
              <a:t>methods (functions related to class) → birthday()</a:t>
            </a:r>
          </a:p>
          <a:p>
            <a:endParaRPr lang="en-US" dirty="0"/>
          </a:p>
          <a:p>
            <a:r>
              <a:rPr lang="en-US" dirty="0"/>
              <a:t>A program can create many Instances of the defined Class -- i.e. variables of that type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ZooAnimal</a:t>
            </a:r>
            <a:r>
              <a:rPr lang="en-US" dirty="0"/>
              <a:t> may be a Class and both </a:t>
            </a:r>
            <a:r>
              <a:rPr lang="en-US" dirty="0" err="1"/>
              <a:t>LeoLion</a:t>
            </a:r>
            <a:r>
              <a:rPr lang="en-US" dirty="0"/>
              <a:t> and </a:t>
            </a:r>
            <a:r>
              <a:rPr lang="en-US" dirty="0" err="1"/>
              <a:t>GeoffGiraffe</a:t>
            </a:r>
            <a:r>
              <a:rPr lang="en-US" dirty="0"/>
              <a:t> may be Instances of that class</a:t>
            </a:r>
          </a:p>
        </p:txBody>
      </p:sp>
      <p:sp>
        <p:nvSpPr>
          <p:cNvPr id="775" name="Google Shape;775;p9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4024B-BEAE-D56C-7526-429B30E2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783" name="Google Shape;783;p9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Methods are functions associated with a class</a:t>
            </a:r>
          </a:p>
          <a:p>
            <a:r>
              <a:rPr lang="en-US" dirty="0"/>
              <a:t>Defined inside start like functions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(self, parameters):</a:t>
            </a:r>
          </a:p>
          <a:p>
            <a:pPr lvl="1"/>
            <a:r>
              <a:rPr lang="en-US" dirty="0">
                <a:sym typeface="Muli"/>
              </a:rPr>
              <a:t>Note that the “self” parameter is important as it defines that it relates to that class</a:t>
            </a:r>
          </a:p>
          <a:p>
            <a:r>
              <a:rPr lang="en-US" dirty="0">
                <a:sym typeface="Muli"/>
              </a:rPr>
              <a:t>There is a special method called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__(self)</a:t>
            </a:r>
            <a:r>
              <a:rPr lang="en-US" dirty="0">
                <a:sym typeface="Muli"/>
              </a:rPr>
              <a:t>, which is called whenever you create an Instance of a Class</a:t>
            </a:r>
          </a:p>
          <a:p>
            <a:r>
              <a:rPr lang="en-US" dirty="0">
                <a:sym typeface="Muli"/>
              </a:rPr>
              <a:t>To run a method, you need an Instance</a:t>
            </a:r>
          </a:p>
          <a:p>
            <a:pPr lvl="1"/>
            <a:r>
              <a:rPr lang="en-US" dirty="0">
                <a:sym typeface="Muli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LeoLion.Birthday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()</a:t>
            </a:r>
          </a:p>
        </p:txBody>
      </p:sp>
      <p:sp>
        <p:nvSpPr>
          <p:cNvPr id="784" name="Google Shape;784;p9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DE341B-2A39-8182-731F-E243144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Example Class</a:t>
            </a:r>
          </a:p>
        </p:txBody>
      </p:sp>
      <p:sp>
        <p:nvSpPr>
          <p:cNvPr id="790" name="Google Shape;790;p100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class variables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a method that returns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varPlus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self. variables belong to the class </a:t>
            </a:r>
          </a:p>
          <a:p>
            <a:pPr marL="0" indent="0">
              <a:buNone/>
            </a:pPr>
            <a:r>
              <a:rPr lang="en-US" dirty="0">
                <a:solidFill>
                  <a:srgbClr val="00963E"/>
                </a:solidFill>
                <a:latin typeface="Consolas" panose="020B0609020204030204" pitchFamily="49" charset="0"/>
              </a:rPr>
              <a:t>        #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and can be accessed with calls to that 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1" name="Google Shape;791;p10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5623D-ACB4-4EFC-FEEF-25F9480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Calling Classes (Objects)</a:t>
            </a:r>
          </a:p>
        </p:txBody>
      </p:sp>
      <p:sp>
        <p:nvSpPr>
          <p:cNvPr id="797" name="Google Shape;797;p10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Based on the previous example…</a:t>
            </a:r>
          </a:p>
          <a:p>
            <a:pPr marL="324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(7)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sets that object's n--&gt;7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myObject.varPlus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(3))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7+3=10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</a:t>
            </a:r>
          </a:p>
          <a:p>
            <a:r>
              <a:rPr lang="en-US" dirty="0"/>
              <a:t>The object has methods that are defined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/>
              <a:t>, similar to lists, strings, and other data types</a:t>
            </a:r>
          </a:p>
          <a:p>
            <a:r>
              <a:rPr lang="en-US" dirty="0"/>
              <a:t>You can customize these however you want</a:t>
            </a:r>
          </a:p>
          <a:p>
            <a:r>
              <a:rPr lang="en-US" dirty="0"/>
              <a:t>You do not place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” in method calls</a:t>
            </a:r>
          </a:p>
          <a:p>
            <a:pPr lvl="1"/>
            <a:r>
              <a:rPr lang="en-US" dirty="0"/>
              <a:t>The self is automatically replaced with the Instance you use to call the method</a:t>
            </a:r>
          </a:p>
        </p:txBody>
      </p:sp>
      <p:sp>
        <p:nvSpPr>
          <p:cNvPr id="798" name="Google Shape;798;p10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F53AB-990F-B8B1-3EE8-CACFBCA4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Static methods</a:t>
            </a:r>
          </a:p>
        </p:txBody>
      </p:sp>
      <p:sp>
        <p:nvSpPr>
          <p:cNvPr id="804" name="Google Shape;804;p10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Static methods belong to the class, not to an individual object</a:t>
            </a:r>
          </a:p>
          <a:p>
            <a:r>
              <a:rPr lang="en-US" dirty="0"/>
              <a:t>Begins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@staticmethod</a:t>
            </a:r>
          </a:p>
          <a:p>
            <a:r>
              <a:rPr lang="en-US" dirty="0"/>
              <a:t>These methods are universal and do not need an Instance to be called</a:t>
            </a:r>
          </a:p>
          <a:p>
            <a:pPr lvl="1"/>
            <a:r>
              <a:rPr lang="en-US" dirty="0"/>
              <a:t>You do not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“parameter”</a:t>
            </a:r>
          </a:p>
        </p:txBody>
      </p:sp>
      <p:sp>
        <p:nvSpPr>
          <p:cNvPr id="805" name="Google Shape;805;p10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806" name="Google Shape;806;p102"/>
          <p:cNvSpPr txBox="1"/>
          <p:nvPr/>
        </p:nvSpPr>
        <p:spPr>
          <a:xfrm>
            <a:off x="843619" y="3191605"/>
            <a:ext cx="3000000" cy="2382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myStaticMethod(x):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print(x+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call static methods by referring to a class, not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MyClass.myStaticMethod(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30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925E7-4CEB-0B19-6064-2AC99308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Static Variables vs Object Variables</a:t>
            </a:r>
          </a:p>
        </p:txBody>
      </p:sp>
      <p:sp>
        <p:nvSpPr>
          <p:cNvPr id="812" name="Google Shape;812;p10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62168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Static variables are defined under the class definition, not a method</a:t>
            </a:r>
          </a:p>
          <a:p>
            <a:r>
              <a:rPr lang="en-US" dirty="0"/>
              <a:t>Static variables can be accessed anywhere (static and non-static methods)</a:t>
            </a:r>
          </a:p>
          <a:p>
            <a:r>
              <a:rPr lang="en-US" dirty="0"/>
              <a:t>Object variables are referred to by using </a:t>
            </a:r>
            <a:r>
              <a:rPr lang="en-US" dirty="0" err="1"/>
              <a:t>self.someVariable</a:t>
            </a:r>
            <a:endParaRPr lang="en-US" dirty="0"/>
          </a:p>
          <a:p>
            <a:r>
              <a:rPr lang="en-US" dirty="0"/>
              <a:t>Static variables are referred to by using </a:t>
            </a:r>
            <a:r>
              <a:rPr lang="en-US" dirty="0" err="1"/>
              <a:t>myClass.someVariable</a:t>
            </a:r>
            <a:endParaRPr lang="en-US" dirty="0"/>
          </a:p>
        </p:txBody>
      </p:sp>
      <p:sp>
        <p:nvSpPr>
          <p:cNvPr id="813" name="Google Shape;813;p10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814" name="Google Shape;814;p103"/>
          <p:cNvSpPr txBox="1"/>
          <p:nvPr/>
        </p:nvSpPr>
        <p:spPr>
          <a:xfrm>
            <a:off x="4909550" y="1421131"/>
            <a:ext cx="4010100" cy="3920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myStaticVar =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var cannot be accessed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from a static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variable pertaining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# to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can call a static and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non-static variable here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print(MyClass.myStaticMethod)</a:t>
            </a: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DB7AD-73F0-E135-2393-1A6BA90F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1786</TotalTime>
  <Words>1298</Words>
  <Application>Microsoft Macintosh PowerPoint</Application>
  <PresentationFormat>On-screen Show (4:3)</PresentationFormat>
  <Paragraphs>163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Gill Sans</vt:lpstr>
      <vt:lpstr>Gill Sans MT</vt:lpstr>
      <vt:lpstr>Helvetica Neue</vt:lpstr>
      <vt:lpstr>Wingdings 2</vt:lpstr>
      <vt:lpstr>Dividend</vt:lpstr>
      <vt:lpstr>Object Oriented Programming</vt:lpstr>
      <vt:lpstr>Lesson Objectives</vt:lpstr>
      <vt:lpstr>Classes</vt:lpstr>
      <vt:lpstr>Classes vs Instances</vt:lpstr>
      <vt:lpstr>Methods</vt:lpstr>
      <vt:lpstr>Example Class</vt:lpstr>
      <vt:lpstr>Calling Classes (Objects)</vt:lpstr>
      <vt:lpstr>Static methods</vt:lpstr>
      <vt:lpstr>Static Variables vs Object Variables</vt:lpstr>
      <vt:lpstr>Extra: Class Inheritance 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Manjiri McCoy</cp:lastModifiedBy>
  <cp:revision>210</cp:revision>
  <dcterms:created xsi:type="dcterms:W3CDTF">2016-07-04T02:35:12Z</dcterms:created>
  <dcterms:modified xsi:type="dcterms:W3CDTF">2023-09-09T22:39:11Z</dcterms:modified>
</cp:coreProperties>
</file>