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6"/>
  </p:notesMasterIdLst>
  <p:handoutMasterIdLst>
    <p:handoutMasterId r:id="rId17"/>
  </p:handoutMasterIdLst>
  <p:sldIdLst>
    <p:sldId id="275" r:id="rId2"/>
    <p:sldId id="257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6" r:id="rId13"/>
    <p:sldId id="337" r:id="rId14"/>
    <p:sldId id="2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BF6"/>
    <a:srgbClr val="FFD500"/>
    <a:srgbClr val="0EAE9F"/>
    <a:srgbClr val="13B09B"/>
    <a:srgbClr val="0290F8"/>
    <a:srgbClr val="FE59D0"/>
    <a:srgbClr val="F55455"/>
    <a:srgbClr val="FF9732"/>
    <a:srgbClr val="02B64E"/>
    <a:srgbClr val="1B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bbd12b6a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bbd12b6a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bbd12b6a4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bbd12b6a44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bc84d0bc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bc84d0bc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bbd12b6a44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bbd12b6a44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bbd12b6a44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bbd12b6a44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bbd12b6a44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bbd12b6a44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bbd12b6a44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bbd12b6a44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bbd12b6a4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bbd12b6a4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bbd12b6a44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bbd12b6a44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bbd12b6a44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bbd12b6a44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bbd12b6a44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bbd12b6a44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78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1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  <p:sldLayoutId id="21474837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et_discard.asp" TargetMode="External"/><Relationship Id="rId3" Type="http://schemas.openxmlformats.org/officeDocument/2006/relationships/hyperlink" Target="https://www.w3schools.com/python/ref_set_add.asp" TargetMode="External"/><Relationship Id="rId7" Type="http://schemas.openxmlformats.org/officeDocument/2006/relationships/hyperlink" Target="https://www.w3schools.com/python/ref_set_difference_update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et_difference.asp" TargetMode="External"/><Relationship Id="rId5" Type="http://schemas.openxmlformats.org/officeDocument/2006/relationships/hyperlink" Target="https://www.w3schools.com/python/ref_set_copy.asp" TargetMode="External"/><Relationship Id="rId10" Type="http://schemas.openxmlformats.org/officeDocument/2006/relationships/hyperlink" Target="https://www.w3schools.com/python/ref_set_intersection_update.asp" TargetMode="External"/><Relationship Id="rId4" Type="http://schemas.openxmlformats.org/officeDocument/2006/relationships/hyperlink" Target="https://www.w3schools.com/python/ref_set_clear.asp" TargetMode="External"/><Relationship Id="rId9" Type="http://schemas.openxmlformats.org/officeDocument/2006/relationships/hyperlink" Target="https://www.w3schools.com/python/ref_set_intersection.as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et_symmetric_difference.asp" TargetMode="External"/><Relationship Id="rId3" Type="http://schemas.openxmlformats.org/officeDocument/2006/relationships/hyperlink" Target="https://www.w3schools.com/python/ref_set_isdisjoint.asp" TargetMode="External"/><Relationship Id="rId7" Type="http://schemas.openxmlformats.org/officeDocument/2006/relationships/hyperlink" Target="https://www.w3schools.com/python/ref_set_remove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et_pop.asp" TargetMode="External"/><Relationship Id="rId11" Type="http://schemas.openxmlformats.org/officeDocument/2006/relationships/hyperlink" Target="https://www.w3schools.com/python/ref_set_update.asp" TargetMode="External"/><Relationship Id="rId5" Type="http://schemas.openxmlformats.org/officeDocument/2006/relationships/hyperlink" Target="https://www.w3schools.com/python/ref_set_issuperset.asp" TargetMode="External"/><Relationship Id="rId10" Type="http://schemas.openxmlformats.org/officeDocument/2006/relationships/hyperlink" Target="https://www.w3schools.com/python/ref_set_union.asp" TargetMode="External"/><Relationship Id="rId4" Type="http://schemas.openxmlformats.org/officeDocument/2006/relationships/hyperlink" Target="https://www.w3schools.com/python/ref_set_issubset.asp" TargetMode="External"/><Relationship Id="rId9" Type="http://schemas.openxmlformats.org/officeDocument/2006/relationships/hyperlink" Target="https://www.w3schools.com/python/ref_set_symmetric_difference_update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dictionary_keys.asp" TargetMode="External"/><Relationship Id="rId13" Type="http://schemas.openxmlformats.org/officeDocument/2006/relationships/hyperlink" Target="https://www.w3schools.com/python/ref_dictionary_values.asp" TargetMode="External"/><Relationship Id="rId3" Type="http://schemas.openxmlformats.org/officeDocument/2006/relationships/hyperlink" Target="https://www.w3schools.com/python/ref_dictionary_clear.asp" TargetMode="External"/><Relationship Id="rId7" Type="http://schemas.openxmlformats.org/officeDocument/2006/relationships/hyperlink" Target="https://www.w3schools.com/python/ref_dictionary_items.asp" TargetMode="External"/><Relationship Id="rId12" Type="http://schemas.openxmlformats.org/officeDocument/2006/relationships/hyperlink" Target="https://www.w3schools.com/python/ref_dictionary_update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dictionary_get.asp" TargetMode="External"/><Relationship Id="rId11" Type="http://schemas.openxmlformats.org/officeDocument/2006/relationships/hyperlink" Target="https://www.w3schools.com/python/ref_dictionary_setdefault.asp" TargetMode="External"/><Relationship Id="rId5" Type="http://schemas.openxmlformats.org/officeDocument/2006/relationships/hyperlink" Target="https://www.w3schools.com/python/ref_dictionary_fromkeys.asp" TargetMode="External"/><Relationship Id="rId10" Type="http://schemas.openxmlformats.org/officeDocument/2006/relationships/hyperlink" Target="https://www.w3schools.com/python/ref_dictionary_popitem.asp" TargetMode="External"/><Relationship Id="rId4" Type="http://schemas.openxmlformats.org/officeDocument/2006/relationships/hyperlink" Target="https://www.w3schools.com/python/ref_dictionary_copy.asp" TargetMode="External"/><Relationship Id="rId9" Type="http://schemas.openxmlformats.org/officeDocument/2006/relationships/hyperlink" Target="https://www.w3schools.com/python/ref_dictionary_pop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3600" dirty="0"/>
              <a:t>Dicționare și seturi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1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Sets: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Dicts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ro-RO" dirty="0"/>
              <a:t>Se adresează unei liste</a:t>
            </a:r>
            <a:r>
              <a:rPr lang="en-US" dirty="0"/>
              <a:t>→ u</a:t>
            </a:r>
            <a:r>
              <a:rPr lang="ro-RO" dirty="0"/>
              <a:t>tilizează</a:t>
            </a:r>
            <a:r>
              <a:rPr lang="en-US" dirty="0"/>
              <a:t> [] </a:t>
            </a:r>
            <a:r>
              <a:rPr lang="ro-RO" dirty="0"/>
              <a:t>paranteze alături de variabilele ce conțin o cheie pentru a primi </a:t>
            </a:r>
            <a:r>
              <a:rPr lang="en-US" dirty="0"/>
              <a:t> “value” </a:t>
            </a:r>
          </a:p>
        </p:txBody>
      </p:sp>
      <p:sp>
        <p:nvSpPr>
          <p:cNvPr id="724" name="Google Shape;724;p91"/>
          <p:cNvSpPr/>
          <p:nvPr/>
        </p:nvSpPr>
        <p:spPr>
          <a:xfrm>
            <a:off x="485166" y="3252606"/>
            <a:ext cx="2974725" cy="85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4870" lvl="1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90142"/>
            </a:pPr>
            <a:r>
              <a:rPr lang="en-US" sz="1275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 = {</a:t>
            </a:r>
            <a:r>
              <a:rPr lang="en-US" sz="1275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-US" sz="1275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275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75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75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-US" sz="1275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275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275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554870" lvl="1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90142"/>
            </a:pPr>
            <a:r>
              <a:rPr lang="en-US" sz="1275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d[</a:t>
            </a:r>
            <a:r>
              <a:rPr lang="en-US" sz="1275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-US" sz="1275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-US" sz="1275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-US" sz="1266" dirty="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True</a:t>
            </a:r>
            <a:endParaRPr lang="en-US" sz="1275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554870" lvl="1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90142"/>
            </a:pPr>
            <a:r>
              <a:rPr lang="en-US" sz="1275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d[</a:t>
            </a:r>
            <a:r>
              <a:rPr lang="en-US" sz="1275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-US" sz="1275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-US" sz="1275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-US" sz="1266" dirty="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True</a:t>
            </a:r>
            <a:endParaRPr lang="en-US" sz="1275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5" name="Google Shape;725;p91"/>
          <p:cNvSpPr/>
          <p:nvPr/>
        </p:nvSpPr>
        <p:spPr>
          <a:xfrm>
            <a:off x="485166" y="1514849"/>
            <a:ext cx="2974725" cy="10835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5385" lvl="1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90821"/>
            </a:pPr>
            <a:r>
              <a:rPr lang="en-US" sz="1266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= {</a:t>
            </a:r>
            <a:r>
              <a:rPr lang="en-US" sz="1266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66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66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266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66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266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555385" lvl="1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90821"/>
            </a:pPr>
            <a:r>
              <a:rPr lang="en-US" sz="1266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266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66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266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1266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True</a:t>
            </a:r>
          </a:p>
          <a:p>
            <a:pPr marL="555385" lvl="1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90821"/>
            </a:pPr>
            <a:r>
              <a:rPr lang="en-US" sz="1266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-US" sz="1266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66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266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1266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False</a:t>
            </a:r>
          </a:p>
          <a:p>
            <a:endParaRPr dirty="0"/>
          </a:p>
        </p:txBody>
      </p:sp>
      <p:sp>
        <p:nvSpPr>
          <p:cNvPr id="726" name="Google Shape;726;p91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Obținerea unei valori</a:t>
            </a:r>
            <a:endParaRPr lang="en-US" dirty="0"/>
          </a:p>
        </p:txBody>
      </p:sp>
      <p:sp>
        <p:nvSpPr>
          <p:cNvPr id="728" name="Google Shape;728;p91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2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provocarea</a:t>
            </a:r>
            <a:endParaRPr lang="en-US" dirty="0"/>
          </a:p>
        </p:txBody>
      </p:sp>
      <p:sp>
        <p:nvSpPr>
          <p:cNvPr id="734" name="Google Shape;734;p92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 err="1"/>
              <a:t>Tra</a:t>
            </a:r>
            <a:r>
              <a:rPr lang="ro-RO" dirty="0"/>
              <a:t>du câteva cuvinte din Spaniolă în Engleză și printează rezultatele.</a:t>
            </a:r>
            <a:endParaRPr lang="en-US" dirty="0"/>
          </a:p>
          <a:p>
            <a:r>
              <a:rPr lang="en-US" dirty="0"/>
              <a:t>Hola → hello</a:t>
            </a:r>
          </a:p>
          <a:p>
            <a:r>
              <a:rPr lang="en-US" dirty="0" err="1"/>
              <a:t>Rojo</a:t>
            </a:r>
            <a:r>
              <a:rPr lang="en-US" dirty="0"/>
              <a:t> → red</a:t>
            </a:r>
          </a:p>
          <a:p>
            <a:r>
              <a:rPr lang="en-US" dirty="0" err="1"/>
              <a:t>Naranja</a:t>
            </a:r>
            <a:r>
              <a:rPr lang="en-US" dirty="0"/>
              <a:t> → orange</a:t>
            </a:r>
          </a:p>
          <a:p>
            <a:r>
              <a:rPr lang="en-US" dirty="0"/>
              <a:t>Verde → green</a:t>
            </a:r>
          </a:p>
        </p:txBody>
      </p:sp>
      <p:sp>
        <p:nvSpPr>
          <p:cNvPr id="735" name="Google Shape;735;p92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4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Soluția provocării</a:t>
            </a:r>
            <a:endParaRPr lang="en-US" dirty="0"/>
          </a:p>
        </p:txBody>
      </p:sp>
      <p:sp>
        <p:nvSpPr>
          <p:cNvPr id="749" name="Google Shape;749;p94"/>
          <p:cNvSpPr txBox="1"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hola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rojo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naranja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verde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 =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hola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]) # hello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 =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naranja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]) # orange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50" name="Google Shape;750;p94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5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Să revedem</a:t>
            </a:r>
            <a:endParaRPr lang="en-US" dirty="0"/>
          </a:p>
        </p:txBody>
      </p:sp>
      <p:sp>
        <p:nvSpPr>
          <p:cNvPr id="756" name="Google Shape;756;p95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List → </a:t>
            </a:r>
            <a:r>
              <a:rPr lang="ro-RO" dirty="0"/>
              <a:t>stochează valori</a:t>
            </a:r>
            <a:r>
              <a:rPr lang="en-US" dirty="0">
                <a:latin typeface="Consolas" panose="020B0609020204030204" pitchFamily="49" charset="0"/>
                <a:sym typeface="Courier New"/>
              </a:rPr>
              <a:t>[1, 2, 2, 3, “hello”]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(mutable)</a:t>
            </a:r>
          </a:p>
          <a:p>
            <a:r>
              <a:rPr lang="en-US" dirty="0"/>
              <a:t>Tuple → </a:t>
            </a:r>
            <a:r>
              <a:rPr lang="ro-RO" dirty="0"/>
              <a:t>stochează valori</a:t>
            </a:r>
            <a:r>
              <a:rPr lang="en-US" dirty="0">
                <a:latin typeface="Consolas" panose="020B0609020204030204" pitchFamily="49" charset="0"/>
                <a:sym typeface="Courier New"/>
              </a:rPr>
              <a:t>(1, 2, 2, 3, “hello”) </a:t>
            </a:r>
            <a:r>
              <a:rPr lang="en-US" dirty="0"/>
              <a:t>(immutable)</a:t>
            </a:r>
          </a:p>
          <a:p>
            <a:r>
              <a:rPr lang="en-US" dirty="0"/>
              <a:t>Set → </a:t>
            </a:r>
            <a:r>
              <a:rPr lang="ro-RO" dirty="0"/>
              <a:t>stochează valori unice</a:t>
            </a:r>
            <a:r>
              <a:rPr lang="en-US" dirty="0">
                <a:latin typeface="Consolas" panose="020B0609020204030204" pitchFamily="49" charset="0"/>
                <a:sym typeface="Courier New"/>
              </a:rPr>
              <a:t>{1, 2, 3, “hello”}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(mutable, but elements must be immutable) </a:t>
            </a:r>
          </a:p>
          <a:p>
            <a:r>
              <a:rPr lang="en-US" dirty="0"/>
              <a:t>Dictionary → </a:t>
            </a:r>
            <a:r>
              <a:rPr lang="ro-RO" dirty="0"/>
              <a:t>stochează valori care pot fi indexate cu o cheie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sym typeface="Courier New"/>
              </a:rPr>
              <a:t>{1:“a”, 2:“b”}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(mutable, but keys must be immutable)</a:t>
            </a:r>
          </a:p>
        </p:txBody>
      </p:sp>
      <p:sp>
        <p:nvSpPr>
          <p:cNvPr id="757" name="Google Shape;757;p95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română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71792"/>
            <a:ext cx="8746864" cy="752706"/>
          </a:xfrm>
        </p:spPr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Învățăm să cream dicționare și seturi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4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seturile</a:t>
            </a:r>
            <a:endParaRPr lang="en-US" dirty="0"/>
          </a:p>
        </p:txBody>
      </p:sp>
      <p:sp>
        <p:nvSpPr>
          <p:cNvPr id="672" name="Google Shape;672;p84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606691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Similar</a:t>
            </a:r>
            <a:r>
              <a:rPr lang="ro-RO" dirty="0"/>
              <a:t>cu listele</a:t>
            </a:r>
            <a:endParaRPr lang="en-US" dirty="0"/>
          </a:p>
          <a:p>
            <a:r>
              <a:rPr lang="en-US" dirty="0" err="1"/>
              <a:t>Sto</a:t>
            </a:r>
            <a:r>
              <a:rPr lang="ro-RO" dirty="0"/>
              <a:t>chează un set de elemente</a:t>
            </a:r>
            <a:endParaRPr lang="en-US" dirty="0"/>
          </a:p>
          <a:p>
            <a:r>
              <a:rPr lang="ro-RO" dirty="0">
                <a:sym typeface="Muli"/>
              </a:rPr>
              <a:t>Toate elementele sunt unice și neordonate</a:t>
            </a:r>
            <a:endParaRPr lang="en-US" dirty="0">
              <a:sym typeface="Muli"/>
            </a:endParaRPr>
          </a:p>
          <a:p>
            <a:pPr lvl="1"/>
            <a:r>
              <a:rPr lang="ro-RO" dirty="0"/>
              <a:t>Poți plasa un element în fiecare set</a:t>
            </a:r>
            <a:endParaRPr lang="en-US" dirty="0"/>
          </a:p>
          <a:p>
            <a:pPr lvl="1"/>
            <a:r>
              <a:rPr lang="ro-RO" dirty="0"/>
              <a:t>Nu este nicio ordine în set </a:t>
            </a:r>
            <a:r>
              <a:rPr lang="en-US" dirty="0"/>
              <a:t>(</a:t>
            </a:r>
            <a:r>
              <a:rPr lang="ro-RO" dirty="0"/>
              <a:t>chiar dacă introduci elementele într-o anumită ordine</a:t>
            </a:r>
            <a:r>
              <a:rPr lang="en-US" dirty="0"/>
              <a:t>)</a:t>
            </a:r>
          </a:p>
          <a:p>
            <a:r>
              <a:rPr lang="en-US" dirty="0"/>
              <a:t>Set</a:t>
            </a:r>
            <a:r>
              <a:rPr lang="ro-RO" dirty="0"/>
              <a:t>erile sunt elemente în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{a, b,...} </a:t>
            </a:r>
            <a:r>
              <a:rPr lang="ro-RO" dirty="0"/>
              <a:t>paranteze</a:t>
            </a:r>
            <a:endParaRPr lang="en-US" dirty="0"/>
          </a:p>
          <a:p>
            <a:r>
              <a:rPr lang="ro-RO" dirty="0"/>
              <a:t>Poți adăuga unui set utilizând metoda add</a:t>
            </a:r>
            <a:endParaRPr lang="en-US" dirty="0"/>
          </a:p>
        </p:txBody>
      </p:sp>
      <p:sp>
        <p:nvSpPr>
          <p:cNvPr id="670" name="Google Shape;670;p84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  <p:sp>
        <p:nvSpPr>
          <p:cNvPr id="673" name="Google Shape;673;p84"/>
          <p:cNvSpPr txBox="1"/>
          <p:nvPr/>
        </p:nvSpPr>
        <p:spPr>
          <a:xfrm>
            <a:off x="5941850" y="1393842"/>
            <a:ext cx="3000000" cy="260177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s1 = set()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do not use {} to initialize empty set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s1.add(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add to a set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s1.add(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print(s1)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s2 = {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define set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print(s2)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note only one 4 is below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5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Mai multe despre seturi</a:t>
            </a:r>
            <a:endParaRPr lang="en-US" dirty="0"/>
          </a:p>
        </p:txBody>
      </p:sp>
      <p:sp>
        <p:nvSpPr>
          <p:cNvPr id="679" name="Google Shape;679;p85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246580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Poți găsi diferențele, intersecția, uniunea etc</a:t>
            </a:r>
            <a:r>
              <a:rPr lang="en-US" dirty="0"/>
              <a:t>, </a:t>
            </a:r>
            <a:r>
              <a:rPr lang="ro-RO" dirty="0"/>
              <a:t>dintre seturi</a:t>
            </a:r>
            <a:endParaRPr lang="en-US" dirty="0"/>
          </a:p>
          <a:p>
            <a:r>
              <a:rPr lang="ro-RO" dirty="0"/>
              <a:t>Dacă încerci să adaugi o listă la un set </a:t>
            </a:r>
            <a:r>
              <a:rPr lang="en-US" dirty="0"/>
              <a:t>, </a:t>
            </a:r>
            <a:r>
              <a:rPr lang="ro-RO" dirty="0"/>
              <a:t>sau orice tiă mutabil , programul va bloca</a:t>
            </a:r>
            <a:endParaRPr lang="en-US" dirty="0"/>
          </a:p>
          <a:p>
            <a:r>
              <a:rPr lang="ro-RO" dirty="0"/>
              <a:t>Î</a:t>
            </a:r>
            <a:r>
              <a:rPr lang="en-US" dirty="0"/>
              <a:t>n general, </a:t>
            </a:r>
            <a:r>
              <a:rPr lang="ro-RO" dirty="0"/>
              <a:t>este mult mai rapid să execuți </a:t>
            </a:r>
            <a:r>
              <a:rPr lang="en-US" dirty="0"/>
              <a:t> lookups </a:t>
            </a:r>
            <a:r>
              <a:rPr lang="ro-RO" dirty="0"/>
              <a:t>pe un set decât pe o listă datorită a ceva numit </a:t>
            </a:r>
            <a:r>
              <a:rPr lang="en-US" dirty="0"/>
              <a:t>hashing</a:t>
            </a:r>
          </a:p>
          <a:p>
            <a:endParaRPr lang="en-US" dirty="0"/>
          </a:p>
        </p:txBody>
      </p:sp>
      <p:sp>
        <p:nvSpPr>
          <p:cNvPr id="680" name="Google Shape;680;p85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sp>
        <p:nvSpPr>
          <p:cNvPr id="681" name="Google Shape;681;p85"/>
          <p:cNvSpPr txBox="1"/>
          <p:nvPr/>
        </p:nvSpPr>
        <p:spPr>
          <a:xfrm>
            <a:off x="5670575" y="3347226"/>
            <a:ext cx="3000000" cy="1503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print(s2.difference(s1))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print(s2.intersection(s1))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s2.add([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TypeError: unhashable type: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'list'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2" name="Google Shape;68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450" y="1182326"/>
            <a:ext cx="2244250" cy="1921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6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Metode set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85E7D6-13D8-47E7-B16D-ABFF4C03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9" name="Google Shape;689;p86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graphicFrame>
        <p:nvGraphicFramePr>
          <p:cNvPr id="690" name="Google Shape;690;p86"/>
          <p:cNvGraphicFramePr/>
          <p:nvPr>
            <p:extLst>
              <p:ext uri="{D42A27DB-BD31-4B8C-83A1-F6EECF244321}">
                <p14:modId xmlns:p14="http://schemas.microsoft.com/office/powerpoint/2010/main" val="2806064400"/>
              </p:ext>
            </p:extLst>
          </p:nvPr>
        </p:nvGraphicFramePr>
        <p:xfrm>
          <a:off x="350032" y="1863735"/>
          <a:ext cx="8002075" cy="3206496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245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</a:t>
                      </a:r>
                      <a:endParaRPr sz="1150" b="1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1150" b="1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3"/>
                        </a:rPr>
                        <a:t>add()</a:t>
                      </a:r>
                      <a:endParaRPr sz="1150" u="sng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dirty="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</a:t>
                      </a:r>
                      <a:r>
                        <a:rPr lang="ro-RO" sz="1150" dirty="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ăugă un </a:t>
                      </a:r>
                      <a:r>
                        <a:rPr lang="en" sz="1150" dirty="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element </a:t>
                      </a:r>
                      <a:r>
                        <a:rPr lang="ro-RO" sz="1150" dirty="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 un </a:t>
                      </a:r>
                      <a:r>
                        <a:rPr lang="en" sz="1150" dirty="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set</a:t>
                      </a:r>
                      <a:endParaRPr sz="1150" dirty="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clear()</a:t>
                      </a:r>
                      <a:endParaRPr sz="1150" u="sng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150" dirty="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Scoate toate elementele din set</a:t>
                      </a:r>
                      <a:endParaRPr sz="1150" dirty="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5"/>
                        </a:rPr>
                        <a:t>copy()</a:t>
                      </a:r>
                      <a:endParaRPr sz="11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1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Returnează o copie a seturilor</a:t>
                      </a:r>
                      <a:endParaRPr sz="11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6"/>
                        </a:rPr>
                        <a:t>difference()</a:t>
                      </a:r>
                      <a:endParaRPr sz="11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</a:t>
                      </a:r>
                      <a:r>
                        <a:rPr lang="ro-RO" sz="11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ează un set conținând diferențele dinte 2 sau mai multe seturi</a:t>
                      </a:r>
                      <a:endParaRPr sz="11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7"/>
                        </a:rPr>
                        <a:t>difference_update()</a:t>
                      </a:r>
                      <a:endParaRPr sz="11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1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Scoate toate lementele din set care sunt incluse in alt set, set specific</a:t>
                      </a:r>
                      <a:endParaRPr sz="11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8"/>
                        </a:rPr>
                        <a:t>discard()</a:t>
                      </a:r>
                      <a:endParaRPr sz="11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1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Scoate elementele specificate</a:t>
                      </a:r>
                      <a:endParaRPr sz="11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9"/>
                        </a:rPr>
                        <a:t>intersection()</a:t>
                      </a:r>
                      <a:endParaRPr sz="1150" u="sng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dirty="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</a:t>
                      </a:r>
                      <a:r>
                        <a:rPr lang="ro-RO" sz="1150" dirty="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ează un set, care este intersecția altor 2 seturi</a:t>
                      </a:r>
                      <a:endParaRPr sz="1150" dirty="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0"/>
                        </a:rPr>
                        <a:t>intersection_update()</a:t>
                      </a:r>
                      <a:endParaRPr sz="11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1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Scoate toate elemntele din set care nu sunt prezente în altul , set specific </a:t>
                      </a:r>
                      <a:endParaRPr sz="11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91" name="Google Shape;691;p86"/>
          <p:cNvSpPr txBox="1"/>
          <p:nvPr/>
        </p:nvSpPr>
        <p:spPr>
          <a:xfrm>
            <a:off x="271175" y="5410076"/>
            <a:ext cx="500007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o-RO" dirty="0">
                <a:highlight>
                  <a:srgbClr val="FFFF00"/>
                </a:highlight>
                <a:latin typeface="Muli"/>
                <a:ea typeface="Muli"/>
                <a:cs typeface="Muli"/>
                <a:sym typeface="Muli"/>
              </a:rPr>
              <a:t>Cele evidențiate sunt cele mai importante</a:t>
            </a:r>
            <a:endParaRPr dirty="0">
              <a:highlight>
                <a:srgbClr val="FFFF00"/>
              </a:highlight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87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Set Methods Cont.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38FF22-C928-4647-B9D5-43F7E3CF8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7" name="Google Shape;697;p87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graphicFrame>
        <p:nvGraphicFramePr>
          <p:cNvPr id="698" name="Google Shape;698;p87"/>
          <p:cNvGraphicFramePr/>
          <p:nvPr>
            <p:extLst>
              <p:ext uri="{D42A27DB-BD31-4B8C-83A1-F6EECF244321}">
                <p14:modId xmlns:p14="http://schemas.microsoft.com/office/powerpoint/2010/main" val="2942569416"/>
              </p:ext>
            </p:extLst>
          </p:nvPr>
        </p:nvGraphicFramePr>
        <p:xfrm>
          <a:off x="354557" y="1886753"/>
          <a:ext cx="7729450" cy="3206496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237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3"/>
                        </a:rPr>
                        <a:t>isdisjoint()</a:t>
                      </a:r>
                      <a:endParaRPr sz="11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</a:t>
                      </a:r>
                      <a:r>
                        <a:rPr lang="ro-RO" sz="11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ează dacă 2 seturi au o intersecție sau nu</a:t>
                      </a:r>
                      <a:endParaRPr sz="11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issubset()</a:t>
                      </a:r>
                      <a:endParaRPr sz="1150" u="sng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dirty="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</a:t>
                      </a:r>
                      <a:r>
                        <a:rPr lang="ro-RO" sz="1150" dirty="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ează dacă alt set conține acest set sau nu</a:t>
                      </a:r>
                      <a:endParaRPr sz="1150" dirty="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5"/>
                        </a:rPr>
                        <a:t>issuperset()</a:t>
                      </a:r>
                      <a:endParaRPr sz="1150" u="sng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dirty="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</a:t>
                      </a:r>
                      <a:r>
                        <a:rPr lang="ro-RO" sz="1150" dirty="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ează dacă setul conține alt set sau nu</a:t>
                      </a:r>
                      <a:endParaRPr sz="1150" dirty="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latin typeface="Verdana"/>
                          <a:ea typeface="Verdana"/>
                          <a:cs typeface="Verdana"/>
                          <a:sym typeface="Verdana"/>
                          <a:hlinkClick r:id="rId6"/>
                        </a:rPr>
                        <a:t>pop()</a:t>
                      </a:r>
                      <a:endParaRPr sz="1150" u="sng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15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Scoate un element din set</a:t>
                      </a:r>
                      <a:endParaRPr sz="115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 dirty="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7"/>
                        </a:rPr>
                        <a:t>remove()</a:t>
                      </a:r>
                      <a:endParaRPr sz="1150" u="sng" dirty="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150" dirty="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Scoate un element specific</a:t>
                      </a:r>
                      <a:endParaRPr sz="1150" dirty="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8"/>
                        </a:rPr>
                        <a:t>symmetric_difference()</a:t>
                      </a:r>
                      <a:endParaRPr sz="11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</a:t>
                      </a:r>
                      <a:r>
                        <a:rPr lang="ro-RO" sz="11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ează un set cu diferențe simetrice a două seturi</a:t>
                      </a:r>
                      <a:endParaRPr sz="11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9"/>
                        </a:rPr>
                        <a:t>symmetric_difference_update()</a:t>
                      </a:r>
                      <a:endParaRPr sz="11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1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Inserează diferențele simetrice dina cest set și din altul</a:t>
                      </a:r>
                      <a:endParaRPr sz="11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0"/>
                        </a:rPr>
                        <a:t>union()</a:t>
                      </a:r>
                      <a:endParaRPr sz="1150" u="sng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dirty="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</a:t>
                      </a:r>
                      <a:r>
                        <a:rPr lang="ro-RO" sz="1150" dirty="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ează un set care conține o uniune de seturi</a:t>
                      </a:r>
                      <a:endParaRPr sz="1150" dirty="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1"/>
                        </a:rPr>
                        <a:t>update()</a:t>
                      </a:r>
                      <a:endParaRPr sz="11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Update</a:t>
                      </a:r>
                      <a:r>
                        <a:rPr lang="ro-RO" sz="11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ază setul cu uniunea setului și a altora</a:t>
                      </a:r>
                      <a:endParaRPr sz="11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8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Copierea seturilor</a:t>
            </a:r>
            <a:endParaRPr lang="en-US" dirty="0"/>
          </a:p>
        </p:txBody>
      </p:sp>
      <p:sp>
        <p:nvSpPr>
          <p:cNvPr id="704" name="Google Shape;704;p88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La fel ca la listele </a:t>
            </a:r>
            <a:r>
              <a:rPr lang="en-US" dirty="0"/>
              <a:t>1d, </a:t>
            </a:r>
            <a:r>
              <a:rPr lang="ro-RO" dirty="0"/>
              <a:t>utilizează metoda copy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s1 = {1, 2, 3}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s2 = s1.copy()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dirty="0"/>
              <a:t>Seturile sunt </a:t>
            </a:r>
            <a:r>
              <a:rPr lang="en-US" dirty="0"/>
              <a:t>mutable, </a:t>
            </a:r>
            <a:r>
              <a:rPr lang="ro-RO" dirty="0"/>
              <a:t>la fel ca listele, așa că e nevoie să fii atent când faci ceva de genu </a:t>
            </a:r>
            <a:r>
              <a:rPr lang="en-US" dirty="0"/>
              <a:t> </a:t>
            </a:r>
            <a:r>
              <a:rPr lang="en-US" dirty="0">
                <a:sym typeface="Courier New"/>
              </a:rPr>
              <a:t>s1=s2</a:t>
            </a:r>
          </a:p>
        </p:txBody>
      </p:sp>
      <p:sp>
        <p:nvSpPr>
          <p:cNvPr id="705" name="Google Shape;705;p88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9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 err="1"/>
              <a:t>Dictionar</a:t>
            </a:r>
            <a:r>
              <a:rPr lang="ro-RO" dirty="0"/>
              <a:t>ele</a:t>
            </a:r>
            <a:endParaRPr lang="en-US" dirty="0"/>
          </a:p>
        </p:txBody>
      </p:sp>
      <p:sp>
        <p:nvSpPr>
          <p:cNvPr id="711" name="Google Shape;711;p89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Gandește-te la un dicționar de Engleză</a:t>
            </a:r>
            <a:endParaRPr lang="en-US" dirty="0"/>
          </a:p>
          <a:p>
            <a:pPr lvl="1"/>
            <a:r>
              <a:rPr lang="ro-RO" dirty="0"/>
              <a:t>Grupează elementele pe o definiție</a:t>
            </a:r>
            <a:endParaRPr lang="en-US" dirty="0"/>
          </a:p>
          <a:p>
            <a:r>
              <a:rPr lang="en-US" dirty="0"/>
              <a:t>Define</a:t>
            </a:r>
            <a:r>
              <a:rPr lang="ro-RO" dirty="0"/>
              <a:t>ște utilizând</a:t>
            </a:r>
            <a:r>
              <a:rPr lang="en-US" dirty="0"/>
              <a:t> {} </a:t>
            </a:r>
            <a:r>
              <a:rPr lang="ro-RO" dirty="0"/>
              <a:t>linii și coloane</a:t>
            </a:r>
            <a:endParaRPr lang="en-US" dirty="0"/>
          </a:p>
          <a:p>
            <a:pPr lvl="1"/>
            <a:r>
              <a:rPr lang="ro-RO" dirty="0"/>
              <a:t>Forma pentru fiecare element este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item:definition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→ </a:t>
            </a:r>
            <a:r>
              <a:rPr lang="ro-RO" dirty="0"/>
              <a:t>numit tipic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key:value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 = {"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hello":"a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greeting",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red":"a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color"}</a:t>
            </a:r>
          </a:p>
          <a:p>
            <a:r>
              <a:rPr lang="ro-RO" dirty="0"/>
              <a:t>Elementele cheie</a:t>
            </a:r>
            <a:r>
              <a:rPr lang="en-US" dirty="0"/>
              <a:t>(e.g. “hello”) </a:t>
            </a:r>
            <a:r>
              <a:rPr lang="ro-RO" dirty="0"/>
              <a:t>trebuie să fie unică, dar multe chei pot avea aceeași definiție</a:t>
            </a:r>
            <a:endParaRPr lang="en-US" dirty="0"/>
          </a:p>
          <a:p>
            <a:r>
              <a:rPr lang="ro-RO" dirty="0"/>
              <a:t>Cheile pot fi tipuri de date </a:t>
            </a:r>
            <a:r>
              <a:rPr lang="en-US" dirty="0"/>
              <a:t>immutable (e.g. int, str)</a:t>
            </a:r>
          </a:p>
          <a:p>
            <a:r>
              <a:rPr lang="en-US" dirty="0"/>
              <a:t>Val</a:t>
            </a:r>
            <a:r>
              <a:rPr lang="ro-RO" dirty="0"/>
              <a:t>orile/definițiile pot fi orice</a:t>
            </a:r>
            <a:r>
              <a:rPr lang="en-US" dirty="0"/>
              <a:t> (e.g. int, list, None)</a:t>
            </a:r>
          </a:p>
          <a:p>
            <a:r>
              <a:rPr lang="en-US" dirty="0"/>
              <a:t>U</a:t>
            </a:r>
            <a:r>
              <a:rPr lang="ro-RO" dirty="0"/>
              <a:t>tilizează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d.copy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()</a:t>
            </a:r>
            <a:r>
              <a:rPr lang="en-US" dirty="0">
                <a:sym typeface="Courier New"/>
              </a:rPr>
              <a:t> </a:t>
            </a:r>
            <a:r>
              <a:rPr lang="ro-RO" dirty="0">
                <a:sym typeface="Courier New"/>
              </a:rPr>
              <a:t>pentru a copia dicționarul </a:t>
            </a:r>
            <a:r>
              <a:rPr lang="en-US" dirty="0"/>
              <a:t>(</a:t>
            </a:r>
            <a:r>
              <a:rPr lang="en-US" dirty="0" err="1"/>
              <a:t>dicts</a:t>
            </a:r>
            <a:r>
              <a:rPr lang="en-US" dirty="0"/>
              <a:t> are mutable)</a:t>
            </a:r>
          </a:p>
        </p:txBody>
      </p:sp>
      <p:sp>
        <p:nvSpPr>
          <p:cNvPr id="712" name="Google Shape;712;p89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0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Metodele dicționar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BF950F-A3AC-4EE1-AE0D-D8A7FD6B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Cele evidențiate sunt cel mai importante</a:t>
            </a:r>
            <a:endParaRPr lang="en-US" dirty="0"/>
          </a:p>
        </p:txBody>
      </p:sp>
      <p:sp>
        <p:nvSpPr>
          <p:cNvPr id="718" name="Google Shape;718;p90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/>
          </a:p>
        </p:txBody>
      </p:sp>
      <p:graphicFrame>
        <p:nvGraphicFramePr>
          <p:cNvPr id="719" name="Google Shape;719;p90"/>
          <p:cNvGraphicFramePr/>
          <p:nvPr>
            <p:extLst>
              <p:ext uri="{D42A27DB-BD31-4B8C-83A1-F6EECF244321}">
                <p14:modId xmlns:p14="http://schemas.microsoft.com/office/powerpoint/2010/main" val="840936137"/>
              </p:ext>
            </p:extLst>
          </p:nvPr>
        </p:nvGraphicFramePr>
        <p:xfrm>
          <a:off x="315326" y="1565188"/>
          <a:ext cx="8002075" cy="3931349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</a:t>
                      </a:r>
                      <a:endParaRPr sz="950" b="1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950" b="1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3"/>
                        </a:rPr>
                        <a:t>clear()</a:t>
                      </a:r>
                      <a:endParaRPr sz="950" u="sng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950" dirty="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Elimină toate elemnetele din dicționar</a:t>
                      </a:r>
                      <a:endParaRPr sz="950" dirty="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copy()</a:t>
                      </a:r>
                      <a:endParaRPr sz="950" u="sng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950" dirty="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Returnează o copie a unui dicționar</a:t>
                      </a:r>
                      <a:endParaRPr sz="950" dirty="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5"/>
                        </a:rPr>
                        <a:t>fromkeys()</a:t>
                      </a:r>
                      <a:endParaRPr sz="9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</a:t>
                      </a:r>
                      <a:r>
                        <a:rPr lang="ro-RO" sz="9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ează un dicționar cu chei specifice și valori</a:t>
                      </a:r>
                      <a:endParaRPr sz="9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6"/>
                        </a:rPr>
                        <a:t>get()</a:t>
                      </a:r>
                      <a:endParaRPr sz="950" u="sng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the value of the specified key</a:t>
                      </a:r>
                      <a:endParaRPr sz="95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7"/>
                        </a:rPr>
                        <a:t>items()</a:t>
                      </a:r>
                      <a:endParaRPr sz="9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</a:t>
                      </a:r>
                      <a:r>
                        <a:rPr lang="ro-RO" sz="9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ează o listă ce conține </a:t>
                      </a:r>
                      <a:r>
                        <a:rPr lang="en" sz="9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tuple </a:t>
                      </a:r>
                      <a:r>
                        <a:rPr lang="ro-RO" sz="9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pentru fiecare pereche de valori cheie</a:t>
                      </a:r>
                      <a:endParaRPr sz="9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8"/>
                        </a:rPr>
                        <a:t>keys()</a:t>
                      </a:r>
                      <a:endParaRPr sz="9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</a:t>
                      </a:r>
                      <a:r>
                        <a:rPr lang="ro-RO" sz="9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ează o listă ce conține chei dicționar</a:t>
                      </a:r>
                      <a:endParaRPr sz="9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9"/>
                        </a:rPr>
                        <a:t>pop()</a:t>
                      </a:r>
                      <a:endParaRPr sz="9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9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Elimină elementele cu cheia specificată</a:t>
                      </a:r>
                      <a:endParaRPr sz="9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0"/>
                        </a:rPr>
                        <a:t>popitem()</a:t>
                      </a:r>
                      <a:endParaRPr sz="9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9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Elimină ultima pereche inserată de valori cheie</a:t>
                      </a:r>
                      <a:endParaRPr sz="9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1"/>
                        </a:rPr>
                        <a:t>setdefault()</a:t>
                      </a:r>
                      <a:endParaRPr sz="9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</a:t>
                      </a:r>
                      <a:r>
                        <a:rPr lang="ro-RO" sz="9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ează valorile cu cheia specificată</a:t>
                      </a:r>
                      <a:r>
                        <a:rPr lang="en" sz="9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 </a:t>
                      </a:r>
                      <a:r>
                        <a:rPr lang="ro-RO" sz="9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Dacă cheia nu există</a:t>
                      </a:r>
                      <a:r>
                        <a:rPr lang="en" sz="9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</a:t>
                      </a:r>
                      <a:r>
                        <a:rPr lang="ro-RO" sz="9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inserează cheia, cu valoarea specifică</a:t>
                      </a:r>
                      <a:endParaRPr sz="9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2"/>
                        </a:rPr>
                        <a:t>update()</a:t>
                      </a:r>
                      <a:endParaRPr sz="9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9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Updatează dicționarul cu perechi de valori cheie</a:t>
                      </a:r>
                      <a:endParaRPr sz="9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3"/>
                        </a:rPr>
                        <a:t>values()</a:t>
                      </a:r>
                      <a:endParaRPr sz="9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</a:t>
                      </a:r>
                      <a:r>
                        <a:rPr lang="ro-RO" sz="9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ează o listă a tuturor valorilor în dicționar</a:t>
                      </a:r>
                      <a:endParaRPr sz="9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1781</TotalTime>
  <Words>1136</Words>
  <Application>Microsoft Office PowerPoint</Application>
  <PresentationFormat>On-screen Show (4:3)</PresentationFormat>
  <Paragraphs>164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Gill Sans MT</vt:lpstr>
      <vt:lpstr>Helvetica Neue</vt:lpstr>
      <vt:lpstr>Muli</vt:lpstr>
      <vt:lpstr>Verdana</vt:lpstr>
      <vt:lpstr>Wingdings 2</vt:lpstr>
      <vt:lpstr>Dividend</vt:lpstr>
      <vt:lpstr>Dicționare și seturi</vt:lpstr>
      <vt:lpstr>Obiectivele lecției</vt:lpstr>
      <vt:lpstr>seturile</vt:lpstr>
      <vt:lpstr>Mai multe despre seturi</vt:lpstr>
      <vt:lpstr>Metode set</vt:lpstr>
      <vt:lpstr>Set Methods Cont.</vt:lpstr>
      <vt:lpstr>Copierea seturilor</vt:lpstr>
      <vt:lpstr>Dictionarele</vt:lpstr>
      <vt:lpstr>Metodele dicționar</vt:lpstr>
      <vt:lpstr>Obținerea unei valori</vt:lpstr>
      <vt:lpstr>provocarea</vt:lpstr>
      <vt:lpstr>Soluția provocării</vt:lpstr>
      <vt:lpstr>Să revedem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216</cp:revision>
  <dcterms:created xsi:type="dcterms:W3CDTF">2016-07-04T02:35:12Z</dcterms:created>
  <dcterms:modified xsi:type="dcterms:W3CDTF">2023-08-27T17:42:15Z</dcterms:modified>
</cp:coreProperties>
</file>