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19"/>
  </p:notesMasterIdLst>
  <p:handoutMasterIdLst>
    <p:handoutMasterId r:id="rId20"/>
  </p:handoutMasterIdLst>
  <p:sldIdLst>
    <p:sldId id="275" r:id="rId2"/>
    <p:sldId id="257" r:id="rId3"/>
    <p:sldId id="282" r:id="rId4"/>
    <p:sldId id="283" r:id="rId5"/>
    <p:sldId id="284" r:id="rId6"/>
    <p:sldId id="285" r:id="rId7"/>
    <p:sldId id="286" r:id="rId8"/>
    <p:sldId id="295" r:id="rId9"/>
    <p:sldId id="296" r:id="rId10"/>
    <p:sldId id="287" r:id="rId11"/>
    <p:sldId id="294" r:id="rId12"/>
    <p:sldId id="289" r:id="rId13"/>
    <p:sldId id="290" r:id="rId14"/>
    <p:sldId id="291" r:id="rId15"/>
    <p:sldId id="292" r:id="rId16"/>
    <p:sldId id="293" r:id="rId17"/>
    <p:sldId id="28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3"/>
  </p:normalViewPr>
  <p:slideViewPr>
    <p:cSldViewPr snapToGrid="0" snapToObjects="1">
      <p:cViewPr varScale="1">
        <p:scale>
          <a:sx n="85" d="100"/>
          <a:sy n="85" d="100"/>
        </p:scale>
        <p:origin x="137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b61859726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b61859726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b55622bee8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b55622bee8_1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78c09b636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78c09b636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78c09b636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78c09b636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8c09b6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8c09b6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78c09b636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78c09b636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78c09b636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78c09b6365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b61859726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b61859726d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78c09b6365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78c09b6365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78c09b6365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78c09b6365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2660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78c09b636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78c09b636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78c09b6365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78c09b6365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0CE58308-CE28-104F-BD4D-D0D6720D129F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1652819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0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27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 · Small circui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80584" y="6333135"/>
            <a:ext cx="5487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9785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580550" y="274633"/>
            <a:ext cx="60144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580550" y="1803400"/>
            <a:ext cx="6014400" cy="421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∙"/>
              <a:defRPr sz="22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80584" y="6333135"/>
            <a:ext cx="5487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6514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FAA8BDE-A1E1-EB4C-B477-0E745584C3D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72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47556C-4AC3-284B-AD9A-8B767710BCC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654BB16-93E0-D540-81EC-C67EB55C9BD0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973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C015AB-48B6-0841-8C2F-3B06C22FE444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042123E-1A1C-9D40-9891-C4544610AF2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464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927885-D03B-3045-BF12-C2AA4D092613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336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1C41AA-2C67-FB45-BB8C-49EE29A5CC16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D387521-6FF6-464D-B5F9-56FD64F0D6E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83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F70B37-01C6-6546-B65D-9DF0B840457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B4F345-9683-8240-8900-AF1247197D27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80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2021 Prime Lessons (primelessons.org) CC-BY-NC-SA.  (Last edit: 01/17/2021)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57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17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41CC19-2F00-0F49-933A-F847E99CEC29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0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  <p:sldLayoutId id="2147483785" r:id="rId16"/>
    <p:sldLayoutId id="2147483786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ref_string.as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sz="3600" dirty="0"/>
              <a:t>Funcții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4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s-419" dirty="0" err="1"/>
              <a:t>Variab</a:t>
            </a:r>
            <a:r>
              <a:rPr lang="ro-RO" dirty="0"/>
              <a:t>i</a:t>
            </a:r>
            <a:r>
              <a:rPr lang="es-419" dirty="0"/>
              <a:t>le </a:t>
            </a:r>
            <a:r>
              <a:rPr lang="es-419" dirty="0" err="1"/>
              <a:t>Scope</a:t>
            </a:r>
            <a:r>
              <a:rPr lang="es-419" dirty="0"/>
              <a:t> </a:t>
            </a:r>
            <a:r>
              <a:rPr lang="ro-RO" dirty="0"/>
              <a:t>în funcții</a:t>
            </a:r>
            <a:endParaRPr lang="es-419" dirty="0"/>
          </a:p>
        </p:txBody>
      </p:sp>
      <p:sp>
        <p:nvSpPr>
          <p:cNvPr id="323" name="Google Shape;323;p44"/>
          <p:cNvSpPr txBox="1"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ro-RO" dirty="0"/>
              <a:t>Ce credeți că va face acest cod</a:t>
            </a:r>
            <a:r>
              <a:rPr lang="en-US" dirty="0"/>
              <a:t>?</a:t>
            </a:r>
          </a:p>
        </p:txBody>
      </p:sp>
      <p:sp>
        <p:nvSpPr>
          <p:cNvPr id="324" name="Google Shape;324;p44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 lang="en"/>
          </a:p>
        </p:txBody>
      </p:sp>
      <p:sp>
        <p:nvSpPr>
          <p:cNvPr id="325" name="Google Shape;325;p44"/>
          <p:cNvSpPr txBox="1"/>
          <p:nvPr/>
        </p:nvSpPr>
        <p:spPr>
          <a:xfrm>
            <a:off x="700775" y="2946400"/>
            <a:ext cx="1956900" cy="239498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f(x):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print(x)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print(y)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f(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print(x)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859B1C-AD9E-0E44-B6BF-2E08B31DD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4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s-419" dirty="0"/>
              <a:t>Variable </a:t>
            </a:r>
            <a:r>
              <a:rPr lang="es-419" dirty="0" err="1"/>
              <a:t>Scope</a:t>
            </a:r>
            <a:r>
              <a:rPr lang="es-419" dirty="0"/>
              <a:t> </a:t>
            </a:r>
            <a:r>
              <a:rPr lang="ro-RO" dirty="0"/>
              <a:t>în funcții</a:t>
            </a:r>
            <a:endParaRPr lang="es-419" dirty="0"/>
          </a:p>
        </p:txBody>
      </p:sp>
      <p:sp>
        <p:nvSpPr>
          <p:cNvPr id="323" name="Google Shape;323;p44"/>
          <p:cNvSpPr txBox="1"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ro-RO" dirty="0"/>
              <a:t>Ce crezi ca va face acest cod</a:t>
            </a:r>
            <a:r>
              <a:rPr lang="en-US" dirty="0"/>
              <a:t>?</a:t>
            </a:r>
          </a:p>
        </p:txBody>
      </p:sp>
      <p:sp>
        <p:nvSpPr>
          <p:cNvPr id="324" name="Google Shape;324;p44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 lang="en"/>
          </a:p>
        </p:txBody>
      </p:sp>
      <p:sp>
        <p:nvSpPr>
          <p:cNvPr id="325" name="Google Shape;325;p44"/>
          <p:cNvSpPr txBox="1"/>
          <p:nvPr/>
        </p:nvSpPr>
        <p:spPr>
          <a:xfrm>
            <a:off x="700775" y="2946400"/>
            <a:ext cx="1956900" cy="239498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f(x):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print(x)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print(y)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f(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print(x)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6" name="Google Shape;326;p44"/>
          <p:cNvSpPr txBox="1"/>
          <p:nvPr/>
        </p:nvSpPr>
        <p:spPr>
          <a:xfrm>
            <a:off x="3041475" y="3197626"/>
            <a:ext cx="4217700" cy="211869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</a:rPr>
              <a:t>Output:</a:t>
            </a:r>
            <a:endParaRPr sz="1350" dirty="0">
              <a:highlight>
                <a:srgbClr val="FFFFFF"/>
              </a:highlight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NameError: name 'x' is not defined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FF0000"/>
                </a:solidFill>
                <a:highlight>
                  <a:srgbClr val="FFFFFF"/>
                </a:highlight>
              </a:rPr>
              <a:t>Hmmm....</a:t>
            </a:r>
            <a:r>
              <a:rPr lang="ro-RO" sz="1350" dirty="0">
                <a:solidFill>
                  <a:srgbClr val="FF0000"/>
                </a:solidFill>
                <a:highlight>
                  <a:srgbClr val="FFFFFF"/>
                </a:highlight>
              </a:rPr>
              <a:t>pare să fie o eroare</a:t>
            </a:r>
            <a:endParaRPr sz="1350" dirty="0">
              <a:solidFill>
                <a:srgbClr val="FF0000"/>
              </a:solidFill>
              <a:highlight>
                <a:srgbClr val="FFFFFF"/>
              </a:highlight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0CC105-408E-5F4E-9AE5-4BDDDE504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64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5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 dirty="0"/>
              <a:t>Variable Scope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Func</a:t>
            </a:r>
            <a:r>
              <a:rPr lang="ro-RO" dirty="0"/>
              <a:t>ții</a:t>
            </a:r>
            <a:r>
              <a:rPr lang="en-US" dirty="0"/>
              <a:t> Cont.</a:t>
            </a:r>
          </a:p>
        </p:txBody>
      </p:sp>
      <p:sp>
        <p:nvSpPr>
          <p:cNvPr id="332" name="Google Shape;332;p45"/>
          <p:cNvSpPr txBox="1">
            <a:spLocks noGrp="1"/>
          </p:cNvSpPr>
          <p:nvPr>
            <p:ph idx="1"/>
          </p:nvPr>
        </p:nvSpPr>
        <p:spPr>
          <a:xfrm>
            <a:off x="155576" y="1139825"/>
            <a:ext cx="6493506" cy="5083175"/>
          </a:xfrm>
        </p:spPr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ro-RO" dirty="0"/>
              <a:t>Am menționat că parametrii funcțiilor sunt variabile locale.</a:t>
            </a:r>
            <a:r>
              <a:rPr lang="en-US" dirty="0"/>
              <a:t>..</a:t>
            </a:r>
            <a:r>
              <a:rPr lang="ro-RO" dirty="0"/>
              <a:t> Asta înseamnă că acele </a:t>
            </a:r>
            <a:r>
              <a:rPr lang="en-US" dirty="0"/>
              <a:t>“</a:t>
            </a:r>
            <a:r>
              <a:rPr lang="en-US" dirty="0" err="1"/>
              <a:t>variab</a:t>
            </a:r>
            <a:r>
              <a:rPr lang="ro-RO" dirty="0"/>
              <a:t>i</a:t>
            </a:r>
            <a:r>
              <a:rPr lang="en-US" dirty="0"/>
              <a:t>le” </a:t>
            </a:r>
            <a:r>
              <a:rPr lang="ro-RO" dirty="0"/>
              <a:t>pot fi accesate din interiorul funcției</a:t>
            </a:r>
            <a:endParaRPr lang="en-US" dirty="0"/>
          </a:p>
          <a:p>
            <a:r>
              <a:rPr lang="ro-RO" dirty="0"/>
              <a:t>P</a:t>
            </a:r>
            <a:r>
              <a:rPr lang="en-US" dirty="0" err="1"/>
              <a:t>rint</a:t>
            </a:r>
            <a:r>
              <a:rPr lang="en-US" dirty="0"/>
              <a:t>(x) </a:t>
            </a:r>
            <a:r>
              <a:rPr lang="ro-RO" dirty="0"/>
              <a:t>de pe ultima linie este înafara funcției și de aceea variabila x nu poate fi citită</a:t>
            </a:r>
            <a:endParaRPr lang="en-US" dirty="0"/>
          </a:p>
          <a:p>
            <a:r>
              <a:rPr lang="ro-RO" dirty="0"/>
              <a:t>Variabilele definite în afara funcției sunt considerate globale, însemnând că pot fi folosite oriunde.</a:t>
            </a:r>
            <a:endParaRPr lang="en-US" dirty="0"/>
          </a:p>
          <a:p>
            <a:r>
              <a:rPr lang="ro-RO" dirty="0"/>
              <a:t>Observați că dacă o variabilă locală sau globală împart același nume, variabila locală va fi cea apelată, dacă nu se specifică altceva</a:t>
            </a:r>
            <a:endParaRPr lang="en-US" dirty="0"/>
          </a:p>
        </p:txBody>
      </p:sp>
      <p:sp>
        <p:nvSpPr>
          <p:cNvPr id="333" name="Google Shape;333;p45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 lang="en"/>
          </a:p>
        </p:txBody>
      </p:sp>
      <p:sp>
        <p:nvSpPr>
          <p:cNvPr id="334" name="Google Shape;334;p45"/>
          <p:cNvSpPr txBox="1"/>
          <p:nvPr/>
        </p:nvSpPr>
        <p:spPr>
          <a:xfrm>
            <a:off x="6967750" y="2522676"/>
            <a:ext cx="1956900" cy="211869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" sz="1350" dirty="0">
                <a:solidFill>
                  <a:srgbClr val="098658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sz="1350" dirty="0">
              <a:solidFill>
                <a:srgbClr val="098658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000FF"/>
                </a:solidFill>
                <a:highlight>
                  <a:srgbClr val="E06666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350" dirty="0">
                <a:highlight>
                  <a:srgbClr val="E06666"/>
                </a:highlight>
                <a:latin typeface="Courier New"/>
                <a:ea typeface="Courier New"/>
                <a:cs typeface="Courier New"/>
                <a:sym typeface="Courier New"/>
              </a:rPr>
              <a:t> f(x):</a:t>
            </a:r>
            <a:endParaRPr sz="1350" dirty="0">
              <a:highlight>
                <a:srgbClr val="E0666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E06666"/>
                </a:highlight>
                <a:latin typeface="Courier New"/>
                <a:ea typeface="Courier New"/>
                <a:cs typeface="Courier New"/>
                <a:sym typeface="Courier New"/>
              </a:rPr>
              <a:t>    print(x)</a:t>
            </a:r>
            <a:endParaRPr sz="1350" dirty="0">
              <a:highlight>
                <a:srgbClr val="E0666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E06666"/>
                </a:highlight>
                <a:latin typeface="Courier New"/>
                <a:ea typeface="Courier New"/>
                <a:cs typeface="Courier New"/>
                <a:sym typeface="Courier New"/>
              </a:rPr>
              <a:t>    print(y)</a:t>
            </a:r>
            <a:endParaRPr sz="1350" dirty="0">
              <a:highlight>
                <a:srgbClr val="E0666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f(</a:t>
            </a:r>
            <a:r>
              <a:rPr lang="en" sz="1350" dirty="0">
                <a:solidFill>
                  <a:srgbClr val="098658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350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  <a:endParaRPr sz="1350" dirty="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print(x)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5" name="Google Shape;335;p45"/>
          <p:cNvSpPr txBox="1"/>
          <p:nvPr/>
        </p:nvSpPr>
        <p:spPr>
          <a:xfrm>
            <a:off x="7002100" y="4633801"/>
            <a:ext cx="18882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200" dirty="0">
                <a:latin typeface="Muli"/>
                <a:ea typeface="Muli"/>
                <a:cs typeface="Muli"/>
                <a:sym typeface="Muli"/>
              </a:rPr>
              <a:t>Red </a:t>
            </a:r>
            <a:r>
              <a:rPr lang="ro-RO" sz="1200" dirty="0">
                <a:latin typeface="Muli"/>
                <a:ea typeface="Muli"/>
                <a:cs typeface="Muli"/>
                <a:sym typeface="Muli"/>
              </a:rPr>
              <a:t>este o funcție </a:t>
            </a:r>
            <a:r>
              <a:rPr lang="en" sz="1200" dirty="0">
                <a:latin typeface="Muli"/>
                <a:ea typeface="Muli"/>
                <a:cs typeface="Muli"/>
                <a:sym typeface="Muli"/>
              </a:rPr>
              <a:t>scope. Yellow </a:t>
            </a:r>
            <a:r>
              <a:rPr lang="ro-RO" sz="1200" dirty="0">
                <a:latin typeface="Muli"/>
                <a:ea typeface="Muli"/>
                <a:cs typeface="Muli"/>
                <a:sym typeface="Muli"/>
              </a:rPr>
              <a:t>este </a:t>
            </a:r>
            <a:r>
              <a:rPr lang="en" sz="1200" dirty="0">
                <a:latin typeface="Muli"/>
                <a:ea typeface="Muli"/>
                <a:cs typeface="Muli"/>
                <a:sym typeface="Muli"/>
              </a:rPr>
              <a:t>global scope. Red </a:t>
            </a:r>
            <a:r>
              <a:rPr lang="ro-RO" sz="1200" dirty="0">
                <a:latin typeface="Muli"/>
                <a:ea typeface="Muli"/>
                <a:cs typeface="Muli"/>
                <a:sym typeface="Muli"/>
              </a:rPr>
              <a:t>poate de asemenea accesa variabilele globale </a:t>
            </a:r>
            <a:endParaRPr sz="1200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36" name="Google Shape;336;p45"/>
          <p:cNvSpPr txBox="1"/>
          <p:nvPr/>
        </p:nvSpPr>
        <p:spPr>
          <a:xfrm>
            <a:off x="194000" y="5206901"/>
            <a:ext cx="6891300" cy="89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600"/>
              </a:spcBef>
            </a:pPr>
            <a:r>
              <a:rPr lang="ro-RO" dirty="0">
                <a:latin typeface="Muli"/>
                <a:ea typeface="Muli"/>
                <a:cs typeface="Muli"/>
                <a:sym typeface="Muli"/>
              </a:rPr>
              <a:t>Avansați</a:t>
            </a:r>
            <a:r>
              <a:rPr lang="en" dirty="0">
                <a:latin typeface="Muli"/>
                <a:ea typeface="Muli"/>
                <a:cs typeface="Muli"/>
                <a:sym typeface="Muli"/>
              </a:rPr>
              <a:t>: </a:t>
            </a:r>
            <a:r>
              <a:rPr lang="ro-RO" dirty="0">
                <a:latin typeface="Muli"/>
                <a:ea typeface="Muli"/>
                <a:cs typeface="Muli"/>
                <a:sym typeface="Muli"/>
              </a:rPr>
              <a:t>utilizați</a:t>
            </a:r>
            <a:r>
              <a:rPr lang="en" dirty="0">
                <a:latin typeface="Muli"/>
                <a:ea typeface="Muli"/>
                <a:cs typeface="Muli"/>
                <a:sym typeface="Muli"/>
              </a:rPr>
              <a:t> “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global x</a:t>
            </a:r>
            <a:r>
              <a:rPr lang="en" dirty="0">
                <a:latin typeface="Muli"/>
                <a:ea typeface="Muli"/>
                <a:cs typeface="Muli"/>
                <a:sym typeface="Muli"/>
              </a:rPr>
              <a:t>” </a:t>
            </a:r>
            <a:r>
              <a:rPr lang="ro-RO" dirty="0">
                <a:latin typeface="Muli"/>
                <a:ea typeface="Muli"/>
                <a:cs typeface="Muli"/>
                <a:sym typeface="Muli"/>
              </a:rPr>
              <a:t>în funcție pentru a forța utilizarea unei variabile globale peste o variabilă locală</a:t>
            </a:r>
            <a:endParaRPr sz="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08F2040-869B-B04C-A2CD-ACD57FADA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6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ro-RO" dirty="0"/>
              <a:t>Exemplu de domeniu de aplicare a variabilelor</a:t>
            </a:r>
            <a:endParaRPr lang="es-419" dirty="0"/>
          </a:p>
        </p:txBody>
      </p:sp>
      <p:sp>
        <p:nvSpPr>
          <p:cNvPr id="342" name="Google Shape;342;p46"/>
          <p:cNvSpPr txBox="1"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ro-RO" dirty="0"/>
              <a:t>Același nume de variabile sunt utilizate în domenii diferite</a:t>
            </a:r>
            <a:endParaRPr lang="en-US" dirty="0"/>
          </a:p>
        </p:txBody>
      </p:sp>
      <p:sp>
        <p:nvSpPr>
          <p:cNvPr id="343" name="Google Shape;343;p46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 lang="en"/>
          </a:p>
        </p:txBody>
      </p:sp>
      <p:sp>
        <p:nvSpPr>
          <p:cNvPr id="344" name="Google Shape;344;p46"/>
          <p:cNvSpPr txBox="1"/>
          <p:nvPr/>
        </p:nvSpPr>
        <p:spPr>
          <a:xfrm>
            <a:off x="678475" y="3214050"/>
            <a:ext cx="1956900" cy="239498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350" dirty="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f(x):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print(x)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print(y)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f(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print(x)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5" name="Google Shape;345;p46"/>
          <p:cNvSpPr txBox="1"/>
          <p:nvPr/>
        </p:nvSpPr>
        <p:spPr>
          <a:xfrm>
            <a:off x="3019175" y="3214050"/>
            <a:ext cx="4217700" cy="239498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</a:rPr>
              <a:t>Output:</a:t>
            </a:r>
            <a:endParaRPr sz="1350" dirty="0">
              <a:highlight>
                <a:srgbClr val="FFFFFF"/>
              </a:highlight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ro-RO" sz="1350" dirty="0">
                <a:solidFill>
                  <a:srgbClr val="FF0000"/>
                </a:solidFill>
                <a:highlight>
                  <a:srgbClr val="FFFFFF"/>
                </a:highlight>
              </a:rPr>
              <a:t>În acest caz, </a:t>
            </a:r>
            <a:r>
              <a:rPr lang="en" sz="1350" dirty="0">
                <a:solidFill>
                  <a:srgbClr val="FF0000"/>
                </a:solidFill>
                <a:highlight>
                  <a:srgbClr val="FFFFFF"/>
                </a:highlight>
              </a:rPr>
              <a:t>x </a:t>
            </a:r>
            <a:r>
              <a:rPr lang="ro-RO" sz="1350" dirty="0">
                <a:solidFill>
                  <a:srgbClr val="FF0000"/>
                </a:solidFill>
                <a:highlight>
                  <a:srgbClr val="FFFFFF"/>
                </a:highlight>
              </a:rPr>
              <a:t>din domeniu global este utilizat pe ultima linie</a:t>
            </a:r>
            <a:r>
              <a:rPr lang="en" sz="1350" dirty="0">
                <a:solidFill>
                  <a:srgbClr val="FF0000"/>
                </a:solidFill>
                <a:highlight>
                  <a:srgbClr val="FFFFFF"/>
                </a:highlight>
              </a:rPr>
              <a:t>,</a:t>
            </a:r>
            <a:r>
              <a:rPr lang="ro-RO" sz="1350" dirty="0">
                <a:solidFill>
                  <a:srgbClr val="FF0000"/>
                </a:solidFill>
                <a:highlight>
                  <a:srgbClr val="FFFFFF"/>
                </a:highlight>
              </a:rPr>
              <a:t> în timp ce cel local este utilizat în funcție </a:t>
            </a:r>
            <a:r>
              <a:rPr lang="en" sz="1350" dirty="0">
                <a:solidFill>
                  <a:srgbClr val="FF0000"/>
                </a:solidFill>
                <a:highlight>
                  <a:srgbClr val="FFFFFF"/>
                </a:highlight>
              </a:rPr>
              <a:t>(</a:t>
            </a:r>
            <a:r>
              <a:rPr lang="ro-RO" sz="1350" dirty="0">
                <a:solidFill>
                  <a:srgbClr val="FF0000"/>
                </a:solidFill>
                <a:highlight>
                  <a:srgbClr val="FFFFFF"/>
                </a:highlight>
              </a:rPr>
              <a:t>nu-l va rescrie pe cel global</a:t>
            </a:r>
            <a:r>
              <a:rPr lang="en" sz="1350" dirty="0">
                <a:solidFill>
                  <a:srgbClr val="FF0000"/>
                </a:solidFill>
                <a:highlight>
                  <a:srgbClr val="FFFFFF"/>
                </a:highlight>
              </a:rPr>
              <a:t>) </a:t>
            </a:r>
            <a:endParaRPr sz="1350" dirty="0">
              <a:solidFill>
                <a:srgbClr val="FF0000"/>
              </a:solidFill>
              <a:highlight>
                <a:srgbClr val="FFFFFF"/>
              </a:highlight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74588F-F060-D342-A76C-1C7553953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7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ro-RO" dirty="0"/>
              <a:t>Obiecte și metode</a:t>
            </a:r>
            <a:endParaRPr lang="en-US" dirty="0"/>
          </a:p>
        </p:txBody>
      </p:sp>
      <p:sp>
        <p:nvSpPr>
          <p:cNvPr id="351" name="Google Shape;351;p47"/>
          <p:cNvSpPr txBox="1">
            <a:spLocks noGrp="1"/>
          </p:cNvSpPr>
          <p:nvPr>
            <p:ph idx="1"/>
          </p:nvPr>
        </p:nvSpPr>
        <p:spPr>
          <a:xfrm>
            <a:off x="155574" y="1139825"/>
            <a:ext cx="6701649" cy="5083175"/>
          </a:xfrm>
        </p:spPr>
        <p:txBody>
          <a:bodyPr spcFirstLastPara="1" vert="horz" wrap="square" lIns="0" tIns="0" rIns="0" bIns="0" rtlCol="0" anchor="t" anchorCtr="0">
            <a:normAutofit fontScale="92500" lnSpcReduction="20000"/>
          </a:bodyPr>
          <a:lstStyle/>
          <a:p>
            <a:r>
              <a:rPr lang="en-US" dirty="0"/>
              <a:t>Ob</a:t>
            </a:r>
            <a:r>
              <a:rPr lang="ro-RO" dirty="0"/>
              <a:t>iectele sunt ca un set de funcții dar sunt inițializate și ,,salvate</a:t>
            </a:r>
            <a:r>
              <a:rPr lang="en-US" dirty="0"/>
              <a:t>’’</a:t>
            </a:r>
            <a:r>
              <a:rPr lang="ro-RO" dirty="0"/>
              <a:t> într-o variabilă</a:t>
            </a:r>
            <a:r>
              <a:rPr lang="en-US" dirty="0"/>
              <a:t>. </a:t>
            </a:r>
          </a:p>
          <a:p>
            <a:pPr lvl="1"/>
            <a:r>
              <a:rPr lang="ro-RO" dirty="0"/>
              <a:t>Î</a:t>
            </a:r>
            <a:r>
              <a:rPr lang="en-US" dirty="0"/>
              <a:t>n Python, </a:t>
            </a:r>
            <a:r>
              <a:rPr lang="ro-RO" dirty="0"/>
              <a:t>orice este tehnic un obiect (chiar și</a:t>
            </a:r>
            <a:r>
              <a:rPr lang="en-US" dirty="0"/>
              <a:t> </a:t>
            </a:r>
            <a:r>
              <a:rPr lang="en-US" dirty="0" err="1"/>
              <a:t>ints</a:t>
            </a:r>
            <a:r>
              <a:rPr lang="en-US" dirty="0"/>
              <a:t>, strings, etc.)</a:t>
            </a:r>
          </a:p>
          <a:p>
            <a:r>
              <a:rPr lang="en-US" dirty="0"/>
              <a:t>Ob</a:t>
            </a:r>
            <a:r>
              <a:rPr lang="ro-RO" dirty="0"/>
              <a:t>iectele sunt create utilizând o funcție constructor</a:t>
            </a:r>
            <a:endParaRPr lang="en-US" dirty="0"/>
          </a:p>
          <a:p>
            <a:pPr lvl="1"/>
            <a:r>
              <a:rPr lang="en-US" dirty="0">
                <a:sym typeface="Wingdings" pitchFamily="2" charset="2"/>
              </a:rPr>
              <a:t>E.g., var </a:t>
            </a:r>
            <a:r>
              <a:rPr lang="en-US" dirty="0"/>
              <a:t>= object()</a:t>
            </a:r>
          </a:p>
          <a:p>
            <a:r>
              <a:rPr lang="en-US" dirty="0"/>
              <a:t>Met</a:t>
            </a:r>
            <a:r>
              <a:rPr lang="ro-RO" dirty="0"/>
              <a:t>odele sunt tipuri speciale de funcții asociate cu un obiect</a:t>
            </a:r>
            <a:endParaRPr lang="en-US" dirty="0"/>
          </a:p>
          <a:p>
            <a:r>
              <a:rPr lang="ro-RO" dirty="0"/>
              <a:t>Pentru a apela o metodă, trebuie fie să ai o variabilă fie o valoare de același tip pe care să o apelezi</a:t>
            </a:r>
            <a:endParaRPr lang="en-US" dirty="0"/>
          </a:p>
          <a:p>
            <a:pPr lvl="1"/>
            <a:r>
              <a:rPr lang="ro-RO" dirty="0"/>
              <a:t>Variabila/valoarea pe care o vei folosi ca input implicit la metodă</a:t>
            </a:r>
            <a:endParaRPr lang="en-US" dirty="0"/>
          </a:p>
          <a:p>
            <a:r>
              <a:rPr lang="ro-RO" dirty="0"/>
              <a:t>Tipurile de variabile special asociate cu </a:t>
            </a:r>
            <a:r>
              <a:rPr lang="en-US" dirty="0"/>
              <a:t>SPIKE Prime/MINDSTORMS </a:t>
            </a:r>
            <a:r>
              <a:rPr lang="ro-RO" dirty="0"/>
              <a:t>expun un interval de diferite metode pentru a controla robotul tău</a:t>
            </a:r>
            <a:r>
              <a:rPr lang="en-US" dirty="0"/>
              <a:t>. </a:t>
            </a:r>
            <a:r>
              <a:rPr lang="ro-RO" dirty="0"/>
              <a:t>Vom parcurge aceste tipuri și metodele lor mai apoi în alte lecții.</a:t>
            </a:r>
            <a:r>
              <a:rPr lang="en-US" dirty="0"/>
              <a:t> </a:t>
            </a:r>
          </a:p>
          <a:p>
            <a:r>
              <a:rPr lang="ro-RO" dirty="0"/>
              <a:t>De exemplu</a:t>
            </a:r>
            <a:r>
              <a:rPr lang="en-US" dirty="0"/>
              <a:t>, </a:t>
            </a:r>
            <a:r>
              <a:rPr lang="ro-RO" dirty="0"/>
              <a:t>șirurile de caractere au o varietate de metode cu scopuri diferite</a:t>
            </a:r>
            <a:endParaRPr lang="en-US" dirty="0"/>
          </a:p>
          <a:p>
            <a:pPr lvl="1"/>
            <a:r>
              <a:rPr lang="ro-RO" dirty="0"/>
              <a:t>Unele exemple sunt arătate în dreapta</a:t>
            </a:r>
            <a:endParaRPr lang="en-US" dirty="0"/>
          </a:p>
          <a:p>
            <a:pPr lvl="1"/>
            <a:r>
              <a:rPr lang="ro-RO" dirty="0"/>
              <a:t>Toată lista de metode cu șiruri de caractere sunt listate aici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</a:t>
            </a:r>
            <a:r>
              <a:rPr lang="en-US" dirty="0">
                <a:hlinkClick r:id="rId3"/>
              </a:rPr>
              <a:t>tps://www.w3schools.com/python/python_ref_string.asp</a:t>
            </a:r>
            <a:endParaRPr lang="en-US" dirty="0"/>
          </a:p>
          <a:p>
            <a:endParaRPr lang="en-US" dirty="0"/>
          </a:p>
        </p:txBody>
      </p:sp>
      <p:sp>
        <p:nvSpPr>
          <p:cNvPr id="352" name="Google Shape;352;p47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 lang="en"/>
          </a:p>
        </p:txBody>
      </p:sp>
      <p:sp>
        <p:nvSpPr>
          <p:cNvPr id="353" name="Google Shape;353;p47"/>
          <p:cNvSpPr txBox="1"/>
          <p:nvPr/>
        </p:nvSpPr>
        <p:spPr>
          <a:xfrm>
            <a:off x="6857224" y="1624972"/>
            <a:ext cx="2064900" cy="128981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 = str(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"Test“)</a:t>
            </a:r>
            <a:endParaRPr sz="1350" dirty="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s.upper() </a:t>
            </a:r>
            <a:r>
              <a:rPr lang="en" sz="13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TEST</a:t>
            </a:r>
            <a:endParaRPr sz="13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s.lower() </a:t>
            </a:r>
            <a:r>
              <a:rPr lang="en" sz="13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test</a:t>
            </a:r>
            <a:endParaRPr sz="13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s.find(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"T"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3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0</a:t>
            </a:r>
            <a:endParaRPr sz="13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624850-C47A-AA42-B09B-DA414906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8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ro-RO" dirty="0"/>
              <a:t>provocare</a:t>
            </a:r>
            <a:endParaRPr lang="es-419" dirty="0"/>
          </a:p>
        </p:txBody>
      </p:sp>
      <p:sp>
        <p:nvSpPr>
          <p:cNvPr id="359" name="Google Shape;359;p48"/>
          <p:cNvSpPr txBox="1"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ro-RO" dirty="0"/>
              <a:t>Creează o funcție cu un parametru </a:t>
            </a:r>
            <a:r>
              <a:rPr lang="en-US" dirty="0"/>
              <a:t>n </a:t>
            </a:r>
            <a:r>
              <a:rPr lang="ro-RO" dirty="0"/>
              <a:t>care să adune toate numerele de la 0 la n, unde n este întreg </a:t>
            </a:r>
            <a:endParaRPr lang="en-US" dirty="0"/>
          </a:p>
          <a:p>
            <a:r>
              <a:rPr lang="ro-RO" dirty="0"/>
              <a:t>Returnează răspunsul</a:t>
            </a:r>
            <a:endParaRPr lang="en-US" dirty="0"/>
          </a:p>
          <a:p>
            <a:r>
              <a:rPr lang="ro-RO" dirty="0"/>
              <a:t>Indicii</a:t>
            </a:r>
            <a:r>
              <a:rPr lang="en-US" dirty="0"/>
              <a:t>:</a:t>
            </a:r>
          </a:p>
          <a:p>
            <a:pPr lvl="1"/>
            <a:r>
              <a:rPr lang="ro-RO" dirty="0"/>
              <a:t>Veți utiliza un loop și o declarație de întors</a:t>
            </a:r>
            <a:endParaRPr lang="en-US" dirty="0"/>
          </a:p>
        </p:txBody>
      </p:sp>
      <p:sp>
        <p:nvSpPr>
          <p:cNvPr id="360" name="Google Shape;360;p48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D8465F-F6C8-F545-A57D-D99BA7B60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9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s-419" dirty="0" err="1"/>
              <a:t>Solu</a:t>
            </a:r>
            <a:r>
              <a:rPr lang="ro-RO" dirty="0"/>
              <a:t>ție</a:t>
            </a:r>
            <a:endParaRPr lang="es-419" dirty="0"/>
          </a:p>
        </p:txBody>
      </p:sp>
      <p:sp>
        <p:nvSpPr>
          <p:cNvPr id="366" name="Google Shape;366;p49"/>
          <p:cNvSpPr txBox="1"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  <a:solidFill>
            <a:srgbClr val="FFFFFF"/>
          </a:solidFill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sumToN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total =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counter =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(counter &lt;= n):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total += counter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counter +=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total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sumToN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7" name="Google Shape;367;p49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B5EF27-F760-1E48-A1D2-3C41254FB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 fontScale="92500" lnSpcReduction="20000"/>
          </a:bodyPr>
          <a:lstStyle/>
          <a:p>
            <a:r>
              <a:rPr lang="ro-RO" sz="1600" dirty="0"/>
              <a:t>Această lecție de SPIKE Prime a fost realizată de </a:t>
            </a:r>
            <a:r>
              <a:rPr lang="en-US" sz="1600" dirty="0"/>
              <a:t>Sanjay </a:t>
            </a:r>
            <a:r>
              <a:rPr lang="en-US" sz="1600" dirty="0" err="1"/>
              <a:t>Seshan</a:t>
            </a:r>
            <a:r>
              <a:rPr lang="en-US" sz="1600" dirty="0"/>
              <a:t> </a:t>
            </a:r>
            <a:r>
              <a:rPr lang="ro-RO" sz="1600" dirty="0"/>
              <a:t>și</a:t>
            </a:r>
            <a:r>
              <a:rPr lang="en-US" sz="1600" dirty="0"/>
              <a:t> Arvind </a:t>
            </a:r>
            <a:r>
              <a:rPr lang="en-US" sz="1600" dirty="0" err="1"/>
              <a:t>Seshan</a:t>
            </a:r>
            <a:r>
              <a:rPr lang="ro-RO" sz="1600" dirty="0"/>
              <a:t>.</a:t>
            </a:r>
          </a:p>
          <a:p>
            <a:r>
              <a:rPr lang="ro-RO" sz="1600" dirty="0"/>
              <a:t>Mai multe lecții sunt disponibile pe </a:t>
            </a:r>
            <a:r>
              <a:rPr lang="en-US" sz="1600" dirty="0">
                <a:hlinkClick r:id="rId2"/>
              </a:rPr>
              <a:t>www.primelessons.org</a:t>
            </a:r>
            <a:endParaRPr lang="ro-RO" sz="1600" dirty="0"/>
          </a:p>
          <a:p>
            <a:r>
              <a:rPr lang="ro-RO" sz="1600" dirty="0"/>
              <a:t>Această lecție a fost tradusă în limba romană de echipa de robotică FTC – ROSOPHIA #21455 RO20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Obiectivele lecției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ro-RO" dirty="0"/>
              <a:t>Învățăm să creeăm și să utilizăm funcțiile</a:t>
            </a:r>
            <a:endParaRPr lang="en-US" dirty="0"/>
          </a:p>
          <a:p>
            <a:r>
              <a:rPr lang="ro-RO" dirty="0"/>
              <a:t>Învățăm de ce funcțiile sunt utile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ro-RO" dirty="0"/>
              <a:t>Funcții</a:t>
            </a:r>
            <a:endParaRPr lang="es-419" dirty="0"/>
          </a:p>
        </p:txBody>
      </p:sp>
      <p:sp>
        <p:nvSpPr>
          <p:cNvPr id="281" name="Google Shape;281;p39"/>
          <p:cNvSpPr txBox="1">
            <a:spLocks noGrp="1"/>
          </p:cNvSpPr>
          <p:nvPr>
            <p:ph idx="1"/>
          </p:nvPr>
        </p:nvSpPr>
        <p:spPr>
          <a:xfrm>
            <a:off x="155576" y="1139825"/>
            <a:ext cx="5318298" cy="5083175"/>
          </a:xfrm>
        </p:spPr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ro-RO" dirty="0"/>
              <a:t>Funcțiile </a:t>
            </a:r>
            <a:r>
              <a:rPr lang="en-US" dirty="0"/>
              <a:t>Python </a:t>
            </a:r>
            <a:r>
              <a:rPr lang="ro-RO" dirty="0"/>
              <a:t>sunt similare cu funcțiile algebrice</a:t>
            </a:r>
            <a:endParaRPr lang="en-US" dirty="0"/>
          </a:p>
          <a:p>
            <a:pPr lvl="1"/>
            <a:r>
              <a:rPr lang="en-US" dirty="0"/>
              <a:t>f(x)=3x</a:t>
            </a:r>
            <a:r>
              <a:rPr lang="en-US" baseline="30000" dirty="0"/>
              <a:t>2</a:t>
            </a:r>
          </a:p>
          <a:p>
            <a:pPr lvl="1"/>
            <a:r>
              <a:rPr lang="en-US" dirty="0"/>
              <a:t>f(3)=27 → f(3) returns 27</a:t>
            </a:r>
          </a:p>
          <a:p>
            <a:r>
              <a:rPr lang="en-US" dirty="0" err="1"/>
              <a:t>Func</a:t>
            </a:r>
            <a:r>
              <a:rPr lang="ro-RO" dirty="0"/>
              <a:t>ția este definită ca un set de coduri care ia una sau mai multe valori de intrare și returnează una sau mai multe rezultate.</a:t>
            </a:r>
            <a:endParaRPr lang="en-US" dirty="0"/>
          </a:p>
          <a:p>
            <a:r>
              <a:rPr lang="en-US" dirty="0" err="1"/>
              <a:t>Func</a:t>
            </a:r>
            <a:r>
              <a:rPr lang="ro-RO" dirty="0"/>
              <a:t>țiile sunt foarte versatile. Poți să pui atât cod cât vrei, atâtea intrări câte dorești și poți returna atâtea date câte dorești.</a:t>
            </a:r>
            <a:r>
              <a:rPr lang="en-US" dirty="0"/>
              <a:t> </a:t>
            </a:r>
          </a:p>
          <a:p>
            <a:r>
              <a:rPr lang="en-US" dirty="0"/>
              <a:t>Indent</a:t>
            </a:r>
            <a:r>
              <a:rPr lang="ro-RO" dirty="0"/>
              <a:t>ația este necesară pentru a fi siguri ca doar codul pe care-l vrei în funcție rulează atunci când este apelată. </a:t>
            </a:r>
            <a:endParaRPr lang="en-US" dirty="0"/>
          </a:p>
        </p:txBody>
      </p:sp>
      <p:sp>
        <p:nvSpPr>
          <p:cNvPr id="282" name="Google Shape;282;p39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 lang="en"/>
          </a:p>
        </p:txBody>
      </p:sp>
      <p:sp>
        <p:nvSpPr>
          <p:cNvPr id="283" name="Google Shape;283;p39"/>
          <p:cNvSpPr txBox="1"/>
          <p:nvPr/>
        </p:nvSpPr>
        <p:spPr>
          <a:xfrm>
            <a:off x="5913375" y="2209801"/>
            <a:ext cx="3180175" cy="101351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f(x):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y =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*x**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 # y=3x^2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y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4" name="Google Shape;284;p39"/>
          <p:cNvSpPr txBox="1"/>
          <p:nvPr/>
        </p:nvSpPr>
        <p:spPr>
          <a:xfrm>
            <a:off x="5913375" y="3695875"/>
            <a:ext cx="3000000" cy="128981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g():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range(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print(i)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endParaRPr sz="1350" dirty="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B479E1A-95AD-3947-A3B3-B6738F8E4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0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ro-RO" dirty="0"/>
              <a:t>Construcția unei funcții</a:t>
            </a:r>
            <a:endParaRPr lang="es-419" dirty="0"/>
          </a:p>
        </p:txBody>
      </p:sp>
      <p:sp>
        <p:nvSpPr>
          <p:cNvPr id="289" name="Google Shape;289;p40"/>
          <p:cNvSpPr txBox="1">
            <a:spLocks noGrp="1"/>
          </p:cNvSpPr>
          <p:nvPr>
            <p:ph idx="1"/>
          </p:nvPr>
        </p:nvSpPr>
        <p:spPr>
          <a:xfrm>
            <a:off x="155575" y="1139825"/>
            <a:ext cx="5421659" cy="5083175"/>
          </a:xfr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ro-RO" dirty="0">
                <a:sym typeface="Courier New"/>
              </a:rPr>
              <a:t>O definire a funcției începe cu</a:t>
            </a:r>
            <a:r>
              <a:rPr lang="en-US" dirty="0">
                <a:sym typeface="Courier New"/>
              </a:rPr>
              <a:t>:</a:t>
            </a:r>
            <a:br>
              <a:rPr lang="en-US" dirty="0">
                <a:sym typeface="Courier New"/>
              </a:rPr>
            </a:br>
            <a:br>
              <a:rPr lang="en-US" dirty="0">
                <a:sym typeface="Courier New"/>
              </a:rPr>
            </a:br>
            <a:r>
              <a:rPr lang="en-US" dirty="0">
                <a:sym typeface="Courier New"/>
              </a:rPr>
              <a:t>def  YOUR_NAME_HERE(PARAMETERS):</a:t>
            </a:r>
          </a:p>
          <a:p>
            <a:pPr lvl="1"/>
            <a:r>
              <a:rPr lang="ro-RO" dirty="0">
                <a:sym typeface="Courier New"/>
              </a:rPr>
              <a:t>Codul identat mai jos rulează atunci când funcția este apelată</a:t>
            </a:r>
            <a:endParaRPr lang="en-US" dirty="0">
              <a:sym typeface="Courier New"/>
            </a:endParaRPr>
          </a:p>
          <a:p>
            <a:r>
              <a:rPr lang="ro-RO" dirty="0">
                <a:sym typeface="Muli"/>
              </a:rPr>
              <a:t>Poți numi funcția oricum îți dorești, dar numele trebuie să înceapă cu o literă (în general literă mică)</a:t>
            </a:r>
            <a:endParaRPr lang="en-US" dirty="0">
              <a:sym typeface="Muli"/>
            </a:endParaRPr>
          </a:p>
          <a:p>
            <a:pPr lvl="1"/>
            <a:r>
              <a:rPr lang="ro-RO" dirty="0">
                <a:sym typeface="Muli"/>
              </a:rPr>
              <a:t>O bună convenție de numire a funcțiilor și variabilelor este </a:t>
            </a:r>
            <a:r>
              <a:rPr lang="en-US" dirty="0">
                <a:sym typeface="Muli"/>
              </a:rPr>
              <a:t>camelCase (</a:t>
            </a:r>
            <a:r>
              <a:rPr lang="ro-RO" dirty="0">
                <a:sym typeface="Muli"/>
              </a:rPr>
              <a:t>primul cuvânt este cu litere mici și restul începe cu literă mare</a:t>
            </a:r>
            <a:r>
              <a:rPr lang="en-US" dirty="0">
                <a:sym typeface="Muli"/>
              </a:rPr>
              <a:t>).  </a:t>
            </a:r>
            <a:r>
              <a:rPr lang="ro-RO" dirty="0">
                <a:sym typeface="Muli"/>
              </a:rPr>
              <a:t>Toate cuvintele sunt unite</a:t>
            </a:r>
            <a:r>
              <a:rPr lang="en-US" dirty="0">
                <a:sym typeface="Muli"/>
              </a:rPr>
              <a:t>. E.g. myFunction()</a:t>
            </a:r>
          </a:p>
          <a:p>
            <a:r>
              <a:rPr lang="ro-RO" dirty="0">
                <a:sym typeface="Muli"/>
              </a:rPr>
              <a:t>Parametrii sunt listați despărțiți de virgulă în interiorul parantezelor urmăriți de numele funcției</a:t>
            </a:r>
            <a:r>
              <a:rPr lang="en-US" dirty="0">
                <a:sym typeface="Muli"/>
              </a:rPr>
              <a:t> </a:t>
            </a:r>
          </a:p>
          <a:p>
            <a:pPr lvl="1"/>
            <a:r>
              <a:rPr lang="en-US" dirty="0">
                <a:sym typeface="Muli"/>
              </a:rPr>
              <a:t>IMPORTANT: </a:t>
            </a:r>
            <a:r>
              <a:rPr lang="ro-RO" dirty="0">
                <a:sym typeface="Muli"/>
              </a:rPr>
              <a:t>Acești parametri sunt variabile locale și pot fi folosite doar în interiorul funcției</a:t>
            </a:r>
            <a:r>
              <a:rPr lang="en-US" dirty="0">
                <a:sym typeface="Muli"/>
              </a:rPr>
              <a:t>.</a:t>
            </a:r>
          </a:p>
        </p:txBody>
      </p:sp>
      <p:sp>
        <p:nvSpPr>
          <p:cNvPr id="291" name="Google Shape;291;p40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 lang="en"/>
          </a:p>
        </p:txBody>
      </p:sp>
      <p:sp>
        <p:nvSpPr>
          <p:cNvPr id="292" name="Google Shape;292;p40"/>
          <p:cNvSpPr txBox="1"/>
          <p:nvPr/>
        </p:nvSpPr>
        <p:spPr>
          <a:xfrm>
            <a:off x="5801000" y="2367050"/>
            <a:ext cx="3000000" cy="128981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g():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range(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print(i)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endParaRPr sz="1350" dirty="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3" name="Google Shape;293;p40"/>
          <p:cNvSpPr txBox="1"/>
          <p:nvPr/>
        </p:nvSpPr>
        <p:spPr>
          <a:xfrm>
            <a:off x="5801000" y="3907800"/>
            <a:ext cx="3000000" cy="128981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h(a,b):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range(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print(i, a, b)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endParaRPr sz="1350" dirty="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1673BD-D93E-9744-8D83-5ED59C8E6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1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ro-RO" dirty="0"/>
              <a:t>Apelarea/ rularea unei funcții</a:t>
            </a:r>
            <a:endParaRPr lang="es-419" dirty="0"/>
          </a:p>
        </p:txBody>
      </p:sp>
      <p:sp>
        <p:nvSpPr>
          <p:cNvPr id="299" name="Google Shape;299;p41"/>
          <p:cNvSpPr txBox="1">
            <a:spLocks noGrp="1"/>
          </p:cNvSpPr>
          <p:nvPr>
            <p:ph idx="1"/>
          </p:nvPr>
        </p:nvSpPr>
        <p:spPr>
          <a:xfrm>
            <a:off x="155575" y="1139825"/>
            <a:ext cx="5427715" cy="5083175"/>
          </a:xfrm>
        </p:spPr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ro-RO" dirty="0"/>
              <a:t>Pentru a apela o funcție, oriunde în cod, plasează numele funcției, urmat de paranteze cu valorile dorite a parametrilor</a:t>
            </a:r>
            <a:endParaRPr lang="en-US" dirty="0"/>
          </a:p>
          <a:p>
            <a:pPr lvl="1"/>
            <a:r>
              <a:rPr lang="ro-RO" dirty="0"/>
              <a:t>Linia evidențiată cu galben în dreapta apelează funcția </a:t>
            </a:r>
            <a:r>
              <a:rPr lang="en-US" dirty="0"/>
              <a:t>g(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r>
              <a:rPr lang="ro-RO" dirty="0"/>
              <a:t>Linia care apelează funcția procedează la rularea codului funcției, unde a și b sunt înlocuite temporar cu valorile parametrilor</a:t>
            </a:r>
            <a:endParaRPr lang="en-US" dirty="0"/>
          </a:p>
          <a:p>
            <a:r>
              <a:rPr lang="ro-RO" dirty="0"/>
              <a:t>După ce această funcție este rulată , codul continuă ca de obicei</a:t>
            </a:r>
            <a:endParaRPr lang="en-US" dirty="0"/>
          </a:p>
        </p:txBody>
      </p:sp>
      <p:sp>
        <p:nvSpPr>
          <p:cNvPr id="300" name="Google Shape;300;p41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 lang="en"/>
          </a:p>
        </p:txBody>
      </p:sp>
      <p:sp>
        <p:nvSpPr>
          <p:cNvPr id="301" name="Google Shape;301;p41"/>
          <p:cNvSpPr txBox="1"/>
          <p:nvPr/>
        </p:nvSpPr>
        <p:spPr>
          <a:xfrm>
            <a:off x="6029275" y="2076175"/>
            <a:ext cx="3000000" cy="322386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g(a, b):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a, b)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"Running...."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g(</a:t>
            </a:r>
            <a:r>
              <a:rPr lang="en" sz="1350" dirty="0">
                <a:solidFill>
                  <a:srgbClr val="098658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50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50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"Done!"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</a:rPr>
              <a:t>Output:</a:t>
            </a:r>
            <a:endParaRPr sz="1350" dirty="0">
              <a:highlight>
                <a:srgbClr val="FFFFFF"/>
              </a:highlight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Running....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Hello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Done!</a:t>
            </a:r>
            <a:endParaRPr sz="1350" dirty="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E4833A-A686-8F42-BE83-E5C60AC1B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ro-RO" dirty="0"/>
              <a:t>Funcțiile care returnează date</a:t>
            </a:r>
            <a:endParaRPr lang="es-419" dirty="0"/>
          </a:p>
        </p:txBody>
      </p:sp>
      <p:sp>
        <p:nvSpPr>
          <p:cNvPr id="308" name="Google Shape;308;p42"/>
          <p:cNvSpPr txBox="1">
            <a:spLocks noGrp="1"/>
          </p:cNvSpPr>
          <p:nvPr>
            <p:ph idx="1"/>
          </p:nvPr>
        </p:nvSpPr>
        <p:spPr>
          <a:xfrm>
            <a:off x="155575" y="1139825"/>
            <a:ext cx="5294491" cy="5083175"/>
          </a:xfr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ro-RO" dirty="0"/>
              <a:t>Plasați</a:t>
            </a:r>
            <a:r>
              <a:rPr lang="en-US" dirty="0"/>
              <a:t> “return DATA” </a:t>
            </a:r>
            <a:r>
              <a:rPr lang="ro-RO" dirty="0"/>
              <a:t>în interiorul funcției pentru a obține </a:t>
            </a:r>
            <a:r>
              <a:rPr lang="en-US" dirty="0"/>
              <a:t>DATA </a:t>
            </a:r>
            <a:r>
              <a:rPr lang="ro-RO" dirty="0"/>
              <a:t>ca un rezultat al funcției</a:t>
            </a:r>
            <a:endParaRPr lang="en-US" dirty="0"/>
          </a:p>
          <a:p>
            <a:r>
              <a:rPr lang="ro-RO" dirty="0"/>
              <a:t>Funcția </a:t>
            </a:r>
            <a:r>
              <a:rPr lang="en-US" dirty="0"/>
              <a:t>g() </a:t>
            </a:r>
            <a:r>
              <a:rPr lang="ro-RO" dirty="0"/>
              <a:t>returnează valoarea 1</a:t>
            </a:r>
            <a:r>
              <a:rPr lang="en-US" dirty="0"/>
              <a:t>0, </a:t>
            </a:r>
            <a:r>
              <a:rPr lang="ro-RO" dirty="0"/>
              <a:t>care poate fi utilizată mai apoi în program</a:t>
            </a:r>
            <a:endParaRPr lang="en-US" dirty="0"/>
          </a:p>
        </p:txBody>
      </p:sp>
      <p:sp>
        <p:nvSpPr>
          <p:cNvPr id="307" name="Google Shape;307;p42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 lang="en"/>
          </a:p>
        </p:txBody>
      </p:sp>
      <p:sp>
        <p:nvSpPr>
          <p:cNvPr id="309" name="Google Shape;309;p42"/>
          <p:cNvSpPr txBox="1"/>
          <p:nvPr/>
        </p:nvSpPr>
        <p:spPr>
          <a:xfrm>
            <a:off x="6029275" y="1704476"/>
            <a:ext cx="3000000" cy="377645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g(a, b):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a, b)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"Running...."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print(g(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"Done!"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Running....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Hello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Done!</a:t>
            </a:r>
            <a:endParaRPr sz="1350" dirty="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C57AF6-30DC-0A4E-B018-D498C6A65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3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ro-RO" dirty="0"/>
              <a:t>Funcții preconstruite</a:t>
            </a:r>
            <a:endParaRPr lang="es-419" dirty="0"/>
          </a:p>
        </p:txBody>
      </p:sp>
      <p:sp>
        <p:nvSpPr>
          <p:cNvPr id="315" name="Google Shape;315;p43"/>
          <p:cNvSpPr txBox="1"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ro-RO" dirty="0"/>
              <a:t>Sunt multe funcții preconstruite</a:t>
            </a:r>
            <a:endParaRPr lang="en-US" dirty="0"/>
          </a:p>
          <a:p>
            <a:r>
              <a:rPr lang="ro-RO" dirty="0"/>
              <a:t>Vezi lista celor mai importante mai jos</a:t>
            </a:r>
            <a:endParaRPr lang="en-US" dirty="0"/>
          </a:p>
        </p:txBody>
      </p:sp>
      <p:sp>
        <p:nvSpPr>
          <p:cNvPr id="316" name="Google Shape;316;p43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 lang="en"/>
          </a:p>
        </p:txBody>
      </p:sp>
      <p:sp>
        <p:nvSpPr>
          <p:cNvPr id="317" name="Google Shape;317;p43"/>
          <p:cNvSpPr txBox="1"/>
          <p:nvPr/>
        </p:nvSpPr>
        <p:spPr>
          <a:xfrm>
            <a:off x="924824" y="3429000"/>
            <a:ext cx="6886937" cy="258873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"Type conversion functions:"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print(bool(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  </a:t>
            </a: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convert to </a:t>
            </a:r>
            <a:r>
              <a:rPr lang="en-US" sz="1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(True or False)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print(float(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convert to a floating point number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print(int(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2.8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 </a:t>
            </a: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convert to an integer (int)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"Basic math functions:"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print(abs(-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  </a:t>
            </a: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absolute value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print(max(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 </a:t>
            </a: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return the max value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print(min(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 </a:t>
            </a: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return the min value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print(pow(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 </a:t>
            </a: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raise to the given power (pow(</a:t>
            </a:r>
            <a:r>
              <a:rPr lang="en-US" sz="1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x,y</a:t>
            </a: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 == x**y)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print(round(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2.354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round with the given number of digits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"Pause/sleep"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time</a:t>
            </a:r>
          </a:p>
          <a:p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time.sleep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sleep for n seconds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92C8ED-E34A-414E-BD6D-CB0F3DD88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E1410-AA15-4D2C-9C79-16AA00DA2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Când folosim funcțiile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260C2-68DC-462A-8E4C-7E89D1E96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Fantastice pentru task-urile repetitive</a:t>
            </a:r>
            <a:endParaRPr lang="en-US" dirty="0"/>
          </a:p>
          <a:p>
            <a:r>
              <a:rPr lang="ro-RO" dirty="0"/>
              <a:t>Mișcarea pentru o anumită distanță, întoarcerile</a:t>
            </a:r>
            <a:r>
              <a:rPr lang="en-US" dirty="0"/>
              <a:t> etc.</a:t>
            </a:r>
          </a:p>
          <a:p>
            <a:r>
              <a:rPr lang="ro-RO" dirty="0"/>
              <a:t>Fantastice pentru organizarea și simplificarea codului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44D503-D5BB-4026-8936-0B7884E6C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EB4ADD-8E45-4C8E-B84A-6B95D1663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 descr="imgres.jpg">
            <a:extLst>
              <a:ext uri="{FF2B5EF4-FFF2-40B4-BE49-F238E27FC236}">
                <a16:creationId xmlns:a16="http://schemas.microsoft.com/office/drawing/2014/main" id="{C21B3B43-3044-4651-BC6E-6E2902189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790" y="1787332"/>
            <a:ext cx="1213540" cy="128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968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305B7-8F2E-4BA0-AA07-FA947DF92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Ce face o funcție să fie utilă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9182F-1B1D-4071-8F8B-C3F7AC18A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</a:t>
            </a:r>
            <a:r>
              <a:rPr lang="ro-RO" dirty="0"/>
              <a:t>ă</a:t>
            </a:r>
            <a:r>
              <a:rPr lang="en-US" dirty="0"/>
              <a:t>: </a:t>
            </a:r>
            <a:r>
              <a:rPr lang="ro-RO" dirty="0"/>
              <a:t>Să faci funcții cu date de intrare și de ieșire este foarte util</a:t>
            </a:r>
            <a:r>
              <a:rPr lang="en-US" dirty="0"/>
              <a:t>. </a:t>
            </a:r>
            <a:r>
              <a:rPr lang="ro-RO" dirty="0"/>
              <a:t>Totuși trebuie să fii atent să nu faci funcții prea complicate</a:t>
            </a:r>
            <a:r>
              <a:rPr lang="en-US" dirty="0"/>
              <a:t>.</a:t>
            </a:r>
          </a:p>
          <a:p>
            <a:r>
              <a:rPr lang="ro-RO" dirty="0"/>
              <a:t>Întrebare</a:t>
            </a:r>
            <a:r>
              <a:rPr lang="en-US" dirty="0"/>
              <a:t>: </a:t>
            </a:r>
            <a:r>
              <a:rPr lang="ro-RO" dirty="0"/>
              <a:t>Priviți cele 3 funcții de mai jos</a:t>
            </a:r>
            <a:r>
              <a:rPr lang="en-US" dirty="0"/>
              <a:t>.  </a:t>
            </a:r>
            <a:r>
              <a:rPr lang="ro-RO" dirty="0"/>
              <a:t>Care dintre ele crezi că e utilă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Turn90degrees (</a:t>
            </a:r>
            <a:r>
              <a:rPr lang="ro-RO" dirty="0"/>
              <a:t>Întoarce robotul 90 de grade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TurnDegrees</a:t>
            </a:r>
            <a:r>
              <a:rPr lang="en-US" dirty="0"/>
              <a:t> </a:t>
            </a:r>
            <a:r>
              <a:rPr lang="ro-RO" dirty="0"/>
              <a:t>cu input unghi și putere </a:t>
            </a:r>
            <a:endParaRPr lang="en-US" dirty="0"/>
          </a:p>
          <a:p>
            <a:pPr lvl="1"/>
            <a:r>
              <a:rPr lang="en-US" dirty="0" err="1"/>
              <a:t>TurnDegrees</a:t>
            </a:r>
            <a:r>
              <a:rPr lang="en-US" dirty="0"/>
              <a:t> </a:t>
            </a:r>
            <a:r>
              <a:rPr lang="ro-RO" dirty="0"/>
              <a:t>cu input unghi, putere, croazieră/frână etc</a:t>
            </a:r>
            <a:endParaRPr lang="en-US" dirty="0"/>
          </a:p>
          <a:p>
            <a:endParaRPr lang="en-US" dirty="0"/>
          </a:p>
          <a:p>
            <a:r>
              <a:rPr lang="ro-RO" dirty="0"/>
              <a:t>Răspuns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Turn90degrees </a:t>
            </a:r>
            <a:r>
              <a:rPr lang="ro-RO" dirty="0"/>
              <a:t>poate fi utilizată des, dar vei fi forțat să faci un alt Myblock pentru unghiuri</a:t>
            </a:r>
            <a:r>
              <a:rPr lang="en-US" dirty="0"/>
              <a:t>. </a:t>
            </a:r>
            <a:r>
              <a:rPr lang="ro-RO" dirty="0"/>
              <a:t> Aceasta nu poate fi rezolvat mai târziu</a:t>
            </a:r>
            <a:r>
              <a:rPr lang="en-US" dirty="0"/>
              <a:t>. </a:t>
            </a:r>
          </a:p>
          <a:p>
            <a:pPr lvl="1"/>
            <a:r>
              <a:rPr lang="en-US" dirty="0" err="1"/>
              <a:t>TurnDegrees</a:t>
            </a:r>
            <a:r>
              <a:rPr lang="en-US" dirty="0"/>
              <a:t> </a:t>
            </a:r>
            <a:r>
              <a:rPr lang="ro-RO" dirty="0"/>
              <a:t>cu unghi și putere este probabil cea mai bună alegere. 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TurnDegrees</a:t>
            </a:r>
            <a:r>
              <a:rPr lang="en-US" dirty="0"/>
              <a:t> </a:t>
            </a:r>
            <a:r>
              <a:rPr lang="ro-RO" dirty="0"/>
              <a:t>cu unghi, putere, croazieră/frînă</a:t>
            </a:r>
            <a:r>
              <a:rPr lang="en-US" dirty="0"/>
              <a:t>, etc. </a:t>
            </a:r>
            <a:r>
              <a:rPr lang="ro-RO" dirty="0"/>
              <a:t>E poate cea mai customizată opțiune, dar unele input-uri nu vor fi niciodată folosite.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067532-D21D-498E-A739-17B943D5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6BA79D-E3DC-4618-A34A-E2331FCAD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7420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1734</TotalTime>
  <Words>1913</Words>
  <Application>Microsoft Office PowerPoint</Application>
  <PresentationFormat>On-screen Show (4:3)</PresentationFormat>
  <Paragraphs>220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Consolas</vt:lpstr>
      <vt:lpstr>Courier New</vt:lpstr>
      <vt:lpstr>Gill Sans MT</vt:lpstr>
      <vt:lpstr>Helvetica Neue</vt:lpstr>
      <vt:lpstr>Muli</vt:lpstr>
      <vt:lpstr>Wingdings 2</vt:lpstr>
      <vt:lpstr>Dividend</vt:lpstr>
      <vt:lpstr>Funcții</vt:lpstr>
      <vt:lpstr>Obiectivele lecției</vt:lpstr>
      <vt:lpstr>Funcții</vt:lpstr>
      <vt:lpstr>Construcția unei funcții</vt:lpstr>
      <vt:lpstr>Apelarea/ rularea unei funcții</vt:lpstr>
      <vt:lpstr>Funcțiile care returnează date</vt:lpstr>
      <vt:lpstr>Funcții preconstruite</vt:lpstr>
      <vt:lpstr>Când folosim funcțiile?</vt:lpstr>
      <vt:lpstr>Ce face o funcție să fie utilă</vt:lpstr>
      <vt:lpstr>Variabile Scope în funcții</vt:lpstr>
      <vt:lpstr>Variable Scope în funcții</vt:lpstr>
      <vt:lpstr>Variable Scope în Funcții Cont.</vt:lpstr>
      <vt:lpstr>Exemplu de domeniu de aplicare a variabilelor</vt:lpstr>
      <vt:lpstr>Obiecte și metode</vt:lpstr>
      <vt:lpstr>provocare</vt:lpstr>
      <vt:lpstr>Soluție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Adnim</cp:lastModifiedBy>
  <cp:revision>195</cp:revision>
  <dcterms:created xsi:type="dcterms:W3CDTF">2016-07-04T02:35:12Z</dcterms:created>
  <dcterms:modified xsi:type="dcterms:W3CDTF">2023-08-27T15:52:12Z</dcterms:modified>
</cp:coreProperties>
</file>