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22"/>
  </p:notesMasterIdLst>
  <p:handoutMasterIdLst>
    <p:handoutMasterId r:id="rId23"/>
  </p:handoutMasterIdLst>
  <p:sldIdLst>
    <p:sldId id="275" r:id="rId2"/>
    <p:sldId id="25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8" r:id="rId13"/>
    <p:sldId id="319" r:id="rId14"/>
    <p:sldId id="320" r:id="rId15"/>
    <p:sldId id="321" r:id="rId16"/>
    <p:sldId id="322" r:id="rId17"/>
    <p:sldId id="325" r:id="rId18"/>
    <p:sldId id="323" r:id="rId19"/>
    <p:sldId id="324" r:id="rId20"/>
    <p:sldId id="28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BF6"/>
    <a:srgbClr val="FFD500"/>
    <a:srgbClr val="0EAE9F"/>
    <a:srgbClr val="13B09B"/>
    <a:srgbClr val="0290F8"/>
    <a:srgbClr val="FE59D0"/>
    <a:srgbClr val="F55455"/>
    <a:srgbClr val="FF9732"/>
    <a:srgbClr val="02B64E"/>
    <a:srgbClr val="1BC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31" d="100"/>
          <a:sy n="131" d="100"/>
        </p:scale>
        <p:origin x="104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b6f721f75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b6f721f753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b9be29069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b9be29069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b9be29069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b9be29069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b9be2906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b9be29069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b9be290695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b9be290695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bac3bc7d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bac3bc7d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b9be290695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b9be290695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b9be290695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b9be290695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b6f721f753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b6f721f753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b6f721f75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b6f721f75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b6f721f753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b6f721f753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b9be2906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b9be2906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b9be29069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b9be29069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b9be29069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b9be29069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b9be290695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b9be290695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b9be290695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b9be290695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0CE58308-CE28-104F-BD4D-D0D6720D129F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65281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0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27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 · Small circui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9785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80550" y="274633"/>
            <a:ext cx="6014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580550" y="1803400"/>
            <a:ext cx="6014400" cy="42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∙"/>
              <a:defRPr sz="22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514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AA8BDE-A1E1-EB4C-B477-0E745584C3D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72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7556C-4AC3-284B-AD9A-8B767710BCC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654BB16-93E0-D540-81EC-C67EB55C9BD0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7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C015AB-48B6-0841-8C2F-3B06C22FE44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042123E-1A1C-9D40-9891-C4544610AF2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6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27885-D03B-3045-BF12-C2AA4D09261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3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C41AA-2C67-FB45-BB8C-49EE29A5CC1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D387521-6FF6-464D-B5F9-56FD64F0D6E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3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F70B37-01C6-6546-B65D-9DF0B840457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B4F345-9683-8240-8900-AF1247197D2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80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5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1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41CC19-2F00-0F49-933A-F847E99CEC2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0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  <p:sldLayoutId id="2147483785" r:id="rId16"/>
    <p:sldLayoutId id="2147483786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list_pop.asp" TargetMode="External"/><Relationship Id="rId3" Type="http://schemas.openxmlformats.org/officeDocument/2006/relationships/hyperlink" Target="https://www.w3schools.com/python/ref_list_append.asp" TargetMode="External"/><Relationship Id="rId7" Type="http://schemas.openxmlformats.org/officeDocument/2006/relationships/hyperlink" Target="https://www.w3schools.com/python/ref_list_insert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list_index.asp" TargetMode="External"/><Relationship Id="rId11" Type="http://schemas.openxmlformats.org/officeDocument/2006/relationships/hyperlink" Target="https://www.w3schools.com/python/ref_list_sort.asp" TargetMode="External"/><Relationship Id="rId5" Type="http://schemas.openxmlformats.org/officeDocument/2006/relationships/hyperlink" Target="https://www.w3schools.com/python/ref_list_extend.asp" TargetMode="External"/><Relationship Id="rId10" Type="http://schemas.openxmlformats.org/officeDocument/2006/relationships/hyperlink" Target="https://www.w3schools.com/python/ref_list_reverse.asp" TargetMode="External"/><Relationship Id="rId4" Type="http://schemas.openxmlformats.org/officeDocument/2006/relationships/hyperlink" Target="https://www.w3schools.com/python/ref_list_count.asp" TargetMode="External"/><Relationship Id="rId9" Type="http://schemas.openxmlformats.org/officeDocument/2006/relationships/hyperlink" Target="https://www.w3schools.com/python/ref_list_remove.as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sz="3600" dirty="0"/>
              <a:t>Liste </a:t>
            </a:r>
            <a:r>
              <a:rPr lang="ro-RO" sz="3600" dirty="0"/>
              <a:t>și tupluri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de</a:t>
            </a:r>
            <a:r>
              <a:rPr lang="en-US" dirty="0"/>
              <a:t> Sanjay </a:t>
            </a:r>
            <a:r>
              <a:rPr lang="ro-RO" dirty="0"/>
              <a:t>și</a:t>
            </a:r>
            <a:r>
              <a:rPr lang="en-US" dirty="0"/>
              <a:t>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3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dirty="0" err="1"/>
              <a:t>Provocare</a:t>
            </a:r>
            <a:endParaRPr lang="en-US" dirty="0"/>
          </a:p>
        </p:txBody>
      </p:sp>
      <p:sp>
        <p:nvSpPr>
          <p:cNvPr id="588" name="Google Shape;588;p73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ro-RO" dirty="0"/>
              <a:t>ă o listă de numere, adună pătratele numerelor și returnează răspunsul.  Apoi printează răspunsul într-o matrice de lumini.</a:t>
            </a:r>
            <a:endParaRPr lang="en-US" dirty="0"/>
          </a:p>
          <a:p>
            <a:endParaRPr lang="en-US" dirty="0"/>
          </a:p>
          <a:p>
            <a:r>
              <a:rPr lang="ro-RO" dirty="0"/>
              <a:t>Vei folosi listele unidimensionale, buclele „for” și, opțional, funcțiile.</a:t>
            </a:r>
            <a:endParaRPr lang="en-US" dirty="0"/>
          </a:p>
        </p:txBody>
      </p:sp>
      <p:sp>
        <p:nvSpPr>
          <p:cNvPr id="589" name="Google Shape;589;p73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4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Soluția provocării</a:t>
            </a:r>
            <a:endParaRPr lang="en-US" dirty="0"/>
          </a:p>
        </p:txBody>
      </p:sp>
      <p:sp>
        <p:nvSpPr>
          <p:cNvPr id="596" name="Google Shape;596;p74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 lang="en"/>
          </a:p>
        </p:txBody>
      </p:sp>
      <p:sp>
        <p:nvSpPr>
          <p:cNvPr id="11" name="Google Shape;595;p74">
            <a:extLst>
              <a:ext uri="{FF2B5EF4-FFF2-40B4-BE49-F238E27FC236}">
                <a16:creationId xmlns:a16="http://schemas.microsoft.com/office/drawing/2014/main" id="{06747FC8-B930-4C88-809E-BB003D8442C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5575" y="1139825"/>
            <a:ext cx="8831263" cy="5083175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spike 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PrimeHub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LightMatrix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spike.control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wait_for_seconds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Timer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math 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time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 =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PrimeHub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sumSquares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num 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num**</a:t>
            </a:r>
            <a:r>
              <a:rPr lang="en-US" sz="1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sum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hub.light_matrix.write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sumSquares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]))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Listele bidimensionale: liste în liste</a:t>
            </a:r>
            <a:endParaRPr lang="en-US" dirty="0"/>
          </a:p>
        </p:txBody>
      </p:sp>
      <p:sp>
        <p:nvSpPr>
          <p:cNvPr id="609" name="Google Shape;609;p76"/>
          <p:cNvSpPr txBox="1">
            <a:spLocks noGrp="1"/>
          </p:cNvSpPr>
          <p:nvPr>
            <p:ph idx="1"/>
          </p:nvPr>
        </p:nvSpPr>
        <p:spPr>
          <a:xfrm>
            <a:off x="155576" y="1139825"/>
            <a:ext cx="6361732" cy="5083175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ro-RO" dirty="0"/>
              <a:t>În Python, o listă bidimensională este doar o listă de liste (fiecare element din listă este o altă listă).</a:t>
            </a:r>
            <a:endParaRPr lang="en-US" dirty="0"/>
          </a:p>
          <a:p>
            <a:r>
              <a:rPr lang="ro-RO" dirty="0"/>
              <a:t>Poți avea 3 sau 4 dimensiuni.</a:t>
            </a:r>
            <a:endParaRPr lang="en-US" dirty="0"/>
          </a:p>
          <a:p>
            <a:r>
              <a:rPr lang="ro-RO" dirty="0"/>
              <a:t>Lista bidimensională este o matrice.</a:t>
            </a:r>
            <a:endParaRPr lang="en-US" dirty="0"/>
          </a:p>
          <a:p>
            <a:endParaRPr lang="en-US" dirty="0"/>
          </a:p>
        </p:txBody>
      </p:sp>
      <p:sp>
        <p:nvSpPr>
          <p:cNvPr id="607" name="Google Shape;607;p76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 lang="en"/>
          </a:p>
        </p:txBody>
      </p:sp>
      <p:sp>
        <p:nvSpPr>
          <p:cNvPr id="610" name="Google Shape;610;p76"/>
          <p:cNvSpPr txBox="1"/>
          <p:nvPr/>
        </p:nvSpPr>
        <p:spPr>
          <a:xfrm>
            <a:off x="6689875" y="2209801"/>
            <a:ext cx="2339400" cy="73722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 = [[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], 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[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]]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77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Returnarea unui element</a:t>
            </a:r>
            <a:endParaRPr lang="en-US" dirty="0"/>
          </a:p>
        </p:txBody>
      </p:sp>
      <p:sp>
        <p:nvSpPr>
          <p:cNvPr id="617" name="Google Shape;617;p77"/>
          <p:cNvSpPr txBox="1">
            <a:spLocks noGrp="1"/>
          </p:cNvSpPr>
          <p:nvPr>
            <p:ph idx="1"/>
          </p:nvPr>
        </p:nvSpPr>
        <p:spPr>
          <a:xfrm>
            <a:off x="155576" y="1139825"/>
            <a:ext cx="6026334" cy="5083175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ro-RO" dirty="0"/>
              <a:t>Similar cu listele unidimensionale.</a:t>
            </a:r>
            <a:endParaRPr lang="en-US" dirty="0"/>
          </a:p>
          <a:p>
            <a:r>
              <a:rPr lang="ro-RO" dirty="0"/>
              <a:t>Poți găsi un element din listă într-un element părinte.</a:t>
            </a:r>
            <a:endParaRPr lang="en-US" dirty="0"/>
          </a:p>
          <a:p>
            <a:r>
              <a:rPr lang="ro-RO" dirty="0"/>
              <a:t>Adresarea unui element prin apel</a:t>
            </a:r>
            <a:endParaRPr lang="en-US" dirty="0"/>
          </a:p>
          <a:p>
            <a:pPr lvl="1"/>
            <a:r>
              <a:rPr lang="en-US" dirty="0"/>
              <a:t>L[</a:t>
            </a:r>
            <a:r>
              <a:rPr lang="ro-RO" dirty="0"/>
              <a:t>linie</a:t>
            </a:r>
            <a:r>
              <a:rPr lang="en-US" dirty="0"/>
              <a:t>][</a:t>
            </a:r>
            <a:r>
              <a:rPr lang="ro-RO" dirty="0"/>
              <a:t>coloană</a:t>
            </a:r>
            <a:r>
              <a:rPr lang="en-US" dirty="0"/>
              <a:t>]</a:t>
            </a:r>
          </a:p>
        </p:txBody>
      </p:sp>
      <p:sp>
        <p:nvSpPr>
          <p:cNvPr id="615" name="Google Shape;615;p77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 lang="en"/>
          </a:p>
        </p:txBody>
      </p:sp>
      <p:sp>
        <p:nvSpPr>
          <p:cNvPr id="618" name="Google Shape;618;p77"/>
          <p:cNvSpPr txBox="1"/>
          <p:nvPr/>
        </p:nvSpPr>
        <p:spPr>
          <a:xfrm>
            <a:off x="6689875" y="2209801"/>
            <a:ext cx="2339400" cy="184239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 = [[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], 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[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]]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L[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L[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ciclarea într-o listă bidimensională</a:t>
            </a:r>
            <a:endParaRPr lang="en-US" dirty="0"/>
          </a:p>
        </p:txBody>
      </p:sp>
      <p:sp>
        <p:nvSpPr>
          <p:cNvPr id="624" name="Google Shape;624;p78"/>
          <p:cNvSpPr txBox="1">
            <a:spLocks noGrp="1"/>
          </p:cNvSpPr>
          <p:nvPr>
            <p:ph idx="1"/>
          </p:nvPr>
        </p:nvSpPr>
        <p:spPr>
          <a:xfrm>
            <a:off x="155575" y="1139825"/>
            <a:ext cx="4811841" cy="5083175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ro-RO" dirty="0"/>
              <a:t>Folosește buclă în buclă.</a:t>
            </a:r>
            <a:endParaRPr lang="en-US" dirty="0"/>
          </a:p>
          <a:p>
            <a:r>
              <a:rPr lang="ro-RO" dirty="0"/>
              <a:t>Iterarea prin lista părinte și apoi prin lista copil.</a:t>
            </a:r>
            <a:endParaRPr lang="en-US" dirty="0"/>
          </a:p>
          <a:p>
            <a:r>
              <a:rPr lang="ro-RO" dirty="0"/>
              <a:t>Ciclarea printre rânduri sau coloane.</a:t>
            </a:r>
            <a:endParaRPr lang="en-US" dirty="0"/>
          </a:p>
        </p:txBody>
      </p:sp>
      <p:sp>
        <p:nvSpPr>
          <p:cNvPr id="625" name="Google Shape;625;p78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 lang="en"/>
          </a:p>
        </p:txBody>
      </p:sp>
      <p:sp>
        <p:nvSpPr>
          <p:cNvPr id="626" name="Google Shape;626;p78"/>
          <p:cNvSpPr txBox="1"/>
          <p:nvPr/>
        </p:nvSpPr>
        <p:spPr>
          <a:xfrm>
            <a:off x="5703850" y="1431900"/>
            <a:ext cx="3000000" cy="405274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 = [[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], 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[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]]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row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col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row: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print(col)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9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Copierea unei liste bidimensionale</a:t>
            </a:r>
            <a:endParaRPr lang="en-US" dirty="0"/>
          </a:p>
        </p:txBody>
      </p:sp>
      <p:sp>
        <p:nvSpPr>
          <p:cNvPr id="632" name="Google Shape;632;p79"/>
          <p:cNvSpPr txBox="1">
            <a:spLocks noGrp="1"/>
          </p:cNvSpPr>
          <p:nvPr>
            <p:ph idx="1"/>
          </p:nvPr>
        </p:nvSpPr>
        <p:spPr>
          <a:xfrm>
            <a:off x="155575" y="1139825"/>
            <a:ext cx="8766175" cy="2800215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ro-RO" dirty="0"/>
              <a:t>Similar cu problemele de mutabilitate de la listele unidimensionale dar mai mult</a:t>
            </a:r>
            <a:endParaRPr lang="en-US" dirty="0"/>
          </a:p>
          <a:p>
            <a:r>
              <a:rPr lang="ro-RO" dirty="0"/>
              <a:t>Fiecare listă copilare propria referință de memorie.</a:t>
            </a:r>
            <a:endParaRPr lang="en-US" dirty="0"/>
          </a:p>
          <a:p>
            <a:r>
              <a:rPr lang="ro-RO" dirty="0"/>
              <a:t>Ne trebuie un </a:t>
            </a:r>
            <a:r>
              <a:rPr lang="en-US" dirty="0"/>
              <a:t>“</a:t>
            </a:r>
            <a:r>
              <a:rPr lang="en-US" dirty="0" err="1"/>
              <a:t>deepcopy</a:t>
            </a:r>
            <a:r>
              <a:rPr lang="en-US" dirty="0"/>
              <a:t>”</a:t>
            </a:r>
            <a:r>
              <a:rPr lang="ro-RO" dirty="0"/>
              <a:t>.</a:t>
            </a:r>
            <a:endParaRPr lang="en-US" dirty="0"/>
          </a:p>
          <a:p>
            <a:r>
              <a:rPr lang="ro-RO" dirty="0">
                <a:sym typeface="Muli"/>
              </a:rPr>
              <a:t>Din păcate, micropython nu implementează nativ biblioteca de copiere deci va trebui să creem noi propiul deepcopy.</a:t>
            </a:r>
            <a:endParaRPr lang="en-US" dirty="0">
              <a:sym typeface="Muli"/>
            </a:endParaRPr>
          </a:p>
          <a:p>
            <a:r>
              <a:rPr lang="ro-RO" dirty="0">
                <a:sym typeface="Muli"/>
              </a:rPr>
              <a:t>Funcția de mai jos folosește recursia (care va fi învățat într-o lecție de mai jos) pentru a crea o simplă copie a listei de elemente fără a utiliza lista originală.</a:t>
            </a:r>
            <a:endParaRPr lang="en-US" dirty="0">
              <a:sym typeface="Muli"/>
            </a:endParaRPr>
          </a:p>
          <a:p>
            <a:r>
              <a:rPr lang="ro-RO" dirty="0">
                <a:sym typeface="Muli"/>
              </a:rPr>
              <a:t>Folosește funcția de mai jos oricărei liste - </a:t>
            </a:r>
            <a:r>
              <a:rPr lang="en-US" dirty="0">
                <a:latin typeface="Consolas" panose="020B0609020204030204" pitchFamily="49" charset="0"/>
                <a:sym typeface="Muli"/>
              </a:rPr>
              <a:t>M=</a:t>
            </a:r>
            <a:r>
              <a:rPr lang="en-US" dirty="0" err="1">
                <a:latin typeface="Consolas" panose="020B0609020204030204" pitchFamily="49" charset="0"/>
                <a:sym typeface="Muli"/>
              </a:rPr>
              <a:t>deepCopy</a:t>
            </a:r>
            <a:r>
              <a:rPr lang="en-US" dirty="0">
                <a:latin typeface="Consolas" panose="020B0609020204030204" pitchFamily="49" charset="0"/>
                <a:sym typeface="Muli"/>
              </a:rPr>
              <a:t>(L)</a:t>
            </a:r>
            <a:endParaRPr lang="en-US" dirty="0">
              <a:sym typeface="Muli"/>
            </a:endParaRPr>
          </a:p>
        </p:txBody>
      </p:sp>
      <p:sp>
        <p:nvSpPr>
          <p:cNvPr id="633" name="Google Shape;633;p79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 lang="en"/>
          </a:p>
        </p:txBody>
      </p:sp>
      <p:sp>
        <p:nvSpPr>
          <p:cNvPr id="634" name="Google Shape;634;p79"/>
          <p:cNvSpPr txBox="1"/>
          <p:nvPr/>
        </p:nvSpPr>
        <p:spPr>
          <a:xfrm>
            <a:off x="656675" y="4576003"/>
            <a:ext cx="4050592" cy="10464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deepCopy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deepCopy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 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0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Analiza copierii listelor bidimensionale</a:t>
            </a:r>
            <a:endParaRPr lang="en-US" dirty="0"/>
          </a:p>
        </p:txBody>
      </p:sp>
      <p:sp>
        <p:nvSpPr>
          <p:cNvPr id="640" name="Google Shape;640;p80"/>
          <p:cNvSpPr txBox="1">
            <a:spLocks noGrp="1"/>
          </p:cNvSpPr>
          <p:nvPr>
            <p:ph idx="1"/>
          </p:nvPr>
        </p:nvSpPr>
        <p:spPr>
          <a:xfrm>
            <a:off x="155575" y="1139825"/>
            <a:ext cx="5668755" cy="5083175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ro-RO" dirty="0"/>
              <a:t>Să ne uităm la structura memoriei din următorul cod: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o-RO" dirty="0"/>
              <a:t>Observă în diagrama obiectului (dreapta), punctele M și L din aceeași listă, realizând că este același obiect.</a:t>
            </a:r>
            <a:endParaRPr lang="en-US" dirty="0"/>
          </a:p>
          <a:p>
            <a:r>
              <a:rPr lang="ro-RO" dirty="0"/>
              <a:t>Când N are lista proprie, elementele lui arată către aceleași liste ca L, arătând că nu sunt copiate ca o metodă normală de copiere.</a:t>
            </a:r>
            <a:endParaRPr lang="en-US" dirty="0"/>
          </a:p>
          <a:p>
            <a:r>
              <a:rPr lang="ro-RO" dirty="0"/>
              <a:t>Elementul O, totuși, are toți copiii independenți la L, arătând că este copiat corect folosind deepcopy.</a:t>
            </a:r>
            <a:endParaRPr lang="en-US" dirty="0"/>
          </a:p>
          <a:p>
            <a:r>
              <a:rPr lang="ro-RO" dirty="0"/>
              <a:t>Practic, dacă folosiți listele bidimensionale, folosește deepcopy.</a:t>
            </a:r>
            <a:endParaRPr lang="en-US" dirty="0"/>
          </a:p>
        </p:txBody>
      </p:sp>
      <p:sp>
        <p:nvSpPr>
          <p:cNvPr id="641" name="Google Shape;641;p80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 lang="en"/>
          </a:p>
        </p:txBody>
      </p:sp>
      <p:sp>
        <p:nvSpPr>
          <p:cNvPr id="643" name="Google Shape;643;p80"/>
          <p:cNvSpPr txBox="1"/>
          <p:nvPr/>
        </p:nvSpPr>
        <p:spPr>
          <a:xfrm>
            <a:off x="478021" y="1496203"/>
            <a:ext cx="3643800" cy="169068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05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deepCopy</a:t>
            </a:r>
            <a:r>
              <a:rPr lang="en-US" sz="105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105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05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105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05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05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5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deepCopy</a:t>
            </a:r>
            <a:r>
              <a:rPr lang="en-US" sz="105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05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 </a:t>
            </a:r>
            <a:r>
              <a:rPr lang="en-US" sz="105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</a:t>
            </a:r>
            <a:r>
              <a:rPr lang="en-US" sz="105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5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</a:t>
            </a:r>
          </a:p>
          <a:p>
            <a:pPr>
              <a:lnSpc>
                <a:spcPct val="133333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 = [ [ 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] , [ 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] ]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 = L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 = L.copy()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 = deepCopy(L)</a:t>
            </a:r>
            <a:endParaRPr sz="1100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9FEC868E-03D4-4C4A-896C-80382481A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765" y="1320408"/>
            <a:ext cx="2572743" cy="481035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75D64-8D5E-41A1-8387-46192B8D7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ro-RO" dirty="0"/>
              <a:t>Controlul pixelilor la matricea de lumini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E69A3-786B-46FB-8637-4069DFA9C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Fiecare pixel al matricei de lumină este reprezentat de valorile x,y și o valoare de luminozitate.</a:t>
            </a:r>
            <a:endParaRPr lang="en-US" dirty="0"/>
          </a:p>
          <a:p>
            <a:r>
              <a:rPr lang="ro-RO" dirty="0"/>
              <a:t>Metoda de controlare a pixelilor este </a:t>
            </a:r>
            <a:r>
              <a:rPr lang="en-US" dirty="0" err="1">
                <a:latin typeface="Consolas" panose="020B0609020204030204" pitchFamily="49" charset="0"/>
              </a:rPr>
              <a:t>set_pixel</a:t>
            </a:r>
            <a:r>
              <a:rPr lang="en-US" dirty="0">
                <a:latin typeface="Consolas" panose="020B0609020204030204" pitchFamily="49" charset="0"/>
              </a:rPr>
              <a:t>(x, y, brightness)</a:t>
            </a:r>
            <a:r>
              <a:rPr lang="en-US" dirty="0"/>
              <a:t>. </a:t>
            </a:r>
            <a:r>
              <a:rPr lang="ro-RO" dirty="0"/>
              <a:t> </a:t>
            </a:r>
            <a:endParaRPr lang="en-US" dirty="0"/>
          </a:p>
          <a:p>
            <a:pPr lvl="1"/>
            <a:r>
              <a:rPr lang="ro-RO" dirty="0"/>
              <a:t>Valoarea x este poziția pixelului numărând de la stânga (intervalul 1-5).</a:t>
            </a:r>
            <a:endParaRPr lang="en-US" dirty="0"/>
          </a:p>
          <a:p>
            <a:pPr lvl="1"/>
            <a:r>
              <a:rPr lang="ro-RO" dirty="0"/>
              <a:t>Valoarea y este poziția pixelului numărând de sus (intervalul 1-5).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ro-RO" dirty="0"/>
              <a:t>Valorile luminozității variază între </a:t>
            </a:r>
            <a:r>
              <a:rPr lang="en-US" dirty="0"/>
              <a:t>0-100</a:t>
            </a:r>
          </a:p>
          <a:p>
            <a:pPr marL="0" indent="0">
              <a:buNone/>
            </a:pPr>
            <a:r>
              <a:rPr lang="ro-RO" dirty="0"/>
              <a:t>De exemplu: </a:t>
            </a:r>
            <a:endParaRPr lang="en-US" dirty="0"/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hub.light_matrix.set_pixel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7D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7D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7D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brightness=100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8EF2A-B7C0-43CC-847B-180144982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67D56-3D5B-4693-ADD1-49A126E74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25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81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provocare</a:t>
            </a:r>
            <a:endParaRPr lang="en-US" dirty="0"/>
          </a:p>
        </p:txBody>
      </p:sp>
      <p:sp>
        <p:nvSpPr>
          <p:cNvPr id="649" name="Google Shape;649;p81"/>
          <p:cNvSpPr txBox="1">
            <a:spLocks noGrp="1"/>
          </p:cNvSpPr>
          <p:nvPr>
            <p:ph idx="1"/>
          </p:nvPr>
        </p:nvSpPr>
        <p:spPr>
          <a:xfrm>
            <a:off x="155575" y="1139825"/>
            <a:ext cx="8713046" cy="5083175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ro-RO" dirty="0"/>
              <a:t>Fiind dată o listă bidimensională de coordonate, într-o buclă, pornește, așteaptă o secundă, oprește fiecare pixel secvențial.</a:t>
            </a:r>
            <a:endParaRPr lang="en-US" dirty="0"/>
          </a:p>
          <a:p>
            <a:r>
              <a:rPr lang="ro-RO" dirty="0"/>
              <a:t>Lista arată așa: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sym typeface="Courier New"/>
              </a:rPr>
              <a:t>L=[[1, 1],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sym typeface="Courier New"/>
              </a:rPr>
              <a:t>   [2, 4],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sym typeface="Courier New"/>
              </a:rPr>
              <a:t>   [3, 5]]</a:t>
            </a:r>
          </a:p>
          <a:p>
            <a:r>
              <a:rPr lang="ro-RO" dirty="0"/>
              <a:t>Fiecare listă copil este o pereche de coordonață </a:t>
            </a:r>
            <a:r>
              <a:rPr lang="en-US" dirty="0"/>
              <a:t>[</a:t>
            </a:r>
            <a:r>
              <a:rPr lang="en-US" dirty="0" err="1"/>
              <a:t>x,y</a:t>
            </a:r>
            <a:r>
              <a:rPr lang="en-US" dirty="0"/>
              <a:t>].</a:t>
            </a:r>
          </a:p>
        </p:txBody>
      </p:sp>
      <p:sp>
        <p:nvSpPr>
          <p:cNvPr id="650" name="Google Shape;650;p81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 lang="e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2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dirty="0"/>
              <a:t>Solu</a:t>
            </a:r>
            <a:r>
              <a:rPr lang="ro-RO" dirty="0"/>
              <a:t>ția provocării</a:t>
            </a:r>
            <a:endParaRPr lang="en-US" dirty="0"/>
          </a:p>
        </p:txBody>
      </p:sp>
      <p:sp>
        <p:nvSpPr>
          <p:cNvPr id="657" name="Google Shape;657;p82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  <a:solidFill>
            <a:srgbClr val="FFFFFF"/>
          </a:solidFill>
        </p:spPr>
        <p:txBody>
          <a:bodyPr spcFirstLastPara="1" vert="horz" wrap="square" lIns="0" tIns="0" rIns="0" bIns="0" rtlCol="0" anchor="t" anchorCtr="0">
            <a:normAutofit fontScale="6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spike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PrimeHub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LightMatrix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spike.control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wait_for_seconds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Timer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math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time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PrimeHub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L=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877B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]]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x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y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Note that the previous three lines can be replaced with a single 'for (</a:t>
            </a:r>
            <a:r>
              <a:rPr lang="en-US" b="0" dirty="0" err="1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) in L:' instead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hub.light_matrix.set_pixel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 y, brightness=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time.sleep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hub.light_matrix.set_pixel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 y, brightness=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58" name="Google Shape;658;p82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71792"/>
            <a:ext cx="8746864" cy="752706"/>
          </a:xfrm>
        </p:spPr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o-RO" dirty="0"/>
              <a:t>Învață cum să creezi și să utilizezi listele unidimensionale.</a:t>
            </a:r>
            <a:endParaRPr lang="en-US" dirty="0"/>
          </a:p>
          <a:p>
            <a:r>
              <a:rPr lang="ro-RO" dirty="0"/>
              <a:t>Învață cum să creezi și să utilizezi tuplurile.</a:t>
            </a:r>
            <a:endParaRPr lang="en-US" dirty="0"/>
          </a:p>
          <a:p>
            <a:r>
              <a:rPr lang="ro-RO" dirty="0"/>
              <a:t>Învață cum să creezi și să utilizezi listele bidimensionale.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  <a:r>
              <a:rPr lang="ro-RO" dirty="0"/>
              <a:t>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fontScale="92500" lnSpcReduction="20000"/>
          </a:bodyPr>
          <a:lstStyle/>
          <a:p>
            <a:r>
              <a:rPr lang="ro-RO" sz="1600" dirty="0"/>
              <a:t>Această lecție de SPIKE Prime a fost realizată de </a:t>
            </a:r>
            <a:r>
              <a:rPr lang="en-US" sz="1600" dirty="0"/>
              <a:t>Sanjay </a:t>
            </a:r>
            <a:r>
              <a:rPr lang="en-US" sz="1600" dirty="0" err="1"/>
              <a:t>Seshan</a:t>
            </a:r>
            <a:r>
              <a:rPr lang="en-US" sz="1600" dirty="0"/>
              <a:t> </a:t>
            </a:r>
            <a:r>
              <a:rPr lang="ro-RO" sz="1600" dirty="0"/>
              <a:t>și</a:t>
            </a:r>
            <a:r>
              <a:rPr lang="en-US" sz="1600" dirty="0"/>
              <a:t> Arvind </a:t>
            </a:r>
            <a:r>
              <a:rPr lang="en-US" sz="1600" dirty="0" err="1"/>
              <a:t>Seshan</a:t>
            </a:r>
            <a:r>
              <a:rPr lang="ro-RO" sz="1600" dirty="0"/>
              <a:t>.</a:t>
            </a:r>
          </a:p>
          <a:p>
            <a:r>
              <a:rPr lang="ro-RO" sz="1600" dirty="0"/>
              <a:t>Mai multe lecții sunt disponibile pe </a:t>
            </a:r>
            <a:r>
              <a:rPr lang="en-US" sz="1600" dirty="0">
                <a:hlinkClick r:id="rId2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romană de echipa de robotică FTC – ROSOPHIA #21455 RO20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6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Informații de bază</a:t>
            </a:r>
            <a:endParaRPr lang="en-US" dirty="0"/>
          </a:p>
        </p:txBody>
      </p:sp>
      <p:sp>
        <p:nvSpPr>
          <p:cNvPr id="532" name="Google Shape;532;p66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5673771" cy="5082601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ro-RO" dirty="0"/>
              <a:t>Listele și tuplurile rețin seturi de date.</a:t>
            </a:r>
            <a:endParaRPr lang="en-US" dirty="0"/>
          </a:p>
          <a:p>
            <a:r>
              <a:rPr lang="ro-RO" dirty="0"/>
              <a:t>Liste separate de virgulă</a:t>
            </a:r>
            <a:endParaRPr lang="en-US" dirty="0"/>
          </a:p>
          <a:p>
            <a:pPr lvl="1"/>
            <a:r>
              <a:rPr lang="ro-RO" dirty="0"/>
              <a:t>Liste între acolade</a:t>
            </a:r>
            <a:endParaRPr lang="en-US" dirty="0"/>
          </a:p>
          <a:p>
            <a:pPr lvl="1"/>
            <a:r>
              <a:rPr lang="ro-RO" dirty="0"/>
              <a:t>Tupluri între paranteze</a:t>
            </a:r>
            <a:endParaRPr lang="en-US" dirty="0"/>
          </a:p>
          <a:p>
            <a:r>
              <a:rPr lang="ro-RO" dirty="0"/>
              <a:t>Fiecare element din listă sau tuplu este atribuit unui index, începând de la 0.</a:t>
            </a:r>
            <a:endParaRPr lang="en-US" dirty="0"/>
          </a:p>
          <a:p>
            <a:pPr lvl="1"/>
            <a:r>
              <a:rPr lang="en-US" dirty="0">
                <a:sym typeface="Courier New"/>
              </a:rPr>
              <a:t>L=[index 0, index 1, index 2…..]</a:t>
            </a:r>
          </a:p>
          <a:p>
            <a:r>
              <a:rPr lang="ro-RO" dirty="0"/>
              <a:t>Poți citi datele de la un index (pentru liste, tupluri și string-uri) prin apel.</a:t>
            </a:r>
            <a:endParaRPr lang="en-US" dirty="0"/>
          </a:p>
          <a:p>
            <a:pPr lvl="1"/>
            <a:r>
              <a:rPr lang="en-US" dirty="0">
                <a:sym typeface="Courier New"/>
              </a:rPr>
              <a:t>L[index]</a:t>
            </a:r>
          </a:p>
        </p:txBody>
      </p:sp>
      <p:sp>
        <p:nvSpPr>
          <p:cNvPr id="530" name="Google Shape;530;p66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lang="en"/>
          </a:p>
        </p:txBody>
      </p:sp>
      <p:sp>
        <p:nvSpPr>
          <p:cNvPr id="533" name="Google Shape;533;p66"/>
          <p:cNvSpPr txBox="1"/>
          <p:nvPr/>
        </p:nvSpPr>
        <p:spPr>
          <a:xfrm>
            <a:off x="6029275" y="2209801"/>
            <a:ext cx="3000000" cy="294757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List: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 = [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 = [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"bye"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 = [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L[0] == 1 </a:t>
            </a: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True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Tuple: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= 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"bye"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= 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4" name="Google Shape;534;p66"/>
          <p:cNvSpPr txBox="1"/>
          <p:nvPr/>
        </p:nvSpPr>
        <p:spPr>
          <a:xfrm>
            <a:off x="255875" y="5291700"/>
            <a:ext cx="8324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1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Lists can also be created by using</a:t>
            </a: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L = [n]*x </a:t>
            </a:r>
            <a:r>
              <a:rPr lang="en" sz="11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(creates a list of n x times) → avoid when working with 2d (nested) lists due to some memory referencing nuances</a:t>
            </a:r>
            <a:endParaRPr sz="1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7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Metodele listei</a:t>
            </a:r>
            <a:endParaRPr lang="en-US" dirty="0"/>
          </a:p>
        </p:txBody>
      </p:sp>
      <p:sp>
        <p:nvSpPr>
          <p:cNvPr id="540" name="Google Shape;540;p67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ro-RO" dirty="0"/>
              <a:t>Toate metodele listelor editează lista originală și nu retunează niciun rezultat (cu excepția pop() care returnează elementul eliminat).</a:t>
            </a:r>
          </a:p>
        </p:txBody>
      </p:sp>
      <p:sp>
        <p:nvSpPr>
          <p:cNvPr id="541" name="Google Shape;541;p67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lang="en"/>
          </a:p>
        </p:txBody>
      </p:sp>
      <p:graphicFrame>
        <p:nvGraphicFramePr>
          <p:cNvPr id="542" name="Google Shape;542;p67"/>
          <p:cNvGraphicFramePr/>
          <p:nvPr>
            <p:extLst>
              <p:ext uri="{D42A27DB-BD31-4B8C-83A1-F6EECF244321}">
                <p14:modId xmlns:p14="http://schemas.microsoft.com/office/powerpoint/2010/main" val="1586793427"/>
              </p:ext>
            </p:extLst>
          </p:nvPr>
        </p:nvGraphicFramePr>
        <p:xfrm>
          <a:off x="411650" y="2042525"/>
          <a:ext cx="5568650" cy="318072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121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050" b="1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Metodă</a:t>
                      </a:r>
                      <a:endParaRPr sz="1050" b="1" dirty="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050" b="1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Descrierea</a:t>
                      </a:r>
                      <a:endParaRPr sz="1050" b="1" dirty="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3"/>
                        </a:rPr>
                        <a:t>append(data)</a:t>
                      </a:r>
                      <a:endParaRPr sz="10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0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Adaugă un element la finalul listei</a:t>
                      </a:r>
                      <a:endParaRPr sz="1050" dirty="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4"/>
                        </a:rPr>
                        <a:t>count(data)</a:t>
                      </a:r>
                      <a:endParaRPr sz="10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0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Returnează numărul de elemente cu o valoare specifică.</a:t>
                      </a:r>
                      <a:endParaRPr sz="1050" dirty="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5"/>
                        </a:rPr>
                        <a:t>extend(L)</a:t>
                      </a:r>
                      <a:endParaRPr sz="10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0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Adaugă elementele unei liste la finalul listei curente.</a:t>
                      </a:r>
                      <a:endParaRPr sz="1050" dirty="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6"/>
                        </a:rPr>
                        <a:t>index(data)</a:t>
                      </a:r>
                      <a:endParaRPr sz="10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0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Returnează indexul primului element cu valoarea specificată.</a:t>
                      </a:r>
                      <a:endParaRPr sz="1050" dirty="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7"/>
                        </a:rPr>
                        <a:t>insert(i, data)</a:t>
                      </a:r>
                      <a:endParaRPr sz="10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0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Adaugă un element într-o poziție specifică.</a:t>
                      </a:r>
                      <a:endParaRPr sz="1050" dirty="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8"/>
                        </a:rPr>
                        <a:t>pop(i)</a:t>
                      </a:r>
                      <a:endParaRPr sz="10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0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Șterge elementul de la poziția specifică.</a:t>
                      </a:r>
                      <a:endParaRPr sz="1050" dirty="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9"/>
                        </a:rPr>
                        <a:t>remove(data)</a:t>
                      </a:r>
                      <a:endParaRPr sz="10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0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Șterge primul element de o valoare specifică.</a:t>
                      </a:r>
                      <a:endParaRPr sz="1050" dirty="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10"/>
                        </a:rPr>
                        <a:t>reverse()</a:t>
                      </a:r>
                      <a:endParaRPr sz="10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0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Înversează ordinea din listă.</a:t>
                      </a:r>
                      <a:endParaRPr sz="1050" dirty="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11"/>
                        </a:rPr>
                        <a:t>sort()</a:t>
                      </a:r>
                      <a:endParaRPr sz="10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0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Sortează lista.</a:t>
                      </a:r>
                      <a:endParaRPr sz="1050" dirty="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8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mutabilitatea</a:t>
            </a:r>
            <a:endParaRPr lang="en-US" dirty="0"/>
          </a:p>
        </p:txBody>
      </p:sp>
      <p:sp>
        <p:nvSpPr>
          <p:cNvPr id="548" name="Google Shape;548;p68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ro-RO" dirty="0"/>
              <a:t>Listele sunt tipuri de date mutabile.</a:t>
            </a:r>
            <a:endParaRPr lang="en-US" dirty="0"/>
          </a:p>
          <a:p>
            <a:pPr lvl="1"/>
            <a:r>
              <a:rPr lang="ro-RO" dirty="0"/>
              <a:t>Tuplurile, string-urile etc. nu sunt.</a:t>
            </a:r>
            <a:endParaRPr lang="en-US" dirty="0"/>
          </a:p>
          <a:p>
            <a:r>
              <a:rPr lang="ro-RO" dirty="0"/>
              <a:t>Acestu lucru înseamnă că odată ce ai editat lista, se editează același obiect din memoria RAM și nu creează unul nou.</a:t>
            </a:r>
            <a:endParaRPr lang="en-US" dirty="0"/>
          </a:p>
          <a:p>
            <a:r>
              <a:rPr lang="ro-RO" dirty="0"/>
              <a:t>Poți edita o listă prin atribuirea la un index a unui nou element. (vezi galben).</a:t>
            </a:r>
            <a:endParaRPr lang="en-US" dirty="0"/>
          </a:p>
          <a:p>
            <a:pPr lvl="1"/>
            <a:r>
              <a:rPr lang="ro-RO" dirty="0"/>
              <a:t>Acest lucru nu este adevărat pentru string-uri și tupluri.</a:t>
            </a:r>
            <a:endParaRPr lang="en-US" dirty="0"/>
          </a:p>
        </p:txBody>
      </p:sp>
      <p:sp>
        <p:nvSpPr>
          <p:cNvPr id="549" name="Google Shape;549;p68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lang="en"/>
          </a:p>
        </p:txBody>
      </p:sp>
      <p:sp>
        <p:nvSpPr>
          <p:cNvPr id="550" name="Google Shape;550;p68"/>
          <p:cNvSpPr txBox="1">
            <a:spLocks noGrp="1"/>
          </p:cNvSpPr>
          <p:nvPr>
            <p:ph type="body" idx="4294967295"/>
          </p:nvPr>
        </p:nvSpPr>
        <p:spPr>
          <a:xfrm>
            <a:off x="328213" y="3442055"/>
            <a:ext cx="4727465" cy="267100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vert="horz" wrap="square" lIns="0" tIns="0" rIns="0" bIns="0" rtlCol="0" anchor="t" anchorCtr="0">
            <a:normAutofit fontScale="55000" lnSpcReduction="20000"/>
          </a:bodyPr>
          <a:lstStyle/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 = "abc"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s[0] = "b"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'str' object does not support item assignment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t = (1,2,3)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t[1] = 0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'tuple' object does not support item assignment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L = [1,2,3]</a:t>
            </a:r>
            <a:endParaRPr dirty="0">
              <a:solidFill>
                <a:srgbClr val="000000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L[0] = 4</a:t>
            </a:r>
            <a:endParaRPr dirty="0">
              <a:solidFill>
                <a:srgbClr val="000000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L</a:t>
            </a:r>
            <a:endParaRPr dirty="0">
              <a:solidFill>
                <a:srgbClr val="000000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[4, 2, 3]</a:t>
            </a:r>
            <a:endParaRPr dirty="0">
              <a:solidFill>
                <a:srgbClr val="000000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9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Copierea unei liste</a:t>
            </a:r>
            <a:endParaRPr lang="en-US" dirty="0"/>
          </a:p>
        </p:txBody>
      </p:sp>
      <p:sp>
        <p:nvSpPr>
          <p:cNvPr id="556" name="Google Shape;556;p69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5691472" cy="5082601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ro-RO" dirty="0"/>
              <a:t>Este necesar să folosești o funcție de copiere dintr-un modul de copiere.</a:t>
            </a:r>
            <a:endParaRPr lang="en-US" dirty="0"/>
          </a:p>
          <a:p>
            <a:r>
              <a:rPr lang="ro-RO" dirty="0"/>
              <a:t>Spre deosebire de string-uri și tupluri, obiectul din memorie este copiat, alte tipuri vor fi „copiate” doar prin „schimbarea” valorii.</a:t>
            </a:r>
            <a:endParaRPr lang="en-US" dirty="0"/>
          </a:p>
          <a:p>
            <a:pPr lvl="1"/>
            <a:r>
              <a:rPr lang="ro-RO" dirty="0"/>
              <a:t>De ex. nu poți face a=b pentru a copia o listă, dar poți realiza acest lucru la alte tipuri </a:t>
            </a:r>
            <a:r>
              <a:rPr lang="en-US" dirty="0"/>
              <a:t>→</a:t>
            </a:r>
            <a:r>
              <a:rPr lang="ro-RO" dirty="0"/>
              <a:t> vezi acest lucru în acțiune în porțiunea din dreapta (verde).</a:t>
            </a:r>
            <a:endParaRPr lang="en-US" dirty="0"/>
          </a:p>
          <a:p>
            <a:r>
              <a:rPr lang="ro-RO" dirty="0"/>
              <a:t>Poți copia o listă (vezi galben).</a:t>
            </a:r>
            <a:endParaRPr lang="en-US" dirty="0"/>
          </a:p>
          <a:p>
            <a:pPr lvl="1"/>
            <a:r>
              <a:rPr lang="en-US" dirty="0">
                <a:sym typeface="Courier New"/>
              </a:rPr>
              <a:t>M = </a:t>
            </a:r>
            <a:r>
              <a:rPr lang="en-US" dirty="0" err="1">
                <a:sym typeface="Courier New"/>
              </a:rPr>
              <a:t>L.copy</a:t>
            </a:r>
            <a:r>
              <a:rPr lang="en-US" dirty="0">
                <a:sym typeface="Courier New"/>
              </a:rPr>
              <a:t>()</a:t>
            </a:r>
          </a:p>
          <a:p>
            <a:pPr lvl="1"/>
            <a:r>
              <a:rPr lang="ro-RO" dirty="0">
                <a:sym typeface="Muli"/>
              </a:rPr>
              <a:t>Editările nu afectează lista originală.</a:t>
            </a:r>
            <a:endParaRPr lang="en-US" dirty="0">
              <a:sym typeface="Muli"/>
            </a:endParaRPr>
          </a:p>
        </p:txBody>
      </p:sp>
      <p:sp>
        <p:nvSpPr>
          <p:cNvPr id="557" name="Google Shape;557;p69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lang="en"/>
          </a:p>
        </p:txBody>
      </p:sp>
      <p:sp>
        <p:nvSpPr>
          <p:cNvPr id="558" name="Google Shape;558;p69"/>
          <p:cNvSpPr txBox="1"/>
          <p:nvPr/>
        </p:nvSpPr>
        <p:spPr>
          <a:xfrm>
            <a:off x="5954929" y="1337308"/>
            <a:ext cx="3077700" cy="378562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L = [1,2,3]</a:t>
            </a:r>
            <a:endParaRPr dirty="0"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dirty="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M=L</a:t>
            </a:r>
            <a:endParaRPr dirty="0"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dirty="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print(M, L)</a:t>
            </a:r>
            <a:endParaRPr dirty="0"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dirty="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[1, 2, 3] [1, 2, 3]</a:t>
            </a:r>
            <a:endParaRPr dirty="0"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dirty="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L.append(</a:t>
            </a:r>
            <a:r>
              <a:rPr lang="en" dirty="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dirty="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dirty="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print(M, L)</a:t>
            </a:r>
            <a:endParaRPr dirty="0"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dirty="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[1, 2, 3, </a:t>
            </a:r>
            <a:r>
              <a:rPr lang="en" dirty="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dirty="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] [1, 2, 3, </a:t>
            </a:r>
            <a:r>
              <a:rPr lang="en" dirty="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dirty="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dirty="0"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N = L.copy()</a:t>
            </a:r>
            <a:endParaRPr dirty="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N.append(4)</a:t>
            </a:r>
            <a:endParaRPr dirty="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print(M, L, N)</a:t>
            </a:r>
            <a:endParaRPr dirty="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[1, 2, 3, 5] [1, 2, 3, 5] [1, 2, 3, 5, 4]</a:t>
            </a:r>
            <a:endParaRPr dirty="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0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Mai multe despre listă</a:t>
            </a:r>
            <a:endParaRPr lang="en-US" dirty="0"/>
          </a:p>
        </p:txBody>
      </p:sp>
      <p:sp>
        <p:nvSpPr>
          <p:cNvPr id="564" name="Google Shape;564;p70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4579315" cy="5082601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ro-RO" dirty="0"/>
              <a:t>Ai posibilitatea ...</a:t>
            </a:r>
            <a:endParaRPr lang="en-US" dirty="0"/>
          </a:p>
          <a:p>
            <a:r>
              <a:rPr lang="ro-RO" dirty="0"/>
              <a:t>Să împarți în secțiuni.</a:t>
            </a:r>
            <a:endParaRPr lang="en-US" dirty="0"/>
          </a:p>
          <a:p>
            <a:r>
              <a:rPr lang="ro-RO" dirty="0"/>
              <a:t>Să găsești lungimea listei.</a:t>
            </a:r>
            <a:endParaRPr lang="en-US" dirty="0"/>
          </a:p>
          <a:p>
            <a:r>
              <a:rPr lang="ro-RO" dirty="0"/>
              <a:t>Să găsești suma listei.</a:t>
            </a:r>
            <a:endParaRPr lang="en-US" dirty="0"/>
          </a:p>
          <a:p>
            <a:r>
              <a:rPr lang="ro-RO" dirty="0"/>
              <a:t>Să adaugi (vezi la metodele listei).</a:t>
            </a:r>
            <a:endParaRPr lang="en-US" dirty="0"/>
          </a:p>
          <a:p>
            <a:r>
              <a:rPr lang="ro-RO" dirty="0"/>
              <a:t>Să sortezi o listă folosind metoda sort() (numeric, alfabetic etc).</a:t>
            </a:r>
            <a:endParaRPr lang="en-US" dirty="0"/>
          </a:p>
          <a:p>
            <a:r>
              <a:rPr lang="ro-RO" dirty="0"/>
              <a:t>Inversează lista folosind metoda reverse().</a:t>
            </a:r>
            <a:endParaRPr lang="en-US" dirty="0"/>
          </a:p>
        </p:txBody>
      </p:sp>
      <p:sp>
        <p:nvSpPr>
          <p:cNvPr id="565" name="Google Shape;565;p70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 lang="en"/>
          </a:p>
        </p:txBody>
      </p:sp>
      <p:sp>
        <p:nvSpPr>
          <p:cNvPr id="566" name="Google Shape;566;p70"/>
          <p:cNvSpPr txBox="1"/>
          <p:nvPr/>
        </p:nvSpPr>
        <p:spPr>
          <a:xfrm>
            <a:off x="4734403" y="1225739"/>
            <a:ext cx="4131600" cy="4605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 = [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Slices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L[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== [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L[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== [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i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L[START:END:INTERVAL]</a:t>
            </a:r>
            <a:endParaRPr sz="1350" i="1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Length (of list/tuple)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len(L) ==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Sum (of all items in the list/tuple)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sum(L) ==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Add to list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L.append(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print(L) </a:t>
            </a: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[1, 2, 3, 4, 5, 6]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1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Bucle „for” în liste</a:t>
            </a:r>
            <a:endParaRPr lang="en-US" dirty="0"/>
          </a:p>
        </p:txBody>
      </p:sp>
      <p:sp>
        <p:nvSpPr>
          <p:cNvPr id="572" name="Google Shape;572;p71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5525490" cy="5082601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ro-RO" dirty="0"/>
              <a:t>Poți itera (parcurge secvențial lista) prin lista sau tuplu folosind bucla „for”.</a:t>
            </a:r>
            <a:endParaRPr lang="en-US" dirty="0"/>
          </a:p>
          <a:p>
            <a:endParaRPr lang="en-US" dirty="0"/>
          </a:p>
          <a:p>
            <a:r>
              <a:rPr lang="ro-RO" dirty="0"/>
              <a:t>Variabila buclă („item”-ul din exemplu) îi este atribuită următoarea variabilă din listă de fiecare dată când trecem prin buclă.</a:t>
            </a:r>
            <a:endParaRPr lang="en-US" dirty="0"/>
          </a:p>
          <a:p>
            <a:endParaRPr lang="en-US" dirty="0"/>
          </a:p>
          <a:p>
            <a:r>
              <a:rPr lang="ro-RO" dirty="0"/>
              <a:t>Bucla se termină când nu mai sunt elemente.</a:t>
            </a:r>
            <a:endParaRPr lang="en-US" dirty="0"/>
          </a:p>
        </p:txBody>
      </p:sp>
      <p:sp>
        <p:nvSpPr>
          <p:cNvPr id="573" name="Google Shape;573;p71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 lang="en"/>
          </a:p>
        </p:txBody>
      </p:sp>
      <p:sp>
        <p:nvSpPr>
          <p:cNvPr id="574" name="Google Shape;574;p71"/>
          <p:cNvSpPr txBox="1"/>
          <p:nvPr/>
        </p:nvSpPr>
        <p:spPr>
          <a:xfrm>
            <a:off x="6029275" y="2262301"/>
            <a:ext cx="3000000" cy="294757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 = [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item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print(item)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i="1" dirty="0"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Output:</a:t>
            </a:r>
            <a:endParaRPr sz="1350" i="1" dirty="0">
              <a:highlight>
                <a:srgbClr val="FFFFFF"/>
              </a:highlight>
              <a:latin typeface="Muli"/>
              <a:ea typeface="Muli"/>
              <a:cs typeface="Muli"/>
              <a:sym typeface="Muli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2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String-uri și listă</a:t>
            </a:r>
            <a:endParaRPr lang="en-US" dirty="0"/>
          </a:p>
        </p:txBody>
      </p:sp>
      <p:sp>
        <p:nvSpPr>
          <p:cNvPr id="580" name="Google Shape;580;p72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5719667" cy="5082601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ro-RO" dirty="0"/>
              <a:t>Poți folosi funcția list() pentru a despărți string-ul în caractere.</a:t>
            </a:r>
            <a:endParaRPr lang="en-US" dirty="0"/>
          </a:p>
          <a:p>
            <a:endParaRPr lang="en-US" dirty="0"/>
          </a:p>
          <a:p>
            <a:r>
              <a:rPr lang="ro-RO" dirty="0"/>
              <a:t>Poți folosi funcția split() pentru a converti un string într-o listă, împărțind după un criteriu stabilit.</a:t>
            </a:r>
            <a:endParaRPr lang="en-US" dirty="0"/>
          </a:p>
          <a:p>
            <a:endParaRPr lang="en-US" dirty="0"/>
          </a:p>
          <a:p>
            <a:r>
              <a:rPr lang="ro-RO" dirty="0">
                <a:sym typeface="Courier New"/>
              </a:rPr>
              <a:t>Poți anula conversia cu funcția </a:t>
            </a:r>
            <a:r>
              <a:rPr lang="en-US" dirty="0">
                <a:sym typeface="Courier New"/>
              </a:rPr>
              <a:t>“”.join(L).</a:t>
            </a:r>
          </a:p>
        </p:txBody>
      </p:sp>
      <p:sp>
        <p:nvSpPr>
          <p:cNvPr id="581" name="Google Shape;581;p72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 lang="en"/>
          </a:p>
        </p:txBody>
      </p:sp>
      <p:sp>
        <p:nvSpPr>
          <p:cNvPr id="582" name="Google Shape;582;p72"/>
          <p:cNvSpPr txBox="1"/>
          <p:nvPr/>
        </p:nvSpPr>
        <p:spPr>
          <a:xfrm>
            <a:off x="5963100" y="2209800"/>
            <a:ext cx="3000000" cy="23949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L = list(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"abcd"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print(L)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'd'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s =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"a,b,c,de"</a:t>
            </a:r>
            <a:endParaRPr sz="1350" dirty="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M = s.split(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print(M)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'de'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1822</TotalTime>
  <Words>2046</Words>
  <Application>Microsoft Office PowerPoint</Application>
  <PresentationFormat>On-screen Show (4:3)</PresentationFormat>
  <Paragraphs>276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Consolas</vt:lpstr>
      <vt:lpstr>Courier New</vt:lpstr>
      <vt:lpstr>Gill Sans MT</vt:lpstr>
      <vt:lpstr>Helvetica Neue</vt:lpstr>
      <vt:lpstr>Muli</vt:lpstr>
      <vt:lpstr>Verdana</vt:lpstr>
      <vt:lpstr>Wingdings 2</vt:lpstr>
      <vt:lpstr>Dividend</vt:lpstr>
      <vt:lpstr>Liste și tupluri</vt:lpstr>
      <vt:lpstr>Obiectivele lecției</vt:lpstr>
      <vt:lpstr>Informații de bază</vt:lpstr>
      <vt:lpstr>Metodele listei</vt:lpstr>
      <vt:lpstr>mutabilitatea</vt:lpstr>
      <vt:lpstr>Copierea unei liste</vt:lpstr>
      <vt:lpstr>Mai multe despre listă</vt:lpstr>
      <vt:lpstr>Bucle „for” în liste</vt:lpstr>
      <vt:lpstr>String-uri și listă</vt:lpstr>
      <vt:lpstr>Provocare</vt:lpstr>
      <vt:lpstr>Soluția provocării</vt:lpstr>
      <vt:lpstr>Listele bidimensionale: liste în liste</vt:lpstr>
      <vt:lpstr>Returnarea unui element</vt:lpstr>
      <vt:lpstr>ciclarea într-o listă bidimensională</vt:lpstr>
      <vt:lpstr>Copierea unei liste bidimensionale</vt:lpstr>
      <vt:lpstr>Analiza copierii listelor bidimensionale</vt:lpstr>
      <vt:lpstr>Controlul pixelilor la matricea de lumini</vt:lpstr>
      <vt:lpstr>provocare</vt:lpstr>
      <vt:lpstr>Soluția provocării</vt:lpstr>
      <vt:lpstr>CREDITe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marinela</cp:lastModifiedBy>
  <cp:revision>204</cp:revision>
  <dcterms:created xsi:type="dcterms:W3CDTF">2016-07-04T02:35:12Z</dcterms:created>
  <dcterms:modified xsi:type="dcterms:W3CDTF">2023-08-30T05:34:14Z</dcterms:modified>
</cp:coreProperties>
</file>