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76" r:id="rId4"/>
    <p:sldId id="292" r:id="rId5"/>
    <p:sldId id="293" r:id="rId6"/>
    <p:sldId id="296" r:id="rId7"/>
    <p:sldId id="297" r:id="rId8"/>
    <p:sldId id="294" r:id="rId9"/>
    <p:sldId id="290" r:id="rId10"/>
    <p:sldId id="289" r:id="rId11"/>
    <p:sldId id="295" r:id="rId12"/>
    <p:sldId id="279" r:id="rId13"/>
    <p:sldId id="280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0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55622bee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55622bee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5622bee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5622bee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54b8e6f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54b8e6f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54b8e6f0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54b8e6f0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4b8e6f0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54b8e6f0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FF6386C-FF6C-E048-A806-9B29F9D1526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60872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1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336136-FD29-C84A-BA97-93958B5E480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B6C2E-33D4-ED49-A455-D30A0BA3A7D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FC7694-35FC-5A4E-A83E-98BE9A837B8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0EB8C-7CDE-724B-BEA3-74799DA362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CC208-5B25-EA48-AE4D-C76E180B76B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0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6993A-D74A-2B4F-BB41-3C63BA2ED74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6BF308-5039-5448-AB7D-248595F868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30F08-8AA5-3546-9FE6-7D737F17FF8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850D6-F512-9742-BA0B-6E2C165D2ED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AE9AE-D40E-CF4B-93B7-40E90E9D2FE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1A329D-3511-444C-9061-273BA210CC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30E-912F-4F67-A298-D5B9926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pentru</a:t>
            </a:r>
            <a:r>
              <a:rPr lang="en-US" dirty="0"/>
              <a:t> Loops </a:t>
            </a:r>
            <a:r>
              <a:rPr lang="ro-RO" dirty="0"/>
              <a:t>cu o listă de numere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2B14-95FD-46E1-85A9-71BBCE28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Funcția </a:t>
            </a:r>
            <a:r>
              <a:rPr lang="en-US" dirty="0"/>
              <a:t>loops </a:t>
            </a:r>
            <a:r>
              <a:rPr lang="ro-RO" dirty="0"/>
              <a:t>poate fi utilizată pentru a itera peste o paranteză separată de o listă de numere</a:t>
            </a:r>
            <a:r>
              <a:rPr lang="en-US" dirty="0"/>
              <a:t> (enclosed by brackets [])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[0, 2, 6]: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Acest exemplu utilizează liste</a:t>
            </a:r>
            <a:r>
              <a:rPr lang="en-US" dirty="0"/>
              <a:t>, </a:t>
            </a:r>
            <a:r>
              <a:rPr lang="ro-RO" dirty="0"/>
              <a:t>care nu au fost încă acoperite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0479-EA61-4750-B83A-A8DDE0E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40BE-F4DB-499F-A5C8-307A0F6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Exemple LOOP</a:t>
            </a:r>
            <a:endParaRPr lang="es-419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88D48-B64E-4421-B179-532FB357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252" name="Google Shape;252;p35"/>
          <p:cNvSpPr txBox="1"/>
          <p:nvPr/>
        </p:nvSpPr>
        <p:spPr>
          <a:xfrm>
            <a:off x="319725" y="2131375"/>
            <a:ext cx="4518300" cy="1738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A for loop repeats an action a specific number of times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based on the provided range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sumFromMToN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(m, n):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total = </a:t>
            </a:r>
            <a:r>
              <a:rPr lang="en" sz="1000" dirty="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i="1" dirty="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note that range(x, y) includes x but excludes y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range(m, n+</a:t>
            </a:r>
            <a:r>
              <a:rPr lang="en" sz="1000" dirty="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total += x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sz="10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286800" y="3932076"/>
            <a:ext cx="4518300" cy="12767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printStarRectangle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print an nxn rectangle of asterisks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end=</a:t>
            </a:r>
            <a:r>
              <a:rPr lang="en" sz="1000">
                <a:solidFill>
                  <a:srgbClr val="DD114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5350375" y="2131375"/>
            <a:ext cx="3000000" cy="1430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use while loops when there is an indeterminate number of iterations</a:t>
            </a:r>
            <a:endParaRPr sz="1000" b="1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99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leftmostDigit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n = abs(n)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(n &gt;= </a:t>
            </a:r>
            <a:r>
              <a:rPr lang="en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n = n//</a:t>
            </a:r>
            <a:r>
              <a:rPr lang="en" sz="1000">
                <a:solidFill>
                  <a:srgbClr val="00808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27675" y="5189500"/>
            <a:ext cx="6615600" cy="47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" sz="1200">
                <a:solidFill>
                  <a:srgbClr val="FFFFFF"/>
                </a:solidFill>
              </a:rPr>
              <a:t>Examples from</a:t>
            </a: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https://www.cs.cmu.edu/~112/schedule.html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85A1E-AA46-7F45-B1F4-0A7A3C5A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r>
              <a:rPr lang="es-419" dirty="0"/>
              <a:t>: </a:t>
            </a:r>
            <a:r>
              <a:rPr lang="ro-RO" dirty="0"/>
              <a:t>numerele prime</a:t>
            </a:r>
            <a:endParaRPr lang="es-419" dirty="0"/>
          </a:p>
        </p:txBody>
      </p:sp>
      <p:sp>
        <p:nvSpPr>
          <p:cNvPr id="261" name="Google Shape;261;p36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Țelul tău este să verifici dacă orice număr întreg pozitiv n este număr prim</a:t>
            </a:r>
            <a:endParaRPr lang="en-US" dirty="0"/>
          </a:p>
          <a:p>
            <a:r>
              <a:rPr lang="ro-RO"/>
              <a:t>Indicii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ro-RO" dirty="0"/>
              <a:t>Numerele prime sunt numerele divizibile cu 1 și cu el însuși</a:t>
            </a:r>
            <a:endParaRPr lang="en-US" dirty="0"/>
          </a:p>
          <a:p>
            <a:pPr lvl="1"/>
            <a:r>
              <a:rPr lang="ro-RO" dirty="0"/>
              <a:t>Trebuie să verifici divizibilitatea numerelor dintre 2 si n-1</a:t>
            </a:r>
            <a:endParaRPr lang="en-US" dirty="0"/>
          </a:p>
          <a:p>
            <a:pPr lvl="1"/>
            <a:r>
              <a:rPr lang="en-US" dirty="0"/>
              <a:t>Modulo (%) </a:t>
            </a:r>
            <a:r>
              <a:rPr lang="ro-RO" dirty="0"/>
              <a:t>te va ajuta aici </a:t>
            </a:r>
            <a:r>
              <a:rPr lang="en-US" dirty="0"/>
              <a:t>(</a:t>
            </a:r>
            <a:r>
              <a:rPr lang="ro-RO" dirty="0"/>
              <a:t>numărul poate fi testat ca întreg dacă</a:t>
            </a:r>
            <a:r>
              <a:rPr lang="en-US" dirty="0" err="1"/>
              <a:t>n%a</a:t>
            </a:r>
            <a:r>
              <a:rPr lang="en-US" dirty="0"/>
              <a:t>==0)</a:t>
            </a:r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13C88-0D90-7841-9F16-DBB7BF8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s-419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64AD5-8DB6-414A-8A2D-84466259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8" name="Google Shape;268;p3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269" name="Google Shape;269;p37"/>
          <p:cNvSpPr txBox="1"/>
          <p:nvPr/>
        </p:nvSpPr>
        <p:spPr>
          <a:xfrm>
            <a:off x="518575" y="2182263"/>
            <a:ext cx="8338200" cy="3223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numărul tău aici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începeți prin a asuma ca e un număr prim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&lt;=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și mai mic de 1 nu sunt prime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prime =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verificați toți factorii posibili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[2, n)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% factor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n%factor == 0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când este divizor</a:t>
            </a:r>
            <a:endParaRPr lang="en-US"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prime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setează că n nu este prim</a:t>
            </a:r>
            <a:endParaRPr lang="en-US"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prime: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prime"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numărul este prim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prime"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o-RO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numărul nu este prim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8E767A-2FE5-BF42-968A-64BF9D1A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română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cum să repetăm o acțiune utilizând LOOPS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 de repetare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384244"/>
          </a:xfrm>
        </p:spPr>
        <p:txBody>
          <a:bodyPr>
            <a:normAutofit/>
          </a:bodyPr>
          <a:lstStyle/>
          <a:p>
            <a:r>
              <a:rPr lang="ro-RO" dirty="0"/>
              <a:t>Să spunem că dorești ca robotul tău să repete o acțiune din nou și din nou.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Vei copia codul din nou și din nou?</a:t>
            </a:r>
          </a:p>
          <a:p>
            <a:pPr lvl="1"/>
            <a:r>
              <a:rPr lang="ro-RO" dirty="0"/>
              <a:t>Cum ar fi dacă ai dori ca acțiunea să se repete la infinit</a:t>
            </a:r>
            <a:r>
              <a:rPr lang="en-US" dirty="0"/>
              <a:t>?</a:t>
            </a:r>
          </a:p>
          <a:p>
            <a:r>
              <a:rPr lang="ro-RO" dirty="0"/>
              <a:t>Poți folosi LOOPS pentru a repeta o acțiune pentru un anumit număr de ori sau până cînd se îndeplinește o anumită condiție</a:t>
            </a:r>
            <a:endParaRPr lang="en-US" dirty="0"/>
          </a:p>
          <a:p>
            <a:r>
              <a:rPr lang="en-US" dirty="0"/>
              <a:t>Python </a:t>
            </a:r>
            <a:r>
              <a:rPr lang="ro-RO" dirty="0"/>
              <a:t>are 2 tipuri de LOOPS</a:t>
            </a:r>
            <a:r>
              <a:rPr lang="en-US" dirty="0"/>
              <a:t>: </a:t>
            </a:r>
            <a:r>
              <a:rPr lang="ro-RO" dirty="0"/>
              <a:t>L</a:t>
            </a:r>
            <a:r>
              <a:rPr lang="en-US" dirty="0"/>
              <a:t>oops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W</a:t>
            </a:r>
            <a:r>
              <a:rPr lang="en-US" dirty="0" err="1"/>
              <a:t>hile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While</a:t>
            </a:r>
            <a:r>
              <a:rPr lang="es-419" dirty="0"/>
              <a:t> </a:t>
            </a:r>
            <a:r>
              <a:rPr lang="es-419" dirty="0" err="1"/>
              <a:t>Loops</a:t>
            </a:r>
            <a:endParaRPr lang="es-419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0282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Să spunem că dorim ca un task să fie executat până când o condiție se îndeplinește (Adevărat)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ro-RO" dirty="0"/>
              <a:t>Cât sunt în librărie, stai liniștit</a:t>
            </a:r>
            <a:endParaRPr lang="en-US" dirty="0"/>
          </a:p>
          <a:p>
            <a:r>
              <a:rPr lang="en-US" dirty="0"/>
              <a:t>In Python, we use while (statement): to run code while the statement is True</a:t>
            </a:r>
          </a:p>
          <a:p>
            <a:r>
              <a:rPr lang="en-US" dirty="0"/>
              <a:t>In the example on the right, x==8 is always True, so “Yay!” will print forever</a:t>
            </a:r>
          </a:p>
          <a:p>
            <a:pPr lvl="1"/>
            <a:r>
              <a:rPr lang="en-US" dirty="0"/>
              <a:t>If you insert x=10 inside the loop, “Yay!” will only print once, for example</a:t>
            </a:r>
          </a:p>
          <a:p>
            <a:r>
              <a:rPr lang="en-US" dirty="0"/>
              <a:t>While loops are useful for repeating a task until a certain sensor reading: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237" name="Google Shape;237;p33"/>
          <p:cNvSpPr txBox="1"/>
          <p:nvPr/>
        </p:nvSpPr>
        <p:spPr>
          <a:xfrm>
            <a:off x="6596743" y="1361153"/>
            <a:ext cx="2391681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[repeats forever]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237;p33">
            <a:extLst>
              <a:ext uri="{FF2B5EF4-FFF2-40B4-BE49-F238E27FC236}">
                <a16:creationId xmlns:a16="http://schemas.microsoft.com/office/drawing/2014/main" id="{C341523F-9502-48E3-836E-3D13E5165780}"/>
              </a:ext>
            </a:extLst>
          </p:cNvPr>
          <p:cNvSpPr txBox="1"/>
          <p:nvPr/>
        </p:nvSpPr>
        <p:spPr>
          <a:xfrm>
            <a:off x="155577" y="4749422"/>
            <a:ext cx="7055794" cy="11849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Mergi înainte până când senzorul de distanță returnează o valoare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&lt;=10cm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Ia în considerare că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primește valoarea distanței în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centimetri și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moveForward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mișcă robotul înainte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3284D-4D8F-4FBF-9C47-C37A2E65456D}"/>
              </a:ext>
            </a:extLst>
          </p:cNvPr>
          <p:cNvSpPr/>
          <p:nvPr/>
        </p:nvSpPr>
        <p:spPr>
          <a:xfrm>
            <a:off x="7211370" y="4749422"/>
            <a:ext cx="1777054" cy="126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Not</a:t>
            </a:r>
            <a:r>
              <a:rPr lang="ro-RO" sz="1400" dirty="0">
                <a:solidFill>
                  <a:sysClr val="windowText" lastClr="000000"/>
                </a:solidFill>
              </a:rPr>
              <a:t>ă</a:t>
            </a:r>
            <a:r>
              <a:rPr lang="en-US" sz="1400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ro-RO" sz="1400" dirty="0">
                <a:solidFill>
                  <a:sysClr val="windowText" lastClr="000000"/>
                </a:solidFill>
              </a:rPr>
              <a:t>Adu-ți aminte să introduci codul pe care vrei să-l rulezi într-un LOOP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3F5FC-BDC8-E047-99F4-46AB89C2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22A9-6AEF-4EA4-8189-168F435C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  <a:r>
              <a:rPr lang="ro-RO" dirty="0"/>
              <a:t> nedefinite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82769-CC50-44B5-888D-BE31EC30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Poți utiliza </a:t>
            </a:r>
            <a:r>
              <a:rPr lang="en-US" dirty="0">
                <a:solidFill>
                  <a:schemeClr val="tx1"/>
                </a:solidFill>
              </a:rPr>
              <a:t>while loops </a:t>
            </a:r>
            <a:r>
              <a:rPr lang="ro-RO" dirty="0">
                <a:solidFill>
                  <a:schemeClr val="tx1"/>
                </a:solidFill>
              </a:rPr>
              <a:t>pentru a repeta la infinit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Prin setarea unei condiții care să fie </a:t>
            </a:r>
            <a:r>
              <a:rPr lang="ro-RO" b="1" dirty="0">
                <a:solidFill>
                  <a:schemeClr val="tx1"/>
                </a:solidFill>
              </a:rPr>
              <a:t>Adevărată</a:t>
            </a:r>
            <a:r>
              <a:rPr lang="ro-RO" dirty="0">
                <a:solidFill>
                  <a:schemeClr val="tx1"/>
                </a:solidFill>
              </a:rPr>
              <a:t> tot timpul, loop-ul va repeta codul tot timpul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DDFD9-7158-4AEE-98AD-ABAA3234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DB698-E2F8-447E-ADE4-2D432EB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EC42-81BB-4471-979D-FFA790A6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3042-E8EC-4C91-A5C0-9A89B891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Creează o variabilă </a:t>
            </a:r>
            <a:r>
              <a:rPr lang="en-US" dirty="0"/>
              <a:t>x </a:t>
            </a:r>
            <a:r>
              <a:rPr lang="ro-RO" dirty="0"/>
              <a:t>și atașează-i o valoare</a:t>
            </a:r>
            <a:endParaRPr lang="en-US" dirty="0"/>
          </a:p>
          <a:p>
            <a:r>
              <a:rPr lang="ro-RO" dirty="0"/>
              <a:t>Creează un Whil</a:t>
            </a:r>
            <a:r>
              <a:rPr lang="en-US" dirty="0"/>
              <a:t>e loop </a:t>
            </a:r>
            <a:r>
              <a:rPr lang="ro-RO" dirty="0"/>
              <a:t>care afișează toate pătratele</a:t>
            </a:r>
            <a:r>
              <a:rPr lang="en-US" dirty="0"/>
              <a:t> (e.g., 4, 9, 16, …) </a:t>
            </a:r>
            <a:r>
              <a:rPr lang="ro-RO" dirty="0"/>
              <a:t>care sunt mai mici ca x pe 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A5E86-53F9-4BF6-84B2-EBD82D11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D7A2-963B-4DB5-8F5C-EF22931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4DCB-10FB-4518-AF97-5C0D6E9B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Solu</a:t>
            </a:r>
            <a:r>
              <a:rPr lang="ro-RO" dirty="0"/>
              <a:t>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0307-D344-4E8E-A5B2-E347EC0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aceasta crează variabila x și setează valoareea lui x la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aceasta creează variabila y care va fi folosită ca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loop counter. 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Începem cu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y = 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aceste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loops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repetă acțiunea până când pătratul lui y este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&gt;= 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y**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y**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trebuie să creștem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y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pentru a calcula pătratul valorii sale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y += 1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C0CA0-B5FB-4E00-BC36-7F6E79D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341A5-C9FE-4704-A659-E2D4C7F7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Loops</a:t>
            </a:r>
            <a:endParaRPr lang="es-419"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290944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Similar </a:t>
            </a:r>
            <a:r>
              <a:rPr lang="ro-RO" dirty="0"/>
              <a:t>cu </a:t>
            </a:r>
            <a:r>
              <a:rPr lang="en-US" dirty="0"/>
              <a:t>while loops, </a:t>
            </a:r>
            <a:r>
              <a:rPr lang="ro-RO" dirty="0"/>
              <a:t>dar rulează pentru un calcul fix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ro-RO" dirty="0"/>
              <a:t>sari de</a:t>
            </a:r>
            <a:r>
              <a:rPr lang="en-US" dirty="0"/>
              <a:t> 10 </a:t>
            </a:r>
            <a:r>
              <a:rPr lang="ro-RO" dirty="0"/>
              <a:t>ori</a:t>
            </a:r>
            <a:endParaRPr lang="en-US" dirty="0"/>
          </a:p>
          <a:p>
            <a:r>
              <a:rPr lang="ro-RO" dirty="0"/>
              <a:t>Un exemplu de </a:t>
            </a:r>
            <a:r>
              <a:rPr lang="en-US" dirty="0"/>
              <a:t>for loop</a:t>
            </a:r>
            <a:r>
              <a:rPr lang="ro-RO" dirty="0"/>
              <a:t> de bază este ca în exemplul din dreapta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“for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în intervalul </a:t>
            </a:r>
            <a:r>
              <a:rPr lang="en-US" dirty="0"/>
              <a:t>(start, </a:t>
            </a:r>
            <a:r>
              <a:rPr lang="ro-RO" dirty="0"/>
              <a:t>sfîrșit, rată de creștere</a:t>
            </a:r>
            <a:r>
              <a:rPr lang="en-US" dirty="0"/>
              <a:t>):”</a:t>
            </a:r>
          </a:p>
          <a:p>
            <a:pPr lvl="1"/>
            <a:r>
              <a:rPr lang="ro-RO" dirty="0"/>
              <a:t>intervalul</a:t>
            </a:r>
            <a:r>
              <a:rPr lang="en-US" dirty="0"/>
              <a:t>() </a:t>
            </a:r>
            <a:r>
              <a:rPr lang="ro-RO" dirty="0"/>
              <a:t>crează un  set de numere între un număr de start și un număr mai mic decât numărul de final</a:t>
            </a:r>
            <a:r>
              <a:rPr lang="en-US" dirty="0"/>
              <a:t> (</a:t>
            </a:r>
            <a:r>
              <a:rPr lang="ro-RO" dirty="0"/>
              <a:t>sau doar un număr de sfârșit cînd este prezent unul din parametri</a:t>
            </a:r>
            <a:r>
              <a:rPr lang="en-US" dirty="0"/>
              <a:t>)</a:t>
            </a:r>
            <a:r>
              <a:rPr lang="ro-RO" dirty="0"/>
              <a:t> careau ca regulă o rată de creștere</a:t>
            </a:r>
            <a:r>
              <a:rPr lang="en-US" dirty="0"/>
              <a:t>. </a:t>
            </a:r>
            <a:r>
              <a:rPr lang="ro-RO" dirty="0"/>
              <a:t> Startul și valorile de creștere sunt opționale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Variabila i ia valoarea următoare din set de fiecare dată ( poți să denumești această variabilă oricum dorești</a:t>
            </a:r>
            <a:r>
              <a:rPr lang="en-US" dirty="0"/>
              <a:t>; </a:t>
            </a:r>
            <a:r>
              <a:rPr lang="ro-RO" dirty="0"/>
              <a:t>convenția </a:t>
            </a:r>
            <a:r>
              <a:rPr lang="en-US" dirty="0"/>
              <a:t>standard </a:t>
            </a:r>
            <a:r>
              <a:rPr lang="ro-RO" dirty="0"/>
              <a:t>este </a:t>
            </a:r>
            <a:r>
              <a:rPr lang="en-US" dirty="0" err="1"/>
              <a:t>i</a:t>
            </a:r>
            <a:r>
              <a:rPr lang="en-US" dirty="0"/>
              <a:t>, j, k)</a:t>
            </a:r>
          </a:p>
          <a:p>
            <a:pPr lvl="1"/>
            <a:r>
              <a:rPr lang="ro-RO" dirty="0"/>
              <a:t>În exemplu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va fi doar între </a:t>
            </a:r>
            <a:r>
              <a:rPr lang="en-US" dirty="0"/>
              <a:t>0 </a:t>
            </a:r>
            <a:r>
              <a:rPr lang="ro-RO" dirty="0"/>
              <a:t>și 9</a:t>
            </a:r>
            <a:r>
              <a:rPr lang="en-US" dirty="0"/>
              <a:t>, </a:t>
            </a:r>
            <a:r>
              <a:rPr lang="ro-RO" dirty="0"/>
              <a:t>din moment ce îndeplinește condiția de verificare</a:t>
            </a:r>
            <a:r>
              <a:rPr lang="en-US" dirty="0"/>
              <a:t> &lt; n (n</a:t>
            </a:r>
            <a:r>
              <a:rPr lang="ro-RO" dirty="0"/>
              <a:t>u</a:t>
            </a:r>
            <a:r>
              <a:rPr lang="en-US" dirty="0"/>
              <a:t> &lt;=)</a:t>
            </a:r>
          </a:p>
          <a:p>
            <a:endParaRPr lang="en-US" dirty="0"/>
          </a:p>
        </p:txBody>
      </p:sp>
      <p:sp>
        <p:nvSpPr>
          <p:cNvPr id="244" name="Google Shape;244;p3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245" name="Google Shape;245;p34"/>
          <p:cNvSpPr txBox="1"/>
          <p:nvPr/>
        </p:nvSpPr>
        <p:spPr>
          <a:xfrm>
            <a:off x="6594950" y="2043814"/>
            <a:ext cx="2434334" cy="35001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"Jump!"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Jump!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38C06-0F51-C845-94CF-E64DC2FE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21-DE06-4F74-9E8E-EE47099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ro-RO" dirty="0"/>
              <a:t>naliză</a:t>
            </a:r>
            <a:r>
              <a:rPr lang="en-US" dirty="0"/>
              <a:t>: </a:t>
            </a:r>
            <a:r>
              <a:rPr lang="ro-RO" dirty="0"/>
              <a:t>pentru</a:t>
            </a:r>
            <a:r>
              <a:rPr lang="en-US" dirty="0"/>
              <a:t> Loops </a:t>
            </a:r>
            <a:r>
              <a:rPr lang="ro-RO" dirty="0"/>
              <a:t>cu 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0E3-2CA8-476F-BF68-0A5C8B2F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Structură de bază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/>
              <a:t>Poți seta o poziție de start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r>
              <a:rPr lang="ro-RO" dirty="0">
                <a:solidFill>
                  <a:srgbClr val="000000"/>
                </a:solidFill>
              </a:rPr>
              <a:t>Ia în considerare ca 4 nu este inclusă</a:t>
            </a:r>
            <a:r>
              <a:rPr lang="en-GB" b="0" dirty="0">
                <a:solidFill>
                  <a:srgbClr val="000000"/>
                </a:solidFill>
                <a:effectLst/>
              </a:rPr>
              <a:t>. </a:t>
            </a:r>
            <a:r>
              <a:rPr lang="ro-RO" b="0" dirty="0">
                <a:solidFill>
                  <a:srgbClr val="000000"/>
                </a:solidFill>
                <a:effectLst/>
              </a:rPr>
              <a:t> Funcția interval </a:t>
            </a:r>
            <a:r>
              <a:rPr lang="en-GB" b="0" dirty="0">
                <a:solidFill>
                  <a:srgbClr val="000000"/>
                </a:solidFill>
                <a:effectLst/>
              </a:rPr>
              <a:t>() </a:t>
            </a:r>
            <a:r>
              <a:rPr lang="ro-RO" b="0" dirty="0">
                <a:solidFill>
                  <a:srgbClr val="000000"/>
                </a:solidFill>
                <a:effectLst/>
              </a:rPr>
              <a:t>exclude maximul pe care îl setezi</a:t>
            </a:r>
            <a:r>
              <a:rPr lang="en-GB" b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ro-RO" b="0" dirty="0">
                <a:solidFill>
                  <a:srgbClr val="000000"/>
                </a:solidFill>
                <a:effectLst/>
              </a:rPr>
              <a:t>În final</a:t>
            </a:r>
            <a:r>
              <a:rPr lang="en-GB" b="0" dirty="0">
                <a:solidFill>
                  <a:srgbClr val="000000"/>
                </a:solidFill>
                <a:effectLst/>
              </a:rPr>
              <a:t>, </a:t>
            </a:r>
            <a:r>
              <a:rPr lang="ro-RO" b="0" dirty="0">
                <a:solidFill>
                  <a:srgbClr val="000000"/>
                </a:solidFill>
                <a:effectLst/>
              </a:rPr>
              <a:t>poți crește cu diferite valori peste 1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5800-A02D-40EA-B0AD-B8A7929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F7C9B-9C8F-43E5-99F1-B7FDC5D0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17C2-50CB-419B-BCBC-34B579B5C7F2}"/>
              </a:ext>
            </a:extLst>
          </p:cNvPr>
          <p:cNvSpPr txBox="1"/>
          <p:nvPr/>
        </p:nvSpPr>
        <p:spPr>
          <a:xfrm>
            <a:off x="2289383" y="5225829"/>
            <a:ext cx="103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8BBD-9AC0-4286-9564-7622BACFD9F8}"/>
              </a:ext>
            </a:extLst>
          </p:cNvPr>
          <p:cNvSpPr txBox="1"/>
          <p:nvPr/>
        </p:nvSpPr>
        <p:spPr>
          <a:xfrm>
            <a:off x="2780969" y="1270940"/>
            <a:ext cx="894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r>
              <a:rPr lang="en-US" sz="1400" dirty="0"/>
              <a:t>1</a:t>
            </a:r>
          </a:p>
          <a:p>
            <a:pPr marL="0" indent="0">
              <a:buNone/>
            </a:pPr>
            <a:r>
              <a:rPr lang="en-US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4FE2-41E4-43A3-826D-5B659E2F3DA0}"/>
              </a:ext>
            </a:extLst>
          </p:cNvPr>
          <p:cNvSpPr txBox="1"/>
          <p:nvPr/>
        </p:nvSpPr>
        <p:spPr>
          <a:xfrm>
            <a:off x="3147275" y="2789800"/>
            <a:ext cx="934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CADD7-A5B6-48EA-B370-1A3C5E3F5283}"/>
              </a:ext>
            </a:extLst>
          </p:cNvPr>
          <p:cNvSpPr txBox="1"/>
          <p:nvPr/>
        </p:nvSpPr>
        <p:spPr>
          <a:xfrm>
            <a:off x="3614414" y="4506789"/>
            <a:ext cx="13159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6</a:t>
            </a:r>
            <a:endParaRPr lang="en-GB" sz="1400" b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04EDE-97C9-40F1-A421-C3771FA364BE}"/>
              </a:ext>
            </a:extLst>
          </p:cNvPr>
          <p:cNvCxnSpPr>
            <a:cxnSpLocks/>
          </p:cNvCxnSpPr>
          <p:nvPr/>
        </p:nvCxnSpPr>
        <p:spPr>
          <a:xfrm flipV="1">
            <a:off x="2808206" y="4811742"/>
            <a:ext cx="0" cy="34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5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2010</TotalTime>
  <Words>1455</Words>
  <Application>Microsoft Office PowerPoint</Application>
  <PresentationFormat>On-screen Show (4:3)</PresentationFormat>
  <Paragraphs>180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LOOPS</vt:lpstr>
      <vt:lpstr>Obiectivul lecției</vt:lpstr>
      <vt:lpstr>Cod de repetare</vt:lpstr>
      <vt:lpstr>While Loops</vt:lpstr>
      <vt:lpstr>While loops nedefinite</vt:lpstr>
      <vt:lpstr>provocare</vt:lpstr>
      <vt:lpstr>provocarea Soluție</vt:lpstr>
      <vt:lpstr>For Loops</vt:lpstr>
      <vt:lpstr>Analiză: pentru Loops cu interval()</vt:lpstr>
      <vt:lpstr>pentru Loops cu o listă de numere</vt:lpstr>
      <vt:lpstr>Exemple LOOP</vt:lpstr>
      <vt:lpstr>provocare: numerele prime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Robotica</cp:lastModifiedBy>
  <cp:revision>213</cp:revision>
  <dcterms:created xsi:type="dcterms:W3CDTF">2016-07-04T02:35:12Z</dcterms:created>
  <dcterms:modified xsi:type="dcterms:W3CDTF">2023-08-21T14:37:59Z</dcterms:modified>
</cp:coreProperties>
</file>