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bc84d0bc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bc84d0bc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bd12b6a4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bd12b6a4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bbd12b6a4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bbd12b6a4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bd12b6a44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bd12b6a44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bd12b6a4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bd12b6a4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bd12b6a4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bd12b6a4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c84d0bc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c84d0bc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bc84d0bc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bc84d0bc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bc84d0b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bc84d0b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bd12b6a4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bd12b6a4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3600" dirty="0"/>
              <a:t>Programarea orientată pe obiecte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Extra: </a:t>
            </a:r>
            <a:r>
              <a:rPr lang="ro-RO" dirty="0"/>
              <a:t>moștenirea claselor</a:t>
            </a:r>
            <a:endParaRPr lang="en-US" dirty="0"/>
          </a:p>
        </p:txBody>
      </p:sp>
      <p:sp>
        <p:nvSpPr>
          <p:cNvPr id="820" name="Google Shape;820;p10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14419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Clas</a:t>
            </a:r>
            <a:r>
              <a:rPr lang="ro-RO" dirty="0"/>
              <a:t>ele pot fi ,,moștenite</a:t>
            </a:r>
            <a:r>
              <a:rPr lang="en-US" dirty="0"/>
              <a:t>” </a:t>
            </a:r>
            <a:r>
              <a:rPr lang="ro-RO" dirty="0"/>
              <a:t>metodele/proprietățile sau altă </a:t>
            </a:r>
            <a:r>
              <a:rPr lang="en-US" dirty="0"/>
              <a:t>“superclass”</a:t>
            </a:r>
          </a:p>
          <a:p>
            <a:pPr lvl="1"/>
            <a:r>
              <a:rPr lang="ro-RO" dirty="0"/>
              <a:t>Înlocuiești</a:t>
            </a:r>
            <a:r>
              <a:rPr lang="en-US" dirty="0"/>
              <a:t>“object” </a:t>
            </a:r>
            <a:r>
              <a:rPr lang="ro-RO" dirty="0"/>
              <a:t>cu numele altei clase</a:t>
            </a:r>
            <a:endParaRPr lang="en-US" dirty="0"/>
          </a:p>
          <a:p>
            <a:r>
              <a:rPr lang="en-US" dirty="0"/>
              <a:t>Met</a:t>
            </a:r>
            <a:r>
              <a:rPr lang="ro-RO" dirty="0"/>
              <a:t>odele pot fi transformate într-o clasă copil prin simpla redefinire</a:t>
            </a:r>
            <a:endParaRPr lang="en-US" dirty="0"/>
          </a:p>
          <a:p>
            <a:r>
              <a:rPr lang="ro-RO"/>
              <a:t>Metodele copil pot </a:t>
            </a:r>
            <a:r>
              <a:rPr lang="ro-RO" dirty="0"/>
              <a:t>primi ca </a:t>
            </a:r>
            <a:r>
              <a:rPr lang="ro-RO"/>
              <a:t>referință metoda </a:t>
            </a:r>
            <a:r>
              <a:rPr lang="ro-RO" dirty="0"/>
              <a:t>părinte prin utilizarea </a:t>
            </a:r>
            <a:r>
              <a:rPr lang="en-US" dirty="0">
                <a:sym typeface="Courier New"/>
              </a:rPr>
              <a:t>super()....</a:t>
            </a:r>
          </a:p>
        </p:txBody>
      </p:sp>
      <p:sp>
        <p:nvSpPr>
          <p:cNvPr id="821" name="Google Shape;821;p10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822" name="Google Shape;822;p104"/>
          <p:cNvSpPr txBox="1"/>
          <p:nvPr/>
        </p:nvSpPr>
        <p:spPr>
          <a:xfrm>
            <a:off x="5666300" y="1116000"/>
            <a:ext cx="3394800" cy="457942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Parent superclass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Child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ChildClass(</a:t>
            </a:r>
            <a:r>
              <a:rPr lang="en" sz="10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override a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n, a):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 = a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call init of the super class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super().__init__(n)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ChildClass(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printVar() in inherited  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print(c.printVar())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provocarea</a:t>
            </a:r>
            <a:endParaRPr lang="en-US" dirty="0"/>
          </a:p>
        </p:txBody>
      </p:sp>
      <p:sp>
        <p:nvSpPr>
          <p:cNvPr id="828" name="Google Shape;828;p10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Crează o clasă care să stocheze informația despre țări și printeaz-o apelând o metodă</a:t>
            </a:r>
            <a:endParaRPr lang="en-US" dirty="0"/>
          </a:p>
          <a:p>
            <a:pPr lvl="1"/>
            <a:r>
              <a:rPr lang="ro-RO" dirty="0"/>
              <a:t>Ar trebui stocat numele, populația și zona</a:t>
            </a:r>
            <a:endParaRPr lang="en-US" dirty="0"/>
          </a:p>
          <a:p>
            <a:pPr lvl="1"/>
            <a:r>
              <a:rPr lang="ro-RO" dirty="0"/>
              <a:t>Metodele ar trebui să fie </a:t>
            </a:r>
            <a:r>
              <a:rPr lang="en-US" dirty="0"/>
              <a:t>1) print info </a:t>
            </a:r>
            <a:r>
              <a:rPr lang="ro-RO" dirty="0"/>
              <a:t>și </a:t>
            </a:r>
            <a:r>
              <a:rPr lang="en-US" dirty="0"/>
              <a:t>2) get population density (population/area)</a:t>
            </a:r>
          </a:p>
          <a:p>
            <a:r>
              <a:rPr lang="ro-RO" dirty="0"/>
              <a:t>Afișează densitatea populației țării tale pe display-ul Hub-ului</a:t>
            </a:r>
            <a:endParaRPr lang="en-US" dirty="0"/>
          </a:p>
        </p:txBody>
      </p:sp>
      <p:sp>
        <p:nvSpPr>
          <p:cNvPr id="829" name="Google Shape;829;p10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835" name="Google Shape;835;p106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name, population, area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 name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population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area</a:t>
            </a: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.name,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9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Country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"New Country"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500000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myCountry.getDensity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myCountry.getDensity</a:t>
            </a:r>
            <a:r>
              <a:rPr lang="en-US" sz="9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836" name="Google Shape;836;p10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română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programarea orientată pe obiecte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clasele</a:t>
            </a:r>
            <a:endParaRPr lang="en-US" dirty="0"/>
          </a:p>
        </p:txBody>
      </p:sp>
      <p:sp>
        <p:nvSpPr>
          <p:cNvPr id="770" name="Google Shape;770;p9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Clas</a:t>
            </a:r>
            <a:r>
              <a:rPr lang="ro-RO" dirty="0"/>
              <a:t>ele îți permit să grupezi împreună o colecție de variabile și funcții cu un scop comun.</a:t>
            </a:r>
            <a:endParaRPr lang="en-US" dirty="0"/>
          </a:p>
          <a:p>
            <a:r>
              <a:rPr lang="en-US" dirty="0"/>
              <a:t>E.g. </a:t>
            </a:r>
            <a:r>
              <a:rPr lang="ro-RO" dirty="0"/>
              <a:t>O clasă cu animale în </a:t>
            </a:r>
            <a:r>
              <a:rPr lang="en-US" dirty="0"/>
              <a:t>zoo (</a:t>
            </a:r>
            <a:r>
              <a:rPr lang="en-US" dirty="0" err="1"/>
              <a:t>ZooAnimal</a:t>
            </a:r>
            <a:r>
              <a:rPr lang="en-US" dirty="0"/>
              <a:t>) </a:t>
            </a:r>
            <a:r>
              <a:rPr lang="ro-RO" dirty="0"/>
              <a:t>poate conține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</a:t>
            </a:r>
            <a:r>
              <a:rPr lang="ro-RO" dirty="0"/>
              <a:t>ip</a:t>
            </a:r>
            <a:r>
              <a:rPr lang="en-US" dirty="0"/>
              <a:t> → tiger, monkey, snake</a:t>
            </a:r>
          </a:p>
          <a:p>
            <a:pPr lvl="1"/>
            <a:r>
              <a:rPr lang="ro-RO" dirty="0"/>
              <a:t>Greutate</a:t>
            </a:r>
            <a:r>
              <a:rPr lang="en-US" dirty="0"/>
              <a:t> → </a:t>
            </a:r>
            <a:r>
              <a:rPr lang="ro-RO" dirty="0"/>
              <a:t>greutatea în kg</a:t>
            </a:r>
            <a:endParaRPr lang="en-US" dirty="0"/>
          </a:p>
          <a:p>
            <a:pPr lvl="1"/>
            <a:r>
              <a:rPr lang="ro-RO" dirty="0"/>
              <a:t>Vârstă</a:t>
            </a:r>
            <a:r>
              <a:rPr lang="en-US" dirty="0"/>
              <a:t> → </a:t>
            </a:r>
            <a:r>
              <a:rPr lang="ro-RO" dirty="0"/>
              <a:t>vârsta în ani</a:t>
            </a:r>
            <a:endParaRPr lang="en-US" dirty="0"/>
          </a:p>
          <a:p>
            <a:pPr lvl="1"/>
            <a:r>
              <a:rPr lang="ro-RO" dirty="0"/>
              <a:t>Zi de naștere</a:t>
            </a:r>
            <a:r>
              <a:rPr lang="en-US" dirty="0"/>
              <a:t>() → </a:t>
            </a:r>
            <a:r>
              <a:rPr lang="ro-RO" dirty="0"/>
              <a:t>comadați hrana favorită și încrementează vârsta cu 1.</a:t>
            </a:r>
            <a:r>
              <a:rPr lang="en-US" dirty="0"/>
              <a:t> </a:t>
            </a:r>
          </a:p>
        </p:txBody>
      </p:sp>
      <p:sp>
        <p:nvSpPr>
          <p:cNvPr id="768" name="Google Shape;768;p9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Clasele </a:t>
            </a:r>
            <a:r>
              <a:rPr lang="en-US" dirty="0"/>
              <a:t> vs Insta</a:t>
            </a:r>
            <a:r>
              <a:rPr lang="ro-RO" dirty="0"/>
              <a:t>țele</a:t>
            </a:r>
            <a:endParaRPr lang="en-US" dirty="0"/>
          </a:p>
        </p:txBody>
      </p:sp>
      <p:sp>
        <p:nvSpPr>
          <p:cNvPr id="777" name="Google Shape;777;p9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Definiți clasele ca funcții și începe cu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class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(object):</a:t>
            </a:r>
          </a:p>
          <a:p>
            <a:pPr lvl="1"/>
            <a:r>
              <a:rPr lang="ro-RO" dirty="0"/>
              <a:t>În interiorul definiției ar trebui să listați</a:t>
            </a:r>
            <a:endParaRPr lang="en-US" dirty="0"/>
          </a:p>
          <a:p>
            <a:pPr lvl="2"/>
            <a:r>
              <a:rPr lang="en-US" dirty="0" err="1"/>
              <a:t>Variab</a:t>
            </a:r>
            <a:r>
              <a:rPr lang="ro-RO" dirty="0"/>
              <a:t>ilele asociate cu o clasă</a:t>
            </a:r>
            <a:r>
              <a:rPr lang="en-US" dirty="0"/>
              <a:t>→ </a:t>
            </a:r>
            <a:r>
              <a:rPr lang="ro-RO" dirty="0"/>
              <a:t>greutate, vârstă</a:t>
            </a:r>
            <a:endParaRPr lang="en-US" dirty="0"/>
          </a:p>
          <a:p>
            <a:pPr lvl="2"/>
            <a:r>
              <a:rPr lang="en-US" dirty="0"/>
              <a:t>methods (functions related to class) → birthday()</a:t>
            </a:r>
          </a:p>
          <a:p>
            <a:endParaRPr lang="en-US" dirty="0"/>
          </a:p>
          <a:p>
            <a:r>
              <a:rPr lang="ro-RO" dirty="0"/>
              <a:t>Un program poate creea mai multe instanței a clasei definite </a:t>
            </a:r>
            <a:r>
              <a:rPr lang="en-US" dirty="0"/>
              <a:t>Class -- i.e. </a:t>
            </a:r>
            <a:r>
              <a:rPr lang="en-US" dirty="0" err="1"/>
              <a:t>Variab</a:t>
            </a:r>
            <a:r>
              <a:rPr lang="ro-RO" dirty="0"/>
              <a:t>ile de ce tip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err="1"/>
              <a:t>ZooAnimal</a:t>
            </a:r>
            <a:r>
              <a:rPr lang="en-US" dirty="0"/>
              <a:t> </a:t>
            </a:r>
            <a:r>
              <a:rPr lang="ro-RO" dirty="0"/>
              <a:t>poate fi oclasă și ambele </a:t>
            </a:r>
            <a:r>
              <a:rPr lang="en-US" dirty="0" err="1"/>
              <a:t>LeoLion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GeoffGiraffe</a:t>
            </a:r>
            <a:r>
              <a:rPr lang="en-US" dirty="0"/>
              <a:t> </a:t>
            </a:r>
            <a:r>
              <a:rPr lang="ro-RO" dirty="0"/>
              <a:t>pot fi instanțe a clasei.</a:t>
            </a:r>
            <a:endParaRPr lang="en-US" dirty="0"/>
          </a:p>
        </p:txBody>
      </p:sp>
      <p:sp>
        <p:nvSpPr>
          <p:cNvPr id="775" name="Google Shape;775;p9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Met</a:t>
            </a:r>
            <a:r>
              <a:rPr lang="ro-RO" dirty="0"/>
              <a:t>ode</a:t>
            </a:r>
            <a:endParaRPr lang="en-US" dirty="0"/>
          </a:p>
        </p:txBody>
      </p:sp>
      <p:sp>
        <p:nvSpPr>
          <p:cNvPr id="783" name="Google Shape;783;p9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Met</a:t>
            </a:r>
            <a:r>
              <a:rPr lang="ro-RO" dirty="0"/>
              <a:t>odele sunt funcții asociate unei clase.</a:t>
            </a:r>
            <a:endParaRPr lang="en-US" dirty="0"/>
          </a:p>
          <a:p>
            <a:r>
              <a:rPr lang="en-US" dirty="0"/>
              <a:t>Define</a:t>
            </a:r>
            <a:r>
              <a:rPr lang="ro-RO" dirty="0"/>
              <a:t>ște în interiorul funcțiilor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(self, parameters):</a:t>
            </a:r>
          </a:p>
          <a:p>
            <a:pPr lvl="1"/>
            <a:r>
              <a:rPr lang="ro-RO" dirty="0">
                <a:sym typeface="Muli"/>
              </a:rPr>
              <a:t>Observați că parametrul </a:t>
            </a:r>
            <a:r>
              <a:rPr lang="en-US" dirty="0">
                <a:sym typeface="Muli"/>
              </a:rPr>
              <a:t>“self” parameter </a:t>
            </a:r>
            <a:r>
              <a:rPr lang="ro-RO" dirty="0">
                <a:sym typeface="Muli"/>
              </a:rPr>
              <a:t>este important din moment ce legătura cu clasa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Există o metodă specială numită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__(self)</a:t>
            </a:r>
            <a:r>
              <a:rPr lang="en-US" dirty="0">
                <a:sym typeface="Muli"/>
              </a:rPr>
              <a:t>, </a:t>
            </a:r>
            <a:r>
              <a:rPr lang="ro-RO" dirty="0">
                <a:sym typeface="Muli"/>
              </a:rPr>
              <a:t>care apelează orice creezi în instanța unei clase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Pentru a rula o metodă, ai nevoie de o instanță.</a:t>
            </a:r>
            <a:endParaRPr lang="en-US" dirty="0">
              <a:sym typeface="Muli"/>
            </a:endParaRPr>
          </a:p>
          <a:p>
            <a:pPr lvl="1"/>
            <a:r>
              <a:rPr lang="en-US" dirty="0">
                <a:sym typeface="Muli"/>
              </a:rPr>
              <a:t>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LeoLion.Birthday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uli"/>
              </a:rPr>
              <a:t>()</a:t>
            </a:r>
          </a:p>
        </p:txBody>
      </p:sp>
      <p:sp>
        <p:nvSpPr>
          <p:cNvPr id="784" name="Google Shape;784;p9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Exemplu de clasă</a:t>
            </a:r>
            <a:endParaRPr lang="en-US" dirty="0"/>
          </a:p>
        </p:txBody>
      </p:sp>
      <p:sp>
        <p:nvSpPr>
          <p:cNvPr id="790" name="Google Shape;790;p100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class variables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n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define a method that returns 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varPlus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self. variables belong to the class </a:t>
            </a:r>
          </a:p>
          <a:p>
            <a:pPr marL="0" indent="0">
              <a:buNone/>
            </a:pPr>
            <a:r>
              <a:rPr lang="en-US" dirty="0">
                <a:solidFill>
                  <a:srgbClr val="00963E"/>
                </a:solidFill>
                <a:latin typeface="Consolas" panose="020B0609020204030204" pitchFamily="49" charset="0"/>
              </a:rPr>
              <a:t>        #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and can be accessed with calls to that 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.myVar+x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91" name="Google Shape;791;p10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Apelarea claselor</a:t>
            </a:r>
            <a:r>
              <a:rPr lang="en-US" dirty="0"/>
              <a:t>(Ob</a:t>
            </a:r>
            <a:r>
              <a:rPr lang="ro-RO" dirty="0"/>
              <a:t>iectelor</a:t>
            </a:r>
            <a:r>
              <a:rPr lang="en-US" dirty="0"/>
              <a:t>)</a:t>
            </a:r>
          </a:p>
        </p:txBody>
      </p:sp>
      <p:sp>
        <p:nvSpPr>
          <p:cNvPr id="797" name="Google Shape;797;p10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Bazat pe exemplul anterior</a:t>
            </a:r>
            <a:r>
              <a:rPr lang="en-US" dirty="0"/>
              <a:t>…</a:t>
            </a:r>
          </a:p>
          <a:p>
            <a:pPr marL="324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(7)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sets that object's n--&gt;7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myObject.varPlus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(3))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7+3=10</a:t>
            </a:r>
          </a:p>
          <a:p>
            <a:pPr marL="324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myObject.myVar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# prints 7</a:t>
            </a:r>
          </a:p>
          <a:p>
            <a:r>
              <a:rPr lang="ro-RO" dirty="0"/>
              <a:t>Obiectul are metode care sunt definite în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/>
              <a:t>, </a:t>
            </a:r>
            <a:r>
              <a:rPr lang="ro-RO" dirty="0"/>
              <a:t>similar cu liste, șiruri de caractere și alte tipuri de date</a:t>
            </a:r>
            <a:endParaRPr lang="en-US" dirty="0"/>
          </a:p>
          <a:p>
            <a:r>
              <a:rPr lang="ro-RO" dirty="0"/>
              <a:t>Poți personaliza acestea oricum dorești</a:t>
            </a:r>
            <a:endParaRPr lang="en-US" dirty="0"/>
          </a:p>
          <a:p>
            <a:r>
              <a:rPr lang="ro-RO" dirty="0"/>
              <a:t>Nu plasa </a:t>
            </a:r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” </a:t>
            </a:r>
            <a:r>
              <a:rPr lang="ro-RO" dirty="0"/>
              <a:t>în apelarea metodei</a:t>
            </a:r>
            <a:endParaRPr lang="en-US" dirty="0"/>
          </a:p>
          <a:p>
            <a:pPr lvl="1"/>
            <a:r>
              <a:rPr lang="ro-RO" dirty="0"/>
              <a:t>Self este automat înlocuit cu o instanță pe care o folosești pentru apelarea unei metode. </a:t>
            </a:r>
            <a:endParaRPr lang="en-US" dirty="0"/>
          </a:p>
        </p:txBody>
      </p:sp>
      <p:sp>
        <p:nvSpPr>
          <p:cNvPr id="798" name="Google Shape;798;p10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 statice</a:t>
            </a:r>
            <a:endParaRPr lang="en-US" dirty="0"/>
          </a:p>
        </p:txBody>
      </p:sp>
      <p:sp>
        <p:nvSpPr>
          <p:cNvPr id="804" name="Google Shape;804;p10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Metodele statice țin de o clasă, nu de obiecte individuale</a:t>
            </a:r>
            <a:endParaRPr lang="en-US" dirty="0"/>
          </a:p>
          <a:p>
            <a:r>
              <a:rPr lang="ro-RO" dirty="0"/>
              <a:t>Începe cu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@staticmethod</a:t>
            </a:r>
          </a:p>
          <a:p>
            <a:r>
              <a:rPr lang="ro-RO" dirty="0"/>
              <a:t>Aceste metode sunt individuale și nu au nevoie de o instanță pentru a fi apelată</a:t>
            </a:r>
          </a:p>
          <a:p>
            <a:pPr lvl="1"/>
            <a:r>
              <a:rPr lang="ro-RO" dirty="0"/>
              <a:t>Nu au 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“parameter”</a:t>
            </a:r>
          </a:p>
        </p:txBody>
      </p:sp>
      <p:sp>
        <p:nvSpPr>
          <p:cNvPr id="805" name="Google Shape;805;p10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806" name="Google Shape;806;p102"/>
          <p:cNvSpPr txBox="1"/>
          <p:nvPr/>
        </p:nvSpPr>
        <p:spPr>
          <a:xfrm>
            <a:off x="843619" y="3191605"/>
            <a:ext cx="3000000" cy="2382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myStaticMethod(x):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print(x+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call static methods by referring to a class, not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MyClass.myStaticMethod(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30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Variabilele statice </a:t>
            </a:r>
            <a:r>
              <a:rPr lang="en-US" dirty="0"/>
              <a:t>vs </a:t>
            </a:r>
            <a:r>
              <a:rPr lang="ro-RO" dirty="0"/>
              <a:t>variabilele obiect</a:t>
            </a:r>
            <a:endParaRPr lang="en-US" dirty="0"/>
          </a:p>
        </p:txBody>
      </p:sp>
      <p:sp>
        <p:nvSpPr>
          <p:cNvPr id="812" name="Google Shape;812;p10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62168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Variabilele statice sunt definite sub definiția unei clase, nu a unei metode</a:t>
            </a:r>
            <a:endParaRPr lang="en-US" dirty="0"/>
          </a:p>
          <a:p>
            <a:r>
              <a:rPr lang="ro-RO" dirty="0"/>
              <a:t>Variabilele statice pot fi accesate de oriunde </a:t>
            </a:r>
            <a:r>
              <a:rPr lang="en-US" dirty="0"/>
              <a:t>(</a:t>
            </a:r>
            <a:r>
              <a:rPr lang="ro-RO" dirty="0"/>
              <a:t>metode </a:t>
            </a:r>
            <a:r>
              <a:rPr lang="en-US" dirty="0"/>
              <a:t>static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ro-RO" dirty="0"/>
              <a:t>și nonstatice</a:t>
            </a:r>
            <a:r>
              <a:rPr lang="en-US" dirty="0"/>
              <a:t>)</a:t>
            </a:r>
          </a:p>
          <a:p>
            <a:r>
              <a:rPr lang="ro-RO" dirty="0"/>
              <a:t>Variabilele Obiect au ca referință la ele </a:t>
            </a:r>
            <a:r>
              <a:rPr lang="en-US" dirty="0" err="1"/>
              <a:t>self.someVariable</a:t>
            </a:r>
            <a:endParaRPr lang="en-US" dirty="0"/>
          </a:p>
          <a:p>
            <a:r>
              <a:rPr lang="ro-RO" dirty="0"/>
              <a:t>Variabilele statice au ca referință </a:t>
            </a:r>
            <a:r>
              <a:rPr lang="en-US" dirty="0" err="1"/>
              <a:t>myClass.someVariable</a:t>
            </a:r>
            <a:endParaRPr lang="en-US" dirty="0"/>
          </a:p>
        </p:txBody>
      </p:sp>
      <p:sp>
        <p:nvSpPr>
          <p:cNvPr id="813" name="Google Shape;813;p10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814" name="Google Shape;814;p103"/>
          <p:cNvSpPr txBox="1"/>
          <p:nvPr/>
        </p:nvSpPr>
        <p:spPr>
          <a:xfrm>
            <a:off x="4909550" y="1421131"/>
            <a:ext cx="4010100" cy="3920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MyClass(object):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myStaticVar =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var cannot be accessed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from a static method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 = n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variable pertaining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# to an object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printVar(self):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you can call a static and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# non-static variable here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.myVar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myStaticMethod():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a static variable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print(MyClass.myStaticMethod)</a:t>
            </a: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1821</TotalTime>
  <Words>1199</Words>
  <Application>Microsoft Office PowerPoint</Application>
  <PresentationFormat>On-screen Show (4:3)</PresentationFormat>
  <Paragraphs>150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 MT</vt:lpstr>
      <vt:lpstr>Helvetica Neue</vt:lpstr>
      <vt:lpstr>Wingdings 2</vt:lpstr>
      <vt:lpstr>Dividend</vt:lpstr>
      <vt:lpstr>Programarea orientată pe obiecte</vt:lpstr>
      <vt:lpstr>Obiectivele lecției</vt:lpstr>
      <vt:lpstr>clasele</vt:lpstr>
      <vt:lpstr>Clasele  vs Instațele</vt:lpstr>
      <vt:lpstr>Metode</vt:lpstr>
      <vt:lpstr>Exemplu de clasă</vt:lpstr>
      <vt:lpstr>Apelarea claselor(Obiectelor)</vt:lpstr>
      <vt:lpstr>Metode statice</vt:lpstr>
      <vt:lpstr>Variabilele statice vs variabilele obiect</vt:lpstr>
      <vt:lpstr>Extra: moștenirea claselor</vt:lpstr>
      <vt:lpstr>provocarea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225</cp:revision>
  <dcterms:created xsi:type="dcterms:W3CDTF">2016-07-04T02:35:12Z</dcterms:created>
  <dcterms:modified xsi:type="dcterms:W3CDTF">2023-08-27T17:04:14Z</dcterms:modified>
</cp:coreProperties>
</file>