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350" r:id="rId4"/>
    <p:sldId id="351" r:id="rId5"/>
    <p:sldId id="352" r:id="rId6"/>
    <p:sldId id="353" r:id="rId7"/>
    <p:sldId id="354" r:id="rId8"/>
    <p:sldId id="355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BF6"/>
    <a:srgbClr val="FFD500"/>
    <a:srgbClr val="0EAE9F"/>
    <a:srgbClr val="13B09B"/>
    <a:srgbClr val="0290F8"/>
    <a:srgbClr val="FE59D0"/>
    <a:srgbClr val="F55455"/>
    <a:srgbClr val="FF9732"/>
    <a:srgbClr val="02B64E"/>
    <a:srgbClr val="1BC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85" d="100"/>
          <a:sy n="85" d="100"/>
        </p:scale>
        <p:origin x="137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be3badb9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be3badb9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be3badb9b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be3badb9ba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be3badb9ba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be3badb9ba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be3badb9ba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be3badb9ba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be3badb9ba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be3badb9ba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be3badb9ba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be3badb9ba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0CE58308-CE28-104F-BD4D-D0D6720D129F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65281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0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27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 · Small circui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9785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80550" y="274633"/>
            <a:ext cx="6014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580550" y="1803400"/>
            <a:ext cx="6014400" cy="42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∙"/>
              <a:defRPr sz="22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514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AA8BDE-A1E1-EB4C-B477-0E745584C3D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72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7556C-4AC3-284B-AD9A-8B767710BCC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654BB16-93E0-D540-81EC-C67EB55C9BD0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7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C015AB-48B6-0841-8C2F-3B06C22FE44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042123E-1A1C-9D40-9891-C4544610AF2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6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27885-D03B-3045-BF12-C2AA4D09261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3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C41AA-2C67-FB45-BB8C-49EE29A5CC1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D387521-6FF6-464D-B5F9-56FD64F0D6E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3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70B37-01C6-6546-B65D-9DF0B840457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B4F345-9683-8240-8900-AF1247197D2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80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5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1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41CC19-2F00-0F49-933A-F847E99CEC2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0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  <p:sldLayoutId id="2147483785" r:id="rId16"/>
    <p:sldLayoutId id="2147483786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sz="3600" dirty="0"/>
              <a:t>Recurs</a:t>
            </a:r>
            <a:r>
              <a:rPr lang="ro-RO" sz="3600" dirty="0"/>
              <a:t>ivitatea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71792"/>
            <a:ext cx="8746864" cy="752706"/>
          </a:xfrm>
        </p:spPr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o-RO" dirty="0"/>
              <a:t>Învățăm să creeăm o funcție recursivă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08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dirty="0"/>
              <a:t>Intro</a:t>
            </a:r>
            <a:r>
              <a:rPr lang="ro-RO" dirty="0"/>
              <a:t>ducere recursivitate</a:t>
            </a:r>
            <a:endParaRPr lang="en-US" dirty="0"/>
          </a:p>
        </p:txBody>
      </p:sp>
      <p:sp>
        <p:nvSpPr>
          <p:cNvPr id="849" name="Google Shape;849;p108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ro-RO" dirty="0"/>
              <a:t>Definiția recursivității </a:t>
            </a:r>
            <a:r>
              <a:rPr lang="en-US" dirty="0"/>
              <a:t>(n): </a:t>
            </a:r>
          </a:p>
          <a:p>
            <a:pPr lvl="1"/>
            <a:r>
              <a:rPr lang="ro-RO" dirty="0"/>
              <a:t>Vezi recusivitatea</a:t>
            </a:r>
            <a:endParaRPr lang="en-US" dirty="0"/>
          </a:p>
          <a:p>
            <a:r>
              <a:rPr lang="ro-RO" dirty="0"/>
              <a:t>Definiția se referă la sine însuși</a:t>
            </a:r>
            <a:br>
              <a:rPr lang="en-US" dirty="0"/>
            </a:br>
            <a:r>
              <a:rPr lang="en-US" dirty="0"/>
              <a:t>(</a:t>
            </a:r>
            <a:r>
              <a:rPr lang="ro-RO" dirty="0"/>
              <a:t>ca un loop</a:t>
            </a:r>
            <a:r>
              <a:rPr lang="en-US" dirty="0"/>
              <a:t>)</a:t>
            </a:r>
          </a:p>
          <a:p>
            <a:r>
              <a:rPr lang="ro-RO" dirty="0"/>
              <a:t>Cele mai faimoase exemple sunt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Fibonacci series: </a:t>
            </a:r>
          </a:p>
          <a:p>
            <a:pPr lvl="1"/>
            <a:r>
              <a:rPr lang="en-US" dirty="0"/>
              <a:t>Factorial:</a:t>
            </a:r>
          </a:p>
          <a:p>
            <a:r>
              <a:rPr lang="ro-RO" dirty="0"/>
              <a:t>Î</a:t>
            </a:r>
            <a:r>
              <a:rPr lang="en-US" dirty="0"/>
              <a:t>n Python: </a:t>
            </a:r>
            <a:r>
              <a:rPr lang="ro-RO" dirty="0"/>
              <a:t>o funcție care se apelează pe sine însuși </a:t>
            </a:r>
            <a:endParaRPr lang="en-US" dirty="0"/>
          </a:p>
        </p:txBody>
      </p:sp>
      <p:sp>
        <p:nvSpPr>
          <p:cNvPr id="847" name="Google Shape;847;p108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lang="en"/>
          </a:p>
        </p:txBody>
      </p:sp>
      <p:pic>
        <p:nvPicPr>
          <p:cNvPr id="850" name="Google Shape;850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9468" y="1140006"/>
            <a:ext cx="2975738" cy="159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1" name="Google Shape;851;p108"/>
          <p:cNvPicPr preferRelativeResize="0"/>
          <p:nvPr/>
        </p:nvPicPr>
        <p:blipFill>
          <a:blip r:embed="rId4">
            <a:alphaModFix/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16049" y="3031394"/>
            <a:ext cx="2300324" cy="2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108"/>
          <p:cNvPicPr preferRelativeResize="0"/>
          <p:nvPr/>
        </p:nvPicPr>
        <p:blipFill>
          <a:blip r:embed="rId6">
            <a:alphaModFix/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24882" y="3406579"/>
            <a:ext cx="2230450" cy="331850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108"/>
          <p:cNvSpPr txBox="1"/>
          <p:nvPr/>
        </p:nvSpPr>
        <p:spPr>
          <a:xfrm>
            <a:off x="5078803" y="2895502"/>
            <a:ext cx="3648597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" i="1" dirty="0">
                <a:latin typeface="Muli"/>
                <a:ea typeface="Muli"/>
                <a:cs typeface="Muli"/>
                <a:sym typeface="Muli"/>
              </a:rPr>
              <a:t>1, 1, 2, 3, 5, 8, 13, …..</a:t>
            </a:r>
            <a:endParaRPr i="1" dirty="0">
              <a:latin typeface="Muli"/>
              <a:ea typeface="Muli"/>
              <a:cs typeface="Muli"/>
              <a:sym typeface="Muli"/>
            </a:endParaRPr>
          </a:p>
          <a:p>
            <a:pPr>
              <a:lnSpc>
                <a:spcPct val="150000"/>
              </a:lnSpc>
            </a:pPr>
            <a:r>
              <a:rPr lang="en" i="1" dirty="0">
                <a:latin typeface="Muli"/>
                <a:ea typeface="Muli"/>
                <a:cs typeface="Muli"/>
                <a:sym typeface="Muli"/>
              </a:rPr>
              <a:t>5! = 5*(4*(3*(2*(1)))) = 120</a:t>
            </a:r>
            <a:endParaRPr i="1" dirty="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09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Programarea unei funcții recursive</a:t>
            </a:r>
            <a:endParaRPr lang="en-US" dirty="0"/>
          </a:p>
        </p:txBody>
      </p:sp>
      <p:sp>
        <p:nvSpPr>
          <p:cNvPr id="859" name="Google Shape;859;p109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ro-RO" dirty="0"/>
              <a:t>Sunt 2 părți în recursivitate</a:t>
            </a:r>
            <a:r>
              <a:rPr lang="en-US" dirty="0"/>
              <a:t>:</a:t>
            </a:r>
          </a:p>
          <a:p>
            <a:pPr lvl="1"/>
            <a:r>
              <a:rPr lang="ro-RO" dirty="0"/>
              <a:t>Cazul de bază </a:t>
            </a:r>
            <a:r>
              <a:rPr lang="en-US" dirty="0"/>
              <a:t>→ </a:t>
            </a:r>
            <a:r>
              <a:rPr lang="ro-RO" dirty="0"/>
              <a:t>un caz cunoscut</a:t>
            </a:r>
            <a:endParaRPr lang="en-US" dirty="0"/>
          </a:p>
          <a:p>
            <a:pPr lvl="2"/>
            <a:r>
              <a:rPr lang="ro-RO" dirty="0"/>
              <a:t>Uneori sunt mai multe cazuri de bază</a:t>
            </a:r>
            <a:endParaRPr lang="en-US" dirty="0"/>
          </a:p>
          <a:p>
            <a:pPr lvl="1"/>
            <a:r>
              <a:rPr lang="ro-RO" dirty="0"/>
              <a:t>Cazul recursiv</a:t>
            </a:r>
            <a:r>
              <a:rPr lang="en-US" dirty="0"/>
              <a:t>→ </a:t>
            </a:r>
            <a:r>
              <a:rPr lang="ro-RO" dirty="0"/>
              <a:t>tot restul</a:t>
            </a:r>
            <a:endParaRPr lang="en-US" dirty="0"/>
          </a:p>
          <a:p>
            <a:endParaRPr lang="en-US" dirty="0"/>
          </a:p>
        </p:txBody>
      </p:sp>
      <p:sp>
        <p:nvSpPr>
          <p:cNvPr id="860" name="Google Shape;860;p109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lang="en"/>
          </a:p>
        </p:txBody>
      </p:sp>
      <p:sp>
        <p:nvSpPr>
          <p:cNvPr id="861" name="Google Shape;861;p109"/>
          <p:cNvSpPr txBox="1"/>
          <p:nvPr/>
        </p:nvSpPr>
        <p:spPr>
          <a:xfrm>
            <a:off x="580550" y="4081725"/>
            <a:ext cx="6200400" cy="128993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b="1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 dirty="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recursiveFunction</a:t>
            </a:r>
            <a:r>
              <a:rPr lang="en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200" dirty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(this </a:t>
            </a:r>
            <a:r>
              <a:rPr lang="en" sz="1200" b="1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the base case):</a:t>
            </a:r>
            <a:endParaRPr sz="1200" dirty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something non-recursive</a:t>
            </a:r>
            <a:endParaRPr sz="1200" dirty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 dirty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6200" marR="76200">
              <a:lnSpc>
                <a:spcPct val="142857"/>
              </a:lnSpc>
              <a:spcAft>
                <a:spcPts val="800"/>
              </a:spcAft>
            </a:pPr>
            <a:r>
              <a:rPr lang="en" sz="12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return something recursive</a:t>
            </a:r>
            <a:endParaRPr sz="1200" dirty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10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recursivitatea</a:t>
            </a:r>
            <a:r>
              <a:rPr lang="en-US" dirty="0"/>
              <a:t>: Factorial</a:t>
            </a:r>
          </a:p>
        </p:txBody>
      </p:sp>
      <p:sp>
        <p:nvSpPr>
          <p:cNvPr id="867" name="Google Shape;867;p110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ro-RO" dirty="0"/>
              <a:t>Caz de bază</a:t>
            </a:r>
            <a:r>
              <a:rPr lang="en-US" dirty="0"/>
              <a:t>: </a:t>
            </a:r>
            <a:r>
              <a:rPr lang="en-US" dirty="0">
                <a:sym typeface="Courier New"/>
              </a:rPr>
              <a:t>factorial(1) = 1</a:t>
            </a:r>
            <a:r>
              <a:rPr lang="en-US" dirty="0"/>
              <a:t>  (i.e. 1! = 1)</a:t>
            </a:r>
          </a:p>
          <a:p>
            <a:r>
              <a:rPr lang="ro-RO" dirty="0"/>
              <a:t>Caz recursiv</a:t>
            </a:r>
            <a:r>
              <a:rPr lang="en-US" dirty="0"/>
              <a:t>: return</a:t>
            </a:r>
            <a:r>
              <a:rPr lang="ro-RO" dirty="0"/>
              <a:t>ează</a:t>
            </a:r>
            <a:r>
              <a:rPr lang="en-US" dirty="0"/>
              <a:t> </a:t>
            </a:r>
            <a:r>
              <a:rPr lang="en-US" dirty="0">
                <a:sym typeface="Courier New"/>
              </a:rPr>
              <a:t>n*(factorial(n-1))</a:t>
            </a:r>
          </a:p>
          <a:p>
            <a:endParaRPr lang="en-US" dirty="0">
              <a:sym typeface="Courier New"/>
            </a:endParaRPr>
          </a:p>
        </p:txBody>
      </p:sp>
      <p:sp>
        <p:nvSpPr>
          <p:cNvPr id="868" name="Google Shape;868;p110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lang="en"/>
          </a:p>
        </p:txBody>
      </p:sp>
      <p:sp>
        <p:nvSpPr>
          <p:cNvPr id="869" name="Google Shape;869;p110"/>
          <p:cNvSpPr txBox="1"/>
          <p:nvPr/>
        </p:nvSpPr>
        <p:spPr>
          <a:xfrm>
            <a:off x="902510" y="3061957"/>
            <a:ext cx="5457900" cy="175429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5714"/>
              </a:lnSpc>
            </a:pPr>
            <a:r>
              <a:rPr lang="en" sz="12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factorial(n):</a:t>
            </a:r>
            <a:endParaRPr sz="12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2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(n == </a:t>
            </a:r>
            <a:r>
              <a:rPr lang="en" sz="12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2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2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2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n*factorial(n-</a:t>
            </a:r>
            <a:r>
              <a:rPr lang="en" sz="12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endParaRPr sz="12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111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recursivitatea</a:t>
            </a:r>
            <a:r>
              <a:rPr lang="en-US" dirty="0"/>
              <a:t>: Fibonacci</a:t>
            </a:r>
          </a:p>
        </p:txBody>
      </p:sp>
      <p:sp>
        <p:nvSpPr>
          <p:cNvPr id="875" name="Google Shape;875;p111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ro-RO" dirty="0"/>
              <a:t>Cazul de bază</a:t>
            </a:r>
            <a:r>
              <a:rPr lang="en-US" dirty="0"/>
              <a:t>1: </a:t>
            </a:r>
            <a:r>
              <a:rPr lang="en-US" dirty="0" err="1">
                <a:sym typeface="Courier New"/>
              </a:rPr>
              <a:t>fibonacci</a:t>
            </a:r>
            <a:r>
              <a:rPr lang="en-US" dirty="0">
                <a:sym typeface="Courier New"/>
              </a:rPr>
              <a:t>(1) = 1</a:t>
            </a:r>
            <a:r>
              <a:rPr lang="en-US" dirty="0"/>
              <a:t>  </a:t>
            </a:r>
          </a:p>
          <a:p>
            <a:r>
              <a:rPr lang="ro-RO" dirty="0"/>
              <a:t>Cazul de bază</a:t>
            </a:r>
            <a:r>
              <a:rPr lang="en-US" dirty="0"/>
              <a:t>: </a:t>
            </a:r>
            <a:r>
              <a:rPr lang="en-US" dirty="0" err="1">
                <a:sym typeface="Courier New"/>
              </a:rPr>
              <a:t>fibonacci</a:t>
            </a:r>
            <a:r>
              <a:rPr lang="en-US" dirty="0">
                <a:sym typeface="Courier New"/>
              </a:rPr>
              <a:t>(2) = 1</a:t>
            </a:r>
            <a:r>
              <a:rPr lang="en-US" dirty="0"/>
              <a:t>  </a:t>
            </a:r>
          </a:p>
          <a:p>
            <a:r>
              <a:rPr lang="ro-RO" dirty="0"/>
              <a:t>Caz recursiv</a:t>
            </a:r>
            <a:r>
              <a:rPr lang="en-US" dirty="0"/>
              <a:t>: </a:t>
            </a:r>
            <a:r>
              <a:rPr lang="ro-RO" dirty="0"/>
              <a:t>întoarce</a:t>
            </a:r>
            <a:r>
              <a:rPr lang="en-US" dirty="0"/>
              <a:t> </a:t>
            </a:r>
            <a:r>
              <a:rPr lang="en-US" dirty="0" err="1">
                <a:sym typeface="Courier New"/>
              </a:rPr>
              <a:t>fibonacci</a:t>
            </a:r>
            <a:r>
              <a:rPr lang="en-US" dirty="0">
                <a:sym typeface="Courier New"/>
              </a:rPr>
              <a:t>(n-1)+</a:t>
            </a:r>
            <a:r>
              <a:rPr lang="en-US" dirty="0" err="1">
                <a:sym typeface="Courier New"/>
              </a:rPr>
              <a:t>fibonacci</a:t>
            </a:r>
            <a:r>
              <a:rPr lang="en-US" dirty="0">
                <a:sym typeface="Courier New"/>
              </a:rPr>
              <a:t>(n-2)</a:t>
            </a:r>
          </a:p>
          <a:p>
            <a:endParaRPr lang="en-US" dirty="0">
              <a:sym typeface="Courier New"/>
            </a:endParaRPr>
          </a:p>
        </p:txBody>
      </p:sp>
      <p:sp>
        <p:nvSpPr>
          <p:cNvPr id="876" name="Google Shape;876;p111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lang="en"/>
          </a:p>
        </p:txBody>
      </p:sp>
      <p:sp>
        <p:nvSpPr>
          <p:cNvPr id="877" name="Google Shape;877;p111"/>
          <p:cNvSpPr txBox="1"/>
          <p:nvPr/>
        </p:nvSpPr>
        <p:spPr>
          <a:xfrm>
            <a:off x="750330" y="3371328"/>
            <a:ext cx="5327100" cy="172281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5714"/>
              </a:lnSpc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fibonacci(n):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(n ==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(n ==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fibonacci(n-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+ fibonacci(n-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12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provocarea</a:t>
            </a:r>
            <a:r>
              <a:rPr lang="en-US" dirty="0"/>
              <a:t>: Pell sequence</a:t>
            </a:r>
          </a:p>
        </p:txBody>
      </p:sp>
      <p:sp>
        <p:nvSpPr>
          <p:cNvPr id="883" name="Google Shape;883;p112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ro-RO" dirty="0"/>
              <a:t>Creează o funcție recursivă pentru a primi o valoare </a:t>
            </a:r>
            <a:r>
              <a:rPr lang="en-US" dirty="0"/>
              <a:t>nth value </a:t>
            </a:r>
            <a:r>
              <a:rPr lang="ro-RO" dirty="0"/>
              <a:t>în secvența</a:t>
            </a:r>
            <a:r>
              <a:rPr lang="en-US" dirty="0"/>
              <a:t> Pell</a:t>
            </a:r>
          </a:p>
          <a:p>
            <a:r>
              <a:rPr lang="ro-RO" dirty="0"/>
              <a:t>Secvența</a:t>
            </a:r>
            <a:r>
              <a:rPr lang="en-US" dirty="0"/>
              <a:t> Pell </a:t>
            </a:r>
            <a:r>
              <a:rPr lang="ro-RO" dirty="0"/>
              <a:t>este</a:t>
            </a:r>
            <a:r>
              <a:rPr lang="en-US" dirty="0"/>
              <a:t>0, 1, 2, 5, 12, 29, 70, 169, 408, 985, ……</a:t>
            </a:r>
          </a:p>
          <a:p>
            <a:r>
              <a:rPr lang="ro-RO" dirty="0"/>
              <a:t>Matematic, este definită ca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ro-RO" dirty="0"/>
              <a:t>Printează numărul </a:t>
            </a:r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PELL </a:t>
            </a:r>
            <a:r>
              <a:rPr lang="ro-RO" dirty="0"/>
              <a:t>pe matricea LED</a:t>
            </a:r>
            <a:endParaRPr lang="en-US" dirty="0"/>
          </a:p>
          <a:p>
            <a:endParaRPr lang="en-US" dirty="0"/>
          </a:p>
        </p:txBody>
      </p:sp>
      <p:sp>
        <p:nvSpPr>
          <p:cNvPr id="884" name="Google Shape;884;p112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lang="en"/>
          </a:p>
        </p:txBody>
      </p:sp>
      <p:pic>
        <p:nvPicPr>
          <p:cNvPr id="885" name="Google Shape;885;p112"/>
          <p:cNvPicPr preferRelativeResize="0"/>
          <p:nvPr/>
        </p:nvPicPr>
        <p:blipFill>
          <a:blip r:embed="rId3">
            <a:alphaModFix/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0871" y="2529551"/>
            <a:ext cx="4859726" cy="46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13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Soluția provocării</a:t>
            </a:r>
            <a:endParaRPr lang="en-US" dirty="0"/>
          </a:p>
        </p:txBody>
      </p:sp>
      <p:sp>
        <p:nvSpPr>
          <p:cNvPr id="891" name="Google Shape;891;p113"/>
          <p:cNvSpPr txBox="1">
            <a:spLocks noGrp="1"/>
          </p:cNvSpPr>
          <p:nvPr>
            <p:ph idx="1"/>
          </p:nvPr>
        </p:nvSpPr>
        <p:spPr>
          <a:solidFill>
            <a:srgbClr val="FFFFFF"/>
          </a:solidFill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PELL(n):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(n==</a:t>
            </a:r>
            <a:r>
              <a:rPr lang="en-US" sz="180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(n==</a:t>
            </a:r>
            <a:r>
              <a:rPr lang="en-US" sz="180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*PELL(n-</a:t>
            </a:r>
            <a:r>
              <a:rPr lang="en-US" sz="180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)+PELL(n-</a:t>
            </a:r>
            <a:r>
              <a:rPr lang="en-US" sz="180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hub.light_matrix.write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(PELL(5))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92" name="Google Shape;892;p113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fontScale="92500" lnSpcReduction="20000"/>
          </a:bodyPr>
          <a:lstStyle/>
          <a:p>
            <a:r>
              <a:rPr lang="ro-RO" sz="1600" dirty="0"/>
              <a:t>Această lecție de SPIKE Prime a fost realizată de </a:t>
            </a:r>
            <a:r>
              <a:rPr lang="en-US" sz="1600" dirty="0"/>
              <a:t>Sanjay </a:t>
            </a:r>
            <a:r>
              <a:rPr lang="en-US" sz="1600" dirty="0" err="1"/>
              <a:t>Seshan</a:t>
            </a:r>
            <a:r>
              <a:rPr lang="en-US" sz="1600" dirty="0"/>
              <a:t> </a:t>
            </a:r>
            <a:r>
              <a:rPr lang="ro-RO" sz="1600" dirty="0"/>
              <a:t>și</a:t>
            </a:r>
            <a:r>
              <a:rPr lang="en-US" sz="1600" dirty="0"/>
              <a:t> Arvind </a:t>
            </a:r>
            <a:r>
              <a:rPr lang="en-US" sz="1600" dirty="0" err="1"/>
              <a:t>Seshan</a:t>
            </a:r>
            <a:r>
              <a:rPr lang="ro-RO" sz="1600" dirty="0"/>
              <a:t>.</a:t>
            </a:r>
          </a:p>
          <a:p>
            <a:r>
              <a:rPr lang="ro-RO" sz="1600" dirty="0"/>
              <a:t>Mai multe lecții sunt disponibile pe </a:t>
            </a:r>
            <a:r>
              <a:rPr lang="en-US" sz="1600" dirty="0">
                <a:hlinkClick r:id="rId2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1764</TotalTime>
  <Words>514</Words>
  <Application>Microsoft Office PowerPoint</Application>
  <PresentationFormat>On-screen Show (4:3)</PresentationFormat>
  <Paragraphs>77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Gill Sans MT</vt:lpstr>
      <vt:lpstr>Helvetica Neue</vt:lpstr>
      <vt:lpstr>Muli</vt:lpstr>
      <vt:lpstr>Wingdings 2</vt:lpstr>
      <vt:lpstr>Dividend</vt:lpstr>
      <vt:lpstr>Recursivitatea</vt:lpstr>
      <vt:lpstr>Obiectivele lecției</vt:lpstr>
      <vt:lpstr>Introducere recursivitate</vt:lpstr>
      <vt:lpstr>Programarea unei funcții recursive</vt:lpstr>
      <vt:lpstr>recursivitatea: Factorial</vt:lpstr>
      <vt:lpstr>recursivitatea: Fibonacci</vt:lpstr>
      <vt:lpstr>provocarea: Pell sequence</vt:lpstr>
      <vt:lpstr>Soluția provocării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Adnim</cp:lastModifiedBy>
  <cp:revision>224</cp:revision>
  <dcterms:created xsi:type="dcterms:W3CDTF">2016-07-04T02:35:12Z</dcterms:created>
  <dcterms:modified xsi:type="dcterms:W3CDTF">2023-08-27T16:03:41Z</dcterms:modified>
</cp:coreProperties>
</file>