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3" r:id="rId1"/>
  </p:sldMasterIdLst>
  <p:notesMasterIdLst>
    <p:notesMasterId r:id="rId14"/>
  </p:notesMasterIdLst>
  <p:handoutMasterIdLst>
    <p:handoutMasterId r:id="rId15"/>
  </p:handoutMasterIdLst>
  <p:sldIdLst>
    <p:sldId id="275" r:id="rId2"/>
    <p:sldId id="257" r:id="rId3"/>
    <p:sldId id="266" r:id="rId4"/>
    <p:sldId id="289" r:id="rId5"/>
    <p:sldId id="265" r:id="rId6"/>
    <p:sldId id="290" r:id="rId7"/>
    <p:sldId id="267" r:id="rId8"/>
    <p:sldId id="268" r:id="rId9"/>
    <p:sldId id="269" r:id="rId10"/>
    <p:sldId id="291" r:id="rId11"/>
    <p:sldId id="292" r:id="rId12"/>
    <p:sldId id="28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1A1FF"/>
    <a:srgbClr val="FFD500"/>
    <a:srgbClr val="0EAE9F"/>
    <a:srgbClr val="13B09B"/>
    <a:srgbClr val="0290F8"/>
    <a:srgbClr val="FE59D0"/>
    <a:srgbClr val="F55455"/>
    <a:srgbClr val="FF9732"/>
    <a:srgbClr val="02B6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3"/>
  </p:normalViewPr>
  <p:slideViewPr>
    <p:cSldViewPr snapToGrid="0" snapToObjects="1">
      <p:cViewPr varScale="1">
        <p:scale>
          <a:sx n="85" d="100"/>
          <a:sy n="85" d="100"/>
        </p:scale>
        <p:origin x="1378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b55622bee8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b55622bee8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55622bee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55622bee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55622bee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55622bee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3079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55622bee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55622bee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b55622bee8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b55622bee8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b55622bee8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b55622bee8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8584534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0CE58308-CE28-104F-BD4D-D0D6720D129F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</p:spTree>
    <p:extLst>
      <p:ext uri="{BB962C8B-B14F-4D97-AF65-F5344CB8AC3E}">
        <p14:creationId xmlns:p14="http://schemas.microsoft.com/office/powerpoint/2010/main" val="1652819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Prime Lessons (primelessons.org) CC-BY-NC-SA.  (Last edit: 01/17/2021)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0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Prime Lessons (primelessons.org) CC-BY-NC-SA.  (Last edit: 01/17/2021)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27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Prime Lessons (primelessons.org) CC-BY-NC-SA.  (Last edit: 01/17/2021)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Prime Lessons (primelessons.org) CC-BY-NC-SA.  (Last edit: 01/17/2021)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Prime Lessons (primelessons.org) CC-BY-NC-SA.  (Last edit: 01/17/2021)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Prime Lessons (primelessons.org) CC-BY-NC-SA.  (Last edit: 01/17/2021)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Small circuit" type="blank">
  <p:cSld name="Blank · Small circui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80584" y="6333135"/>
            <a:ext cx="5487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997857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580550" y="274633"/>
            <a:ext cx="60144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580550" y="1803400"/>
            <a:ext cx="6014400" cy="421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∙"/>
              <a:defRPr sz="22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80584" y="6333135"/>
            <a:ext cx="5487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65142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GB"/>
              <a:t>Copyright © 2020 Prime Lessons (primelessons.org) CC-BY-NC-SA.  (Last edit: 01/17/2021)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FAA8BDE-A1E1-EB4C-B477-0E745584C3D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72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Copyright © 2020 Prime Lessons (primelessons.org) CC-BY-NC-SA.  (Last edit: 01/17/2021)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47556C-4AC3-284B-AD9A-8B767710BCC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654BB16-93E0-D540-81EC-C67EB55C9BD0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973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Prime Lessons (primelessons.org) CC-BY-NC-SA.  (Last edit: 01/17/2021)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C015AB-48B6-0841-8C2F-3B06C22FE444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042123E-1A1C-9D40-9891-C4544610AF2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464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Prime Lessons (primelessons.org) CC-BY-NC-SA.  (Last edit: 01/17/2021)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927885-D03B-3045-BF12-C2AA4D092613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336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Prime Lessons (primelessons.org) CC-BY-NC-SA.  (Last edit: 01/17/2021)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1C41AA-2C67-FB45-BB8C-49EE29A5CC16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D387521-6FF6-464D-B5F9-56FD64F0D6E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837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Prime Lessons (primelessons.org) CC-BY-NC-SA.  (Last edit: 01/17/2021)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F70B37-01C6-6546-B65D-9DF0B840457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AB4F345-9683-8240-8900-AF1247197D27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809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Copyright © 2020 Prime Lessons (primelessons.org) CC-BY-NC-SA.  (Last edit: 01/17/2021)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57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Prime Lessons (primelessons.org) CC-BY-NC-SA.  (Last edit: 01/17/2021)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17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GB"/>
              <a:t>Copyright © 2020 Prime Lessons (primelessons.org) CC-BY-NC-SA.  (Last edit: 01/17/2021)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41CC19-2F00-0F49-933A-F847E99CEC29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309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65" r:id="rId12"/>
    <p:sldLayoutId id="2147483766" r:id="rId13"/>
    <p:sldLayoutId id="2147483767" r:id="rId14"/>
    <p:sldLayoutId id="2147483768" r:id="rId15"/>
    <p:sldLayoutId id="2147483785" r:id="rId16"/>
    <p:sldLayoutId id="2147483786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primelesson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754" y="2759195"/>
            <a:ext cx="8584534" cy="1339610"/>
          </a:xfrm>
        </p:spPr>
        <p:txBody>
          <a:bodyPr>
            <a:normAutofit/>
          </a:bodyPr>
          <a:lstStyle/>
          <a:p>
            <a:r>
              <a:rPr lang="ro-RO" sz="3600" dirty="0"/>
              <a:t>Tipurile de date, Operațiunile , și variabilele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74ABA-54E4-4020-AF67-B79E4ABDB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provocare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14488-0ACE-46BD-9DC5-650785853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Creează o variabilă x și desemnații o valoare</a:t>
            </a:r>
            <a:endParaRPr lang="en-US" dirty="0"/>
          </a:p>
          <a:p>
            <a:r>
              <a:rPr lang="ro-RO" dirty="0"/>
              <a:t>Creează o variabilă y și desemnații valoarea egală cu rădăcină pătreată din x</a:t>
            </a:r>
            <a:endParaRPr lang="en-US" dirty="0"/>
          </a:p>
          <a:p>
            <a:r>
              <a:rPr lang="ro-RO" dirty="0"/>
              <a:t>Afișați Y pe Hub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B74AE6-C8AC-414E-9EC7-6B614D204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Prime Lessons (primelessons.org) CC-BY-NC-SA.  (Last edit: 01/17/2021)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ED3E80-56C8-4CB0-9A04-5448F6541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96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A53E8-612E-4CFC-8D9A-003375D4B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Soluția problemei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DF8DD-A947-4F7C-A29B-3840F6483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b="0" dirty="0">
              <a:solidFill>
                <a:srgbClr val="00963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ro-RO" dirty="0">
                <a:solidFill>
                  <a:srgbClr val="00963E"/>
                </a:solidFill>
                <a:latin typeface="Consolas" panose="020B0609020204030204" pitchFamily="49" charset="0"/>
              </a:rPr>
              <a:t>acesta importă librăriile necesare și crează o instanță pentru hub</a:t>
            </a:r>
            <a:br>
              <a:rPr lang="en-US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spike </a:t>
            </a: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PrimeHub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LightMatrix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 =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PrimeHub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ro-RO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aceasta crează variabila </a:t>
            </a:r>
            <a:r>
              <a:rPr lang="en-US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x </a:t>
            </a:r>
            <a:r>
              <a:rPr lang="ro-RO" dirty="0">
                <a:solidFill>
                  <a:srgbClr val="00963E"/>
                </a:solidFill>
                <a:latin typeface="Consolas" panose="020B0609020204030204" pitchFamily="49" charset="0"/>
              </a:rPr>
              <a:t>și o setează la </a:t>
            </a:r>
            <a:r>
              <a:rPr lang="en-US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2</a:t>
            </a:r>
            <a:br>
              <a:rPr lang="en-US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ro-RO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acesta creează variabila </a:t>
            </a:r>
            <a:r>
              <a:rPr lang="en-US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y </a:t>
            </a:r>
            <a:r>
              <a:rPr lang="ro-RO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și îl setează ca rădăcină pătrată din x</a:t>
            </a:r>
            <a:br>
              <a:rPr lang="en-US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ro-RO" b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ro-RO">
                <a:solidFill>
                  <a:srgbClr val="00963E"/>
                </a:solidFill>
                <a:latin typeface="Consolas" panose="020B0609020204030204" pitchFamily="49" charset="0"/>
              </a:rPr>
              <a:t>a fel ca puterea exponent </a:t>
            </a:r>
            <a:r>
              <a:rPr lang="en-US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0.5)</a:t>
            </a:r>
            <a:br>
              <a:rPr lang="en-US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 = x ** </a:t>
            </a:r>
            <a:r>
              <a:rPr lang="en-US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0.5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ro-RO" dirty="0">
                <a:solidFill>
                  <a:srgbClr val="00963E"/>
                </a:solidFill>
                <a:latin typeface="Consolas" panose="020B0609020204030204" pitchFamily="49" charset="0"/>
              </a:rPr>
              <a:t>acesta afișează</a:t>
            </a:r>
            <a:r>
              <a:rPr lang="en-US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 y</a:t>
            </a:r>
            <a:br>
              <a:rPr lang="en-US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hub.light_matrix.write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5E9F1A-AF5D-409F-9B55-6FD540828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Prime Lessons (primelessons.org) CC-BY-NC-SA.  (Last edit: 01/17/2021)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102E58-7DAE-4384-8889-06493B1A8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5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 fontScale="92500" lnSpcReduction="20000"/>
          </a:bodyPr>
          <a:lstStyle/>
          <a:p>
            <a:r>
              <a:rPr lang="ro-RO" sz="1600" dirty="0"/>
              <a:t>Această lecție de SPIKE Prime a fost realizată de </a:t>
            </a:r>
            <a:r>
              <a:rPr lang="en-US" sz="1600" dirty="0"/>
              <a:t>Sanjay </a:t>
            </a:r>
            <a:r>
              <a:rPr lang="en-US" sz="1600" dirty="0" err="1"/>
              <a:t>Seshan</a:t>
            </a:r>
            <a:r>
              <a:rPr lang="en-US" sz="1600" dirty="0"/>
              <a:t> </a:t>
            </a:r>
            <a:r>
              <a:rPr lang="ro-RO" sz="1600" dirty="0"/>
              <a:t>și</a:t>
            </a:r>
            <a:r>
              <a:rPr lang="en-US" sz="1600" dirty="0"/>
              <a:t> Arvind </a:t>
            </a:r>
            <a:r>
              <a:rPr lang="en-US" sz="1600" dirty="0" err="1"/>
              <a:t>Seshan</a:t>
            </a:r>
            <a:r>
              <a:rPr lang="ro-RO" sz="1600" dirty="0"/>
              <a:t>.</a:t>
            </a:r>
          </a:p>
          <a:p>
            <a:r>
              <a:rPr lang="ro-RO" sz="1600" dirty="0"/>
              <a:t>Mai multe lecții sunt disponibile pe </a:t>
            </a:r>
            <a:r>
              <a:rPr lang="en-US" sz="1600" dirty="0">
                <a:hlinkClick r:id="rId2"/>
              </a:rPr>
              <a:t>www.primelessons.org</a:t>
            </a:r>
            <a:endParaRPr lang="ro-RO" sz="1600" dirty="0"/>
          </a:p>
          <a:p>
            <a:r>
              <a:rPr lang="ro-RO" sz="1600" dirty="0"/>
              <a:t>Această lecție a fost tradusă în limba română de echipa de robotică FTC – ROSOPHIA #21455 RO20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Prime Lessons (primelessons.org) CC-BY-NC-SA.  (Last edit: 01/17/2021)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Obiectivele lecției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ro-RO" dirty="0"/>
              <a:t>Învațăm bazele sintaxei </a:t>
            </a:r>
            <a:r>
              <a:rPr lang="en-US" dirty="0"/>
              <a:t>Python syntax (code)</a:t>
            </a:r>
          </a:p>
          <a:p>
            <a:r>
              <a:rPr lang="ro-RO" dirty="0"/>
              <a:t>Învățăm tipurile de bază de date</a:t>
            </a:r>
            <a:endParaRPr lang="en-US" dirty="0"/>
          </a:p>
          <a:p>
            <a:r>
              <a:rPr lang="ro-RO" dirty="0"/>
              <a:t>Învățăm să utilizăm operații de bază</a:t>
            </a:r>
            <a:endParaRPr lang="en-US" dirty="0"/>
          </a:p>
          <a:p>
            <a:r>
              <a:rPr lang="ro-RO" dirty="0"/>
              <a:t>Învățăm variabilele de bază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Prime Lessons (primelessons.org) CC-BY-NC-SA.  (Last edit: 01/17/2021)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ro-RO" dirty="0"/>
              <a:t>Tipuri de bază</a:t>
            </a:r>
            <a:endParaRPr lang="es-419" dirty="0"/>
          </a:p>
        </p:txBody>
      </p:sp>
      <p:sp>
        <p:nvSpPr>
          <p:cNvPr id="152" name="Google Shape;152;p23"/>
          <p:cNvSpPr txBox="1">
            <a:spLocks noGrp="1"/>
          </p:cNvSpPr>
          <p:nvPr>
            <p:ph idx="1"/>
          </p:nvPr>
        </p:nvSpPr>
        <p:spPr>
          <a:xfrm>
            <a:off x="155088" y="1140006"/>
            <a:ext cx="5411322" cy="5082601"/>
          </a:xfr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r>
              <a:rPr lang="ro-RO" dirty="0"/>
              <a:t>Numere întregi</a:t>
            </a:r>
            <a:endParaRPr lang="en-US" dirty="0"/>
          </a:p>
          <a:p>
            <a:pPr lvl="1"/>
            <a:r>
              <a:rPr lang="ro-RO" dirty="0"/>
              <a:t>Stochează numerele întregi</a:t>
            </a:r>
            <a:endParaRPr lang="en-US" dirty="0"/>
          </a:p>
          <a:p>
            <a:r>
              <a:rPr lang="ro-RO" dirty="0"/>
              <a:t>Numere raționale</a:t>
            </a:r>
            <a:endParaRPr lang="en-US" dirty="0"/>
          </a:p>
          <a:p>
            <a:pPr lvl="1"/>
            <a:r>
              <a:rPr lang="ro-RO" dirty="0"/>
              <a:t>Stochează zecimalele</a:t>
            </a:r>
            <a:endParaRPr lang="en-US" dirty="0"/>
          </a:p>
          <a:p>
            <a:r>
              <a:rPr lang="en-US" dirty="0"/>
              <a:t>Bool</a:t>
            </a:r>
            <a:r>
              <a:rPr lang="ro-RO" dirty="0"/>
              <a:t>ean</a:t>
            </a:r>
            <a:endParaRPr lang="en-US" dirty="0"/>
          </a:p>
          <a:p>
            <a:pPr lvl="1"/>
            <a:r>
              <a:rPr lang="ro-RO" dirty="0"/>
              <a:t>Stochează</a:t>
            </a:r>
            <a:r>
              <a:rPr lang="en-US" dirty="0"/>
              <a:t> </a:t>
            </a:r>
            <a:r>
              <a:rPr lang="ro-RO" dirty="0">
                <a:solidFill>
                  <a:srgbClr val="0000FF"/>
                </a:solidFill>
              </a:rPr>
              <a:t>Adevărat</a:t>
            </a:r>
            <a:r>
              <a:rPr lang="en-US" dirty="0"/>
              <a:t> </a:t>
            </a:r>
            <a:r>
              <a:rPr lang="ro-RO" dirty="0"/>
              <a:t>sau</a:t>
            </a:r>
            <a:r>
              <a:rPr lang="en-US" dirty="0"/>
              <a:t> </a:t>
            </a:r>
            <a:r>
              <a:rPr lang="en-US" dirty="0" err="1">
                <a:solidFill>
                  <a:srgbClr val="0000FF"/>
                </a:solidFill>
              </a:rPr>
              <a:t>Fals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ro-RO" dirty="0"/>
              <a:t>Șiruri de caractere</a:t>
            </a:r>
            <a:endParaRPr lang="en-US" dirty="0"/>
          </a:p>
          <a:p>
            <a:pPr lvl="1"/>
            <a:r>
              <a:rPr lang="en-US" dirty="0" err="1"/>
              <a:t>Sto</a:t>
            </a:r>
            <a:r>
              <a:rPr lang="ro-RO" dirty="0"/>
              <a:t>chează șiruri de caractere, text</a:t>
            </a:r>
            <a:endParaRPr lang="en-US" dirty="0"/>
          </a:p>
          <a:p>
            <a:r>
              <a:rPr lang="ro-RO" dirty="0"/>
              <a:t>Aceste tipuri sunt deja preinstalate în limbajul de programare Pyt</a:t>
            </a:r>
            <a:r>
              <a:rPr lang="en-US" dirty="0"/>
              <a:t>hon</a:t>
            </a:r>
          </a:p>
        </p:txBody>
      </p:sp>
      <p:sp>
        <p:nvSpPr>
          <p:cNvPr id="150" name="Google Shape;150;p23"/>
          <p:cNvSpPr txBox="1"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 lang="en"/>
          </a:p>
        </p:txBody>
      </p:sp>
      <p:sp>
        <p:nvSpPr>
          <p:cNvPr id="153" name="Google Shape;153;p23"/>
          <p:cNvSpPr txBox="1"/>
          <p:nvPr/>
        </p:nvSpPr>
        <p:spPr>
          <a:xfrm>
            <a:off x="5850200" y="1721100"/>
            <a:ext cx="3000000" cy="30000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33333"/>
              </a:lnSpc>
            </a:pPr>
            <a:r>
              <a:rPr lang="en" sz="1350" dirty="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type(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42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type(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42.1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type(</a:t>
            </a: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type(</a:t>
            </a: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type(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 World"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0DEC82A-CED6-2646-92FE-5ACF0D38F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Prime Lessons (primelessons.org) CC-BY-NC-SA.  (Last edit: 01/17/2021)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4D218-0CB3-4595-ADE4-6BCB2BD8C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/>
              <a:t>Tipuri specifice </a:t>
            </a:r>
            <a:r>
              <a:rPr lang="en-US" dirty="0"/>
              <a:t>SPIKE prime/MINDSTORMS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8EFD8-76B2-451A-9FBC-1018A294E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SPIKE Prime/Mindstorms </a:t>
            </a:r>
            <a:r>
              <a:rPr lang="ro-RO" dirty="0"/>
              <a:t>furnizează librării care definesc clase adiționale</a:t>
            </a:r>
            <a:endParaRPr lang="en-US" dirty="0"/>
          </a:p>
          <a:p>
            <a:pPr lvl="1"/>
            <a:r>
              <a:rPr lang="ro-RO" dirty="0"/>
              <a:t>Aceste tipuri sunt desemnate/inițializate pentru variabile care să acceseze date sau să controleze senzori sau motoare</a:t>
            </a:r>
            <a:endParaRPr lang="en-US" dirty="0"/>
          </a:p>
          <a:p>
            <a:pPr lvl="1"/>
            <a:r>
              <a:rPr lang="ro-RO" dirty="0"/>
              <a:t>Poți încărca aceste variabile pentru comenzi ca</a:t>
            </a:r>
            <a:r>
              <a:rPr lang="en-US" dirty="0"/>
              <a:t>:</a:t>
            </a:r>
          </a:p>
          <a:p>
            <a:pPr lvl="2"/>
            <a:r>
              <a:rPr lang="es-419" b="0" dirty="0" err="1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spike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419" b="0" dirty="0" err="1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PrimeHub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LightMatrix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StatusLight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ForceSensor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MotionSensor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Speaker, 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ColorSensor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App, 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DistanceSensor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Motor, 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MotorPair</a:t>
            </a:r>
            <a:endParaRPr lang="es-419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mindstorms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MSHub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Motor,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MotorPair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ColorSensor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DistanceSensor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App</a:t>
            </a:r>
          </a:p>
          <a:p>
            <a:r>
              <a:rPr lang="ro-RO" dirty="0"/>
              <a:t>Aceste tipuri de date sunt puțin diferite față de numerele întregi, șirurile de caractere, etc. dar au proprietăți similare</a:t>
            </a:r>
            <a:endParaRPr lang="en-US" dirty="0"/>
          </a:p>
          <a:p>
            <a:r>
              <a:rPr lang="ro-RO" dirty="0"/>
              <a:t>Aceste tipuri specifice pentru </a:t>
            </a:r>
            <a:r>
              <a:rPr lang="en-US" dirty="0"/>
              <a:t>SPIKE/MINDSTORMS</a:t>
            </a:r>
            <a:r>
              <a:rPr lang="ro-RO" dirty="0"/>
              <a:t> și utilizarea lor</a:t>
            </a:r>
            <a:r>
              <a:rPr lang="en-US" dirty="0"/>
              <a:t> </a:t>
            </a:r>
            <a:r>
              <a:rPr lang="ro-RO" dirty="0"/>
              <a:t>vor fi explicate mai târziu în lecții.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1A27C8-7251-4F19-987F-781E60680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Prime Lessons (primelessons.org) CC-BY-NC-SA.  (Last edit: 01/17/2021)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92DE39-8353-4D41-99F6-EF659C032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4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ro-RO" dirty="0"/>
              <a:t>Utilizarea funcției de  P</a:t>
            </a:r>
            <a:r>
              <a:rPr lang="es-419" dirty="0" err="1"/>
              <a:t>rint</a:t>
            </a:r>
            <a:r>
              <a:rPr lang="ro-RO" dirty="0"/>
              <a:t>are</a:t>
            </a:r>
            <a:endParaRPr lang="es-419" dirty="0"/>
          </a:p>
        </p:txBody>
      </p:sp>
      <p:sp>
        <p:nvSpPr>
          <p:cNvPr id="142" name="Google Shape;142;p22"/>
          <p:cNvSpPr txBox="1">
            <a:spLocks noGrp="1"/>
          </p:cNvSpPr>
          <p:nvPr>
            <p:ph idx="1"/>
          </p:nvPr>
        </p:nvSpPr>
        <p:spPr>
          <a:xfrm>
            <a:off x="155088" y="1300844"/>
            <a:ext cx="8831580" cy="4921764"/>
          </a:xfr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r>
              <a:rPr lang="ro-RO" dirty="0"/>
              <a:t>Vom acoperi funcțiile în general într-o altă lecție</a:t>
            </a:r>
            <a:r>
              <a:rPr lang="en-US" dirty="0"/>
              <a:t>. </a:t>
            </a:r>
            <a:r>
              <a:rPr lang="ro-RO" dirty="0"/>
              <a:t>Aici doar descriem cum să utilizăm funcția de printare pentru a afișa informații pe consolă.</a:t>
            </a:r>
            <a:endParaRPr lang="en-US" dirty="0"/>
          </a:p>
          <a:p>
            <a:r>
              <a:rPr lang="ro-RO" dirty="0"/>
              <a:t>,,</a:t>
            </a:r>
            <a:r>
              <a:rPr lang="en-US" dirty="0"/>
              <a:t>Print data’’ pe </a:t>
            </a:r>
            <a:r>
              <a:rPr lang="en-US" dirty="0" err="1"/>
              <a:t>consol</a:t>
            </a:r>
            <a:r>
              <a:rPr lang="ro-RO" dirty="0"/>
              <a:t>ă </a:t>
            </a:r>
            <a:r>
              <a:rPr lang="en-US" dirty="0"/>
              <a:t> “console”/output screen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o-RO" dirty="0">
                <a:latin typeface="Muli"/>
                <a:ea typeface="Muli"/>
                <a:cs typeface="Muli"/>
                <a:sym typeface="Muli"/>
              </a:rPr>
              <a:t>Notă ajutătoare</a:t>
            </a:r>
            <a:r>
              <a:rPr lang="en-US" dirty="0">
                <a:latin typeface="Muli"/>
                <a:ea typeface="Muli"/>
                <a:cs typeface="Muli"/>
                <a:sym typeface="Muli"/>
              </a:rPr>
              <a:t>: </a:t>
            </a:r>
            <a:r>
              <a:rPr lang="ro-RO" dirty="0">
                <a:latin typeface="Muli"/>
                <a:ea typeface="Muli"/>
                <a:cs typeface="Muli"/>
                <a:sym typeface="Muli"/>
              </a:rPr>
              <a:t>Plasarea unui </a:t>
            </a:r>
            <a:r>
              <a:rPr lang="en-US" dirty="0">
                <a:latin typeface="Muli"/>
                <a:ea typeface="Muli"/>
                <a:cs typeface="Muli"/>
                <a:sym typeface="Muli"/>
              </a:rPr>
              <a:t># </a:t>
            </a:r>
            <a:r>
              <a:rPr lang="ro-RO" dirty="0">
                <a:latin typeface="Muli"/>
                <a:ea typeface="Muli"/>
                <a:cs typeface="Muli"/>
                <a:sym typeface="Muli"/>
              </a:rPr>
              <a:t>în fața unui text creează un comentariu. Codul nu va executa ceea ce e scris după acest semn.</a:t>
            </a:r>
            <a:endParaRPr lang="en-US" dirty="0">
              <a:latin typeface="Muli"/>
              <a:ea typeface="Muli"/>
              <a:cs typeface="Muli"/>
              <a:sym typeface="Muli"/>
            </a:endParaRPr>
          </a:p>
          <a:p>
            <a:endParaRPr lang="en-US" dirty="0"/>
          </a:p>
        </p:txBody>
      </p:sp>
      <p:sp>
        <p:nvSpPr>
          <p:cNvPr id="140" name="Google Shape;140;p22"/>
          <p:cNvSpPr txBox="1"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 lang="en"/>
          </a:p>
        </p:txBody>
      </p:sp>
      <p:sp>
        <p:nvSpPr>
          <p:cNvPr id="143" name="Google Shape;143;p22"/>
          <p:cNvSpPr txBox="1"/>
          <p:nvPr/>
        </p:nvSpPr>
        <p:spPr>
          <a:xfrm>
            <a:off x="846675" y="4646908"/>
            <a:ext cx="3000000" cy="101351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33333"/>
              </a:lnSpc>
            </a:pPr>
            <a:r>
              <a:rPr lang="en" sz="1350" dirty="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lang="en" sz="13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Comment</a:t>
            </a:r>
            <a:endParaRPr sz="1350" dirty="0">
              <a:solidFill>
                <a:srgbClr val="274E13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&gt;&gt; print(</a:t>
            </a:r>
            <a:r>
              <a:rPr lang="en" sz="1350" dirty="0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"Hello World"</a:t>
            </a:r>
            <a:r>
              <a:rPr lang="en" sz="1350" dirty="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 dirty="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Hello World</a:t>
            </a:r>
            <a:endParaRPr dirty="0"/>
          </a:p>
        </p:txBody>
      </p:sp>
      <p:sp>
        <p:nvSpPr>
          <p:cNvPr id="145" name="Google Shape;145;p22"/>
          <p:cNvSpPr txBox="1"/>
          <p:nvPr/>
        </p:nvSpPr>
        <p:spPr>
          <a:xfrm>
            <a:off x="846675" y="2536488"/>
            <a:ext cx="3000000" cy="128981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33333"/>
              </a:lnSpc>
            </a:pPr>
            <a:r>
              <a:rPr lang="en" sz="1350" dirty="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&gt;&gt; print(</a:t>
            </a:r>
            <a:r>
              <a:rPr lang="en" sz="1350" dirty="0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"Hello World"</a:t>
            </a:r>
            <a:r>
              <a:rPr lang="en" sz="1350" dirty="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 dirty="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Hello World</a:t>
            </a:r>
            <a:endParaRPr sz="1750" dirty="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&gt;&gt; print(</a:t>
            </a:r>
            <a:r>
              <a:rPr lang="en" sz="1350" dirty="0">
                <a:solidFill>
                  <a:srgbClr val="09865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253.5</a:t>
            </a:r>
            <a:r>
              <a:rPr lang="en" sz="1350" dirty="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 dirty="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09865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253.5</a:t>
            </a:r>
            <a:endParaRPr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1C1FD6-65F0-304D-B432-D38D5778E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Prime Lessons (primelessons.org) CC-BY-NC-SA.  (Last edit: 01/17/2021)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ro-RO" dirty="0"/>
              <a:t>Utilizarea matricei led a </a:t>
            </a:r>
            <a:r>
              <a:rPr lang="es-419" dirty="0"/>
              <a:t>Hub</a:t>
            </a:r>
            <a:r>
              <a:rPr lang="ro-RO" dirty="0"/>
              <a:t>-ului</a:t>
            </a:r>
            <a:endParaRPr lang="es-419" dirty="0"/>
          </a:p>
        </p:txBody>
      </p:sp>
      <p:sp>
        <p:nvSpPr>
          <p:cNvPr id="142" name="Google Shape;142;p22"/>
          <p:cNvSpPr txBox="1">
            <a:spLocks noGrp="1"/>
          </p:cNvSpPr>
          <p:nvPr>
            <p:ph idx="1"/>
          </p:nvPr>
        </p:nvSpPr>
        <p:spPr>
          <a:xfrm>
            <a:off x="155088" y="1300844"/>
            <a:ext cx="8831580" cy="4921764"/>
          </a:xfr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r>
              <a:rPr lang="ro-RO" dirty="0"/>
              <a:t>Vom acoperi cum vom utiliza diferite componente prin metode specifice mai târziu în alte lecții. Aici doar descriem cum să utilizăm display-ul hub-ului pentru a arăta anumite valori.</a:t>
            </a:r>
            <a:endParaRPr lang="en-US" dirty="0"/>
          </a:p>
          <a:p>
            <a:r>
              <a:rPr lang="ro-RO" dirty="0"/>
              <a:t>Acest cod afișează numărul și cuvântul ,,</a:t>
            </a:r>
            <a:r>
              <a:rPr lang="en-US" dirty="0"/>
              <a:t>hello’’ pe </a:t>
            </a:r>
            <a:r>
              <a:rPr lang="ro-RO" dirty="0"/>
              <a:t>hub-ul </a:t>
            </a:r>
            <a:r>
              <a:rPr lang="en-US" dirty="0"/>
              <a:t>SPIKE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Acest</a:t>
            </a:r>
            <a:r>
              <a:rPr lang="en-US" dirty="0"/>
              <a:t> cod face </a:t>
            </a:r>
            <a:r>
              <a:rPr lang="en-US" dirty="0" err="1"/>
              <a:t>acela</a:t>
            </a:r>
            <a:r>
              <a:rPr lang="ro-RO" dirty="0"/>
              <a:t>și</a:t>
            </a:r>
            <a:r>
              <a:rPr lang="en-US" dirty="0"/>
              <a:t> </a:t>
            </a:r>
            <a:r>
              <a:rPr lang="en-US" dirty="0" err="1"/>
              <a:t>lucru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/>
              <a:t>n </a:t>
            </a:r>
            <a:r>
              <a:rPr lang="ro-RO" dirty="0"/>
              <a:t> hub-ul </a:t>
            </a:r>
            <a:r>
              <a:rPr lang="en-US" dirty="0"/>
              <a:t>MINDSTORMS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</a:t>
            </a:r>
            <a:r>
              <a:rPr lang="ro-RO" dirty="0"/>
              <a:t>ă</a:t>
            </a:r>
            <a:r>
              <a:rPr lang="en-US" dirty="0"/>
              <a:t>:</a:t>
            </a:r>
            <a:r>
              <a:rPr lang="ro-RO" dirty="0"/>
              <a:t> Liniile</a:t>
            </a:r>
            <a:r>
              <a:rPr lang="en-US" dirty="0"/>
              <a:t> “from” </a:t>
            </a:r>
            <a:r>
              <a:rPr lang="ro-RO" dirty="0"/>
              <a:t>și</a:t>
            </a:r>
            <a:r>
              <a:rPr lang="en-US" dirty="0"/>
              <a:t> “hub =“ </a:t>
            </a:r>
            <a:r>
              <a:rPr lang="ro-RO" dirty="0"/>
              <a:t>trebuie incluse doar o singură dată la începutul codului în programare</a:t>
            </a:r>
            <a:r>
              <a:rPr lang="en-US" dirty="0"/>
              <a:t>. </a:t>
            </a:r>
            <a:r>
              <a:rPr lang="ro-RO" dirty="0"/>
              <a:t>Pentru a utiliza matricea LED, este de ajuns să scriem comanda </a:t>
            </a:r>
            <a:r>
              <a:rPr lang="en-US" dirty="0"/>
              <a:t> “write” </a:t>
            </a:r>
            <a:r>
              <a:rPr lang="ro-RO" dirty="0"/>
              <a:t>mai târziu în cod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40" name="Google Shape;140;p22"/>
          <p:cNvSpPr txBox="1"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 lang="en"/>
          </a:p>
        </p:txBody>
      </p:sp>
      <p:sp>
        <p:nvSpPr>
          <p:cNvPr id="143" name="Google Shape;143;p22"/>
          <p:cNvSpPr txBox="1"/>
          <p:nvPr/>
        </p:nvSpPr>
        <p:spPr>
          <a:xfrm>
            <a:off x="846675" y="4024904"/>
            <a:ext cx="4601625" cy="104641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s-419" sz="1400" b="0" i="0" dirty="0" err="1">
                <a:solidFill>
                  <a:srgbClr val="CC7833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s-419" sz="1400" b="0" i="0" dirty="0">
                <a:effectLst/>
                <a:latin typeface="Consolas" panose="020B0609020204030204" pitchFamily="49" charset="0"/>
              </a:rPr>
              <a:t> </a:t>
            </a:r>
            <a:r>
              <a:rPr lang="es-419" sz="1400" b="0" i="0" dirty="0" err="1">
                <a:effectLst/>
                <a:latin typeface="Consolas" panose="020B0609020204030204" pitchFamily="49" charset="0"/>
              </a:rPr>
              <a:t>mindstorms</a:t>
            </a:r>
            <a:r>
              <a:rPr lang="es-419" sz="1400" b="0" i="0" dirty="0">
                <a:effectLst/>
                <a:latin typeface="Consolas" panose="020B0609020204030204" pitchFamily="49" charset="0"/>
              </a:rPr>
              <a:t> </a:t>
            </a:r>
            <a:r>
              <a:rPr lang="es-419" sz="1400" b="0" i="0" dirty="0" err="1">
                <a:solidFill>
                  <a:srgbClr val="CC7833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s-419" sz="1400" b="0" i="0" dirty="0">
                <a:effectLst/>
                <a:latin typeface="Consolas" panose="020B0609020204030204" pitchFamily="49" charset="0"/>
              </a:rPr>
              <a:t> </a:t>
            </a:r>
            <a:r>
              <a:rPr lang="es-419" sz="1400" b="0" i="0" dirty="0" err="1">
                <a:effectLst/>
                <a:latin typeface="Consolas" panose="020B0609020204030204" pitchFamily="49" charset="0"/>
              </a:rPr>
              <a:t>MSHub</a:t>
            </a:r>
            <a:r>
              <a:rPr lang="es-419" sz="1400" b="0" i="0" dirty="0"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s-419" sz="1400" b="0" i="0" dirty="0" err="1">
                <a:effectLst/>
                <a:latin typeface="Consolas" panose="020B0609020204030204" pitchFamily="49" charset="0"/>
              </a:rPr>
              <a:t>hub</a:t>
            </a:r>
            <a:r>
              <a:rPr lang="es-419" sz="1400" b="0" i="0" dirty="0">
                <a:effectLst/>
                <a:latin typeface="Consolas" panose="020B0609020204030204" pitchFamily="49" charset="0"/>
              </a:rPr>
              <a:t> = </a:t>
            </a:r>
            <a:r>
              <a:rPr lang="es-419" sz="1400" b="0" i="0" dirty="0" err="1">
                <a:effectLst/>
                <a:latin typeface="Consolas" panose="020B0609020204030204" pitchFamily="49" charset="0"/>
              </a:rPr>
              <a:t>MSHub</a:t>
            </a:r>
            <a:r>
              <a:rPr lang="es-419" sz="1400" b="0" i="0" dirty="0"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s-419" sz="1400" b="0" i="0" dirty="0" err="1">
                <a:effectLst/>
                <a:latin typeface="Consolas" panose="020B0609020204030204" pitchFamily="49" charset="0"/>
              </a:rPr>
              <a:t>hub.light_matrix.write</a:t>
            </a:r>
            <a:r>
              <a:rPr lang="es-419" sz="1400" b="0" i="0" dirty="0">
                <a:effectLst/>
                <a:latin typeface="Consolas" panose="020B0609020204030204" pitchFamily="49" charset="0"/>
              </a:rPr>
              <a:t>(5.3) </a:t>
            </a:r>
            <a:endParaRPr lang="es-419" sz="1400" dirty="0">
              <a:latin typeface="Consolas" panose="020B0609020204030204" pitchFamily="49" charset="0"/>
            </a:endParaRPr>
          </a:p>
          <a:p>
            <a:r>
              <a:rPr lang="es-419" sz="1400" b="0" i="0" dirty="0" err="1">
                <a:effectLst/>
                <a:latin typeface="Consolas" panose="020B0609020204030204" pitchFamily="49" charset="0"/>
              </a:rPr>
              <a:t>hub.light_matrix.write</a:t>
            </a:r>
            <a:r>
              <a:rPr lang="es-419" sz="1400" b="0" i="0" dirty="0">
                <a:effectLst/>
                <a:latin typeface="Consolas" panose="020B0609020204030204" pitchFamily="49" charset="0"/>
              </a:rPr>
              <a:t>(</a:t>
            </a:r>
            <a:r>
              <a:rPr lang="es-419" sz="1400" b="0" i="0" dirty="0">
                <a:solidFill>
                  <a:srgbClr val="66CC33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s-419" sz="1400" b="0" i="0" dirty="0" err="1">
                <a:solidFill>
                  <a:srgbClr val="66CC33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es-419" sz="1400" b="0" i="0" dirty="0">
                <a:solidFill>
                  <a:srgbClr val="66CC33"/>
                </a:solidFill>
                <a:effectLst/>
                <a:latin typeface="Consolas" panose="020B0609020204030204" pitchFamily="49" charset="0"/>
              </a:rPr>
              <a:t>”</a:t>
            </a:r>
            <a:r>
              <a:rPr lang="es-419" sz="1400" b="0" i="0" dirty="0">
                <a:effectLst/>
                <a:latin typeface="Consolas" panose="020B0609020204030204" pitchFamily="49" charset="0"/>
              </a:rPr>
              <a:t>) </a:t>
            </a:r>
            <a:endParaRPr dirty="0">
              <a:latin typeface="Consolas" panose="020B0609020204030204" pitchFamily="49" charset="0"/>
            </a:endParaRPr>
          </a:p>
        </p:txBody>
      </p:sp>
      <p:sp>
        <p:nvSpPr>
          <p:cNvPr id="145" name="Google Shape;145;p22"/>
          <p:cNvSpPr txBox="1"/>
          <p:nvPr/>
        </p:nvSpPr>
        <p:spPr>
          <a:xfrm>
            <a:off x="846675" y="2536488"/>
            <a:ext cx="4519982" cy="104641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s-419" sz="1400" b="0" dirty="0" err="1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spike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419" sz="1400" b="0" dirty="0" err="1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PrimeHub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LightMatrix</a:t>
            </a:r>
            <a:endParaRPr lang="es-419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PrimeHub</a:t>
            </a:r>
            <a:r>
              <a:rPr lang="es-419" sz="1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hub.light_matrix.write</a:t>
            </a:r>
            <a:r>
              <a:rPr lang="es-419" sz="1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14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5.3</a:t>
            </a:r>
            <a:r>
              <a:rPr lang="es-419" sz="1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s-419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hub.light_matrix.write</a:t>
            </a:r>
            <a:r>
              <a:rPr lang="es-419" sz="1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14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419" sz="1400" b="0" dirty="0" err="1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es-419" sz="14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419" sz="1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s-419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B4CAE9-F682-D140-B9B5-0EAFCD24D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Prime Lessons (primelessons.org) CC-BY-NC-SA.  (Last edit: 01/17/2021)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595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ro-RO" dirty="0"/>
              <a:t>variabilele</a:t>
            </a:r>
            <a:endParaRPr lang="es-419" dirty="0"/>
          </a:p>
        </p:txBody>
      </p:sp>
      <p:sp>
        <p:nvSpPr>
          <p:cNvPr id="159" name="Google Shape;159;p24"/>
          <p:cNvSpPr txBox="1">
            <a:spLocks noGrp="1"/>
          </p:cNvSpPr>
          <p:nvPr>
            <p:ph idx="1"/>
          </p:nvPr>
        </p:nvSpPr>
        <p:spPr>
          <a:xfrm>
            <a:off x="155575" y="1501140"/>
            <a:ext cx="6184669" cy="4721860"/>
          </a:xfrm>
        </p:spPr>
        <p:txBody>
          <a:bodyPr spcFirstLastPara="1" vert="horz" wrap="square" lIns="0" tIns="0" rIns="0" bIns="0" rtlCol="0" anchor="t" anchorCtr="0">
            <a:normAutofit/>
          </a:bodyPr>
          <a:lstStyle/>
          <a:p>
            <a:r>
              <a:rPr lang="en-US" dirty="0" err="1"/>
              <a:t>Variab</a:t>
            </a:r>
            <a:r>
              <a:rPr lang="ro-RO" dirty="0"/>
              <a:t>ilele stochează datele</a:t>
            </a:r>
            <a:endParaRPr lang="en-US" dirty="0"/>
          </a:p>
          <a:p>
            <a:pPr lvl="1"/>
            <a:r>
              <a:rPr lang="ro-RO" dirty="0"/>
              <a:t>Acestea sunt ca variabilele de la algebră</a:t>
            </a:r>
            <a:endParaRPr lang="en-US" dirty="0"/>
          </a:p>
          <a:p>
            <a:r>
              <a:rPr lang="ro-RO" dirty="0"/>
              <a:t>Datele sunt de un anume tip</a:t>
            </a:r>
            <a:endParaRPr lang="en-US" dirty="0"/>
          </a:p>
          <a:p>
            <a:r>
              <a:rPr lang="ro-RO" dirty="0"/>
              <a:t>Conținutul stocat în variabile poate fi schimbat cu o valoare diferită sau i se poate schimba chiar și tipul.</a:t>
            </a:r>
            <a:endParaRPr lang="en-US" dirty="0"/>
          </a:p>
          <a:p>
            <a:r>
              <a:rPr lang="ro-RO" dirty="0"/>
              <a:t>Poți denumi o variabilă oricum dorești </a:t>
            </a:r>
            <a:r>
              <a:rPr lang="en-US" dirty="0"/>
              <a:t>(</a:t>
            </a:r>
            <a:r>
              <a:rPr lang="ro-RO" dirty="0"/>
              <a:t>î</a:t>
            </a:r>
            <a:r>
              <a:rPr lang="en-US" dirty="0"/>
              <a:t>n </a:t>
            </a:r>
            <a:r>
              <a:rPr lang="ro-RO" dirty="0"/>
              <a:t>acest</a:t>
            </a:r>
            <a:r>
              <a:rPr lang="en-US" dirty="0"/>
              <a:t> ca</a:t>
            </a:r>
            <a:r>
              <a:rPr lang="ro-RO" dirty="0"/>
              <a:t>z este</a:t>
            </a:r>
            <a:r>
              <a:rPr lang="en-US" dirty="0"/>
              <a:t> “x”). </a:t>
            </a:r>
            <a:r>
              <a:rPr lang="ro-RO" dirty="0"/>
              <a:t>Cu toate acestea, numele variabilei trebuie să înceapă cu o literă (în general o literă mică).</a:t>
            </a:r>
            <a:endParaRPr lang="en-US" dirty="0"/>
          </a:p>
        </p:txBody>
      </p:sp>
      <p:sp>
        <p:nvSpPr>
          <p:cNvPr id="160" name="Google Shape;160;p24"/>
          <p:cNvSpPr txBox="1"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 lang="en"/>
          </a:p>
        </p:txBody>
      </p:sp>
      <p:sp>
        <p:nvSpPr>
          <p:cNvPr id="161" name="Google Shape;161;p24"/>
          <p:cNvSpPr txBox="1"/>
          <p:nvPr/>
        </p:nvSpPr>
        <p:spPr>
          <a:xfrm>
            <a:off x="6398000" y="2124450"/>
            <a:ext cx="2578500" cy="267127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33333"/>
              </a:lnSpc>
            </a:pPr>
            <a:r>
              <a:rPr lang="en" sz="1350" dirty="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sz="1350" dirty="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print(x)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sz="1350" dirty="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"hi"</a:t>
            </a:r>
            <a:endParaRPr sz="1350" dirty="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print(x)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"hi"</a:t>
            </a:r>
            <a:endParaRPr sz="1350" dirty="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"bye"</a:t>
            </a:r>
            <a:endParaRPr sz="1350" dirty="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print(x)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"bye"</a:t>
            </a:r>
            <a:endParaRPr sz="1350" dirty="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77CF0C9-332F-B241-895E-1CA22FA11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Prime Lessons (primelessons.org) CC-BY-NC-SA.  (Last edit: 01/17/2021)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ro-RO" dirty="0"/>
              <a:t>Operațiile</a:t>
            </a:r>
            <a:endParaRPr lang="es-419" dirty="0"/>
          </a:p>
        </p:txBody>
      </p:sp>
      <p:sp>
        <p:nvSpPr>
          <p:cNvPr id="167" name="Google Shape;167;p25"/>
          <p:cNvSpPr txBox="1">
            <a:spLocks noGrp="1"/>
          </p:cNvSpPr>
          <p:nvPr>
            <p:ph idx="1"/>
          </p:nvPr>
        </p:nvSpPr>
        <p:spPr>
          <a:xfrm>
            <a:off x="155576" y="1139825"/>
            <a:ext cx="5082544" cy="5083175"/>
          </a:xfrm>
        </p:spPr>
        <p:txBody>
          <a:bodyPr spcFirstLastPara="1" vert="horz" wrap="square" lIns="0" tIns="0" rIns="0" bIns="0" rtlCol="0" anchor="t" anchorCtr="0">
            <a:normAutofit/>
          </a:bodyPr>
          <a:lstStyle/>
          <a:p>
            <a:r>
              <a:rPr lang="ro-RO" dirty="0"/>
              <a:t>Poți scrie expresii matematice utilizând semnele operațiilor comune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ad</a:t>
            </a:r>
            <a:r>
              <a:rPr lang="ro-RO" dirty="0"/>
              <a:t>unare</a:t>
            </a:r>
            <a:r>
              <a:rPr lang="en-US" dirty="0"/>
              <a:t> (+), s</a:t>
            </a:r>
            <a:r>
              <a:rPr lang="ro-RO" dirty="0"/>
              <a:t>cădere</a:t>
            </a:r>
            <a:r>
              <a:rPr lang="en-US" dirty="0"/>
              <a:t> (-), </a:t>
            </a:r>
            <a:r>
              <a:rPr lang="ro-RO" dirty="0"/>
              <a:t>împățire</a:t>
            </a:r>
            <a:r>
              <a:rPr lang="en-US" dirty="0"/>
              <a:t> (/), </a:t>
            </a:r>
            <a:r>
              <a:rPr lang="ro-RO" dirty="0"/>
              <a:t>înmulțire</a:t>
            </a:r>
            <a:r>
              <a:rPr lang="en-US" dirty="0"/>
              <a:t> (*), </a:t>
            </a:r>
            <a:r>
              <a:rPr lang="en-US" dirty="0" err="1"/>
              <a:t>modul</a:t>
            </a:r>
            <a:r>
              <a:rPr lang="en-US" dirty="0"/>
              <a:t> (%) (</a:t>
            </a:r>
            <a:r>
              <a:rPr lang="ro-RO" dirty="0"/>
              <a:t>procent</a:t>
            </a:r>
            <a:r>
              <a:rPr lang="en-US" dirty="0"/>
              <a:t>), exponent (**)</a:t>
            </a:r>
          </a:p>
          <a:p>
            <a:pPr lvl="1"/>
            <a:r>
              <a:rPr lang="ro-RO" dirty="0"/>
              <a:t>Operatorul</a:t>
            </a:r>
            <a:r>
              <a:rPr lang="en-US" dirty="0"/>
              <a:t> “//” </a:t>
            </a:r>
            <a:r>
              <a:rPr lang="ro-RO" dirty="0"/>
              <a:t>va lua ajusta numărul la întreg.</a:t>
            </a:r>
            <a:r>
              <a:rPr lang="en-US" dirty="0"/>
              <a:t> </a:t>
            </a:r>
            <a:r>
              <a:rPr lang="ro-RO" dirty="0"/>
              <a:t>Va înlătura toate zecimalele</a:t>
            </a:r>
            <a:r>
              <a:rPr lang="en-US" dirty="0"/>
              <a:t>.</a:t>
            </a:r>
          </a:p>
          <a:p>
            <a:r>
              <a:rPr lang="ro-RO" dirty="0"/>
              <a:t>Poți aduna/adăuga numere, numere raționale, șiruri de caractere și multe altele</a:t>
            </a:r>
            <a:endParaRPr lang="en-US" dirty="0"/>
          </a:p>
          <a:p>
            <a:r>
              <a:rPr lang="ro-RO" dirty="0"/>
              <a:t>Nu poți schimba diferitele tipuri de date în operații </a:t>
            </a:r>
            <a:r>
              <a:rPr lang="en-US" dirty="0"/>
              <a:t> (</a:t>
            </a:r>
            <a:r>
              <a:rPr lang="ro-RO" dirty="0"/>
              <a:t>cu excepția numerelor raționale, numerelor întregi și valorilor de tip boulean).</a:t>
            </a:r>
            <a:endParaRPr lang="en-US" dirty="0"/>
          </a:p>
          <a:p>
            <a:r>
              <a:rPr lang="ro-RO" dirty="0"/>
              <a:t>Avansat</a:t>
            </a:r>
            <a:r>
              <a:rPr lang="en-US" dirty="0"/>
              <a:t>: pl</a:t>
            </a:r>
            <a:r>
              <a:rPr lang="ro-RO" dirty="0"/>
              <a:t>asează</a:t>
            </a:r>
            <a:r>
              <a:rPr lang="en-US" dirty="0"/>
              <a:t> “</a:t>
            </a:r>
            <a:r>
              <a:rPr lang="en-US" dirty="0">
                <a:sym typeface="Courier New"/>
              </a:rPr>
              <a:t>import math</a:t>
            </a:r>
            <a:r>
              <a:rPr lang="en-US" dirty="0"/>
              <a:t>” </a:t>
            </a:r>
            <a:r>
              <a:rPr lang="ro-RO" dirty="0"/>
              <a:t>la începutul programului tău pentru a avea acces la mai multe funcții</a:t>
            </a:r>
            <a:r>
              <a:rPr lang="en-US" dirty="0"/>
              <a:t>; e.g. 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math.sqrt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(n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” (</a:t>
            </a:r>
            <a:r>
              <a:rPr lang="ro-RO" dirty="0"/>
              <a:t>rădăcină pătrată</a:t>
            </a:r>
            <a:r>
              <a:rPr lang="en-US" dirty="0"/>
              <a:t>)</a:t>
            </a:r>
          </a:p>
        </p:txBody>
      </p:sp>
      <p:sp>
        <p:nvSpPr>
          <p:cNvPr id="168" name="Google Shape;168;p25"/>
          <p:cNvSpPr txBox="1"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 lang="en"/>
          </a:p>
        </p:txBody>
      </p:sp>
      <p:sp>
        <p:nvSpPr>
          <p:cNvPr id="169" name="Google Shape;169;p25"/>
          <p:cNvSpPr txBox="1"/>
          <p:nvPr/>
        </p:nvSpPr>
        <p:spPr>
          <a:xfrm>
            <a:off x="5362575" y="1106551"/>
            <a:ext cx="3606900" cy="3776453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33333"/>
              </a:lnSpc>
            </a:pPr>
            <a:r>
              <a:rPr lang="en" sz="1350" dirty="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15</a:t>
            </a:r>
            <a:endParaRPr sz="1350" dirty="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3.333333333333335</a:t>
            </a:r>
            <a:endParaRPr sz="1350" dirty="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&gt;&gt; print(</a:t>
            </a:r>
            <a:r>
              <a:rPr lang="en" sz="1350" dirty="0">
                <a:solidFill>
                  <a:srgbClr val="09865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350" dirty="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lang="en" sz="1350" dirty="0">
                <a:solidFill>
                  <a:srgbClr val="09865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350" dirty="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 dirty="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09865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1350" dirty="0">
              <a:solidFill>
                <a:srgbClr val="09865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"ab"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"cd"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abcd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"ab"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TypeError: unsupported operand type(s) </a:t>
            </a: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+: 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'int'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'str'</a:t>
            </a:r>
            <a:endParaRPr sz="1350" dirty="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&gt;&gt; print(</a:t>
            </a:r>
            <a:r>
              <a:rPr lang="en" sz="1350" dirty="0">
                <a:solidFill>
                  <a:srgbClr val="09865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" sz="1350" dirty="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350" dirty="0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"ab"</a:t>
            </a:r>
            <a:r>
              <a:rPr lang="en" sz="1350" dirty="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 dirty="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09865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ab</a:t>
            </a:r>
            <a:endParaRPr sz="1350" dirty="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70" name="Google Shape;170;p25"/>
          <p:cNvCxnSpPr/>
          <p:nvPr/>
        </p:nvCxnSpPr>
        <p:spPr>
          <a:xfrm flipH="1">
            <a:off x="7418250" y="1638300"/>
            <a:ext cx="792300" cy="4308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1" name="Google Shape;171;p25"/>
          <p:cNvSpPr txBox="1"/>
          <p:nvPr/>
        </p:nvSpPr>
        <p:spPr>
          <a:xfrm>
            <a:off x="7877175" y="1304926"/>
            <a:ext cx="10287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b="1">
                <a:solidFill>
                  <a:srgbClr val="FF0000"/>
                </a:solidFill>
                <a:latin typeface="Muli"/>
                <a:ea typeface="Muli"/>
                <a:cs typeface="Muli"/>
                <a:sym typeface="Muli"/>
              </a:rPr>
              <a:t>hmmm?</a:t>
            </a:r>
            <a:endParaRPr b="1">
              <a:solidFill>
                <a:srgbClr val="FF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2" name="Google Shape;172;p25"/>
          <p:cNvSpPr txBox="1"/>
          <p:nvPr/>
        </p:nvSpPr>
        <p:spPr>
          <a:xfrm>
            <a:off x="5854400" y="4862400"/>
            <a:ext cx="2860200" cy="954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o-RO" sz="1000" i="1" dirty="0">
                <a:latin typeface="Muli"/>
                <a:ea typeface="Muli"/>
                <a:cs typeface="Muli"/>
                <a:sym typeface="Muli"/>
              </a:rPr>
              <a:t>Pentru cei care sunt curioși, 10/3 are un rezultat care se termină în 5 datorită a ceva numit </a:t>
            </a:r>
            <a:r>
              <a:rPr lang="en" sz="1000" i="1" dirty="0">
                <a:latin typeface="Muli"/>
                <a:ea typeface="Muli"/>
                <a:cs typeface="Muli"/>
                <a:sym typeface="Muli"/>
              </a:rPr>
              <a:t>“floating point approximation”. </a:t>
            </a:r>
            <a:r>
              <a:rPr lang="ro-RO" sz="1000" i="1" dirty="0">
                <a:latin typeface="Muli"/>
                <a:ea typeface="Muli"/>
                <a:cs typeface="Muli"/>
                <a:sym typeface="Muli"/>
              </a:rPr>
              <a:t>De fapt, calculatorul estimează când sunt implicate decimale, și aici apare o inadvertență</a:t>
            </a:r>
            <a:endParaRPr sz="1000" i="1"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408AB03-5E14-9745-A4F2-89E6C3EF8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Prime Lessons (primelessons.org) CC-BY-NC-SA.  (Last edit: 01/17/2021)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ro-RO" dirty="0"/>
              <a:t>Operații cu variabile</a:t>
            </a:r>
            <a:endParaRPr lang="es-419" dirty="0"/>
          </a:p>
        </p:txBody>
      </p:sp>
      <p:sp>
        <p:nvSpPr>
          <p:cNvPr id="178" name="Google Shape;178;p26"/>
          <p:cNvSpPr txBox="1">
            <a:spLocks noGrp="1"/>
          </p:cNvSpPr>
          <p:nvPr>
            <p:ph idx="1"/>
          </p:nvPr>
        </p:nvSpPr>
        <p:spPr>
          <a:xfrm>
            <a:off x="155576" y="2034540"/>
            <a:ext cx="6039334" cy="4188460"/>
          </a:xfrm>
        </p:spPr>
        <p:txBody>
          <a:bodyPr spcFirstLastPara="1" vert="horz" wrap="square" lIns="0" tIns="0" rIns="0" bIns="0" rtlCol="0" anchor="t" anchorCtr="0">
            <a:normAutofit/>
          </a:bodyPr>
          <a:lstStyle/>
          <a:p>
            <a:r>
              <a:rPr lang="ro-RO" dirty="0"/>
              <a:t>Operațiile cu variabile nu sunt chiar ca la </a:t>
            </a:r>
            <a:r>
              <a:rPr lang="en-US" dirty="0" err="1"/>
              <a:t>algebr</a:t>
            </a:r>
            <a:r>
              <a:rPr lang="ro-RO" dirty="0"/>
              <a:t>ă</a:t>
            </a:r>
            <a:endParaRPr lang="en-US" dirty="0"/>
          </a:p>
          <a:p>
            <a:pPr lvl="1"/>
            <a:r>
              <a:rPr lang="ro-RO" dirty="0"/>
              <a:t>Expresiile sunt evaluate de la dreapta la stânga</a:t>
            </a:r>
            <a:endParaRPr lang="en-US" dirty="0"/>
          </a:p>
          <a:p>
            <a:pPr lvl="1"/>
            <a:r>
              <a:rPr lang="ro-RO" dirty="0"/>
              <a:t>Expresiile din dreapta </a:t>
            </a:r>
            <a:r>
              <a:rPr lang="en-US" dirty="0"/>
              <a:t>= </a:t>
            </a:r>
            <a:r>
              <a:rPr lang="ro-RO" dirty="0"/>
              <a:t>sunt evaluate primele</a:t>
            </a:r>
            <a:r>
              <a:rPr lang="en-US" dirty="0"/>
              <a:t>, </a:t>
            </a:r>
            <a:r>
              <a:rPr lang="ro-RO" dirty="0"/>
              <a:t>apoi alocate variabilei din partea stângă</a:t>
            </a:r>
            <a:endParaRPr lang="en-US" dirty="0"/>
          </a:p>
          <a:p>
            <a:r>
              <a:rPr lang="ro-RO" dirty="0"/>
              <a:t>Î</a:t>
            </a:r>
            <a:r>
              <a:rPr lang="en-US" dirty="0"/>
              <a:t>n </a:t>
            </a:r>
            <a:r>
              <a:rPr lang="ro-RO" dirty="0"/>
              <a:t>exemplul din dreapta</a:t>
            </a:r>
            <a:r>
              <a:rPr lang="en-US" dirty="0"/>
              <a:t>, x+10 </a:t>
            </a:r>
            <a:r>
              <a:rPr lang="ro-RO" dirty="0"/>
              <a:t>este evaluat la </a:t>
            </a:r>
            <a:r>
              <a:rPr lang="en-US" dirty="0"/>
              <a:t>20 </a:t>
            </a:r>
            <a:r>
              <a:rPr lang="ro-RO" dirty="0"/>
              <a:t>mai întâi</a:t>
            </a:r>
            <a:r>
              <a:rPr lang="en-US" dirty="0"/>
              <a:t>,</a:t>
            </a:r>
            <a:r>
              <a:rPr lang="ro-RO" dirty="0"/>
              <a:t> apoi x este setat la valoarea de 20</a:t>
            </a:r>
            <a:r>
              <a:rPr lang="en-US" dirty="0"/>
              <a:t>, </a:t>
            </a:r>
            <a:r>
              <a:rPr lang="ro-RO" dirty="0"/>
              <a:t>stergându-se valoarea anterioară</a:t>
            </a:r>
            <a:r>
              <a:rPr lang="en-US" dirty="0"/>
              <a:t> </a:t>
            </a:r>
          </a:p>
        </p:txBody>
      </p:sp>
      <p:sp>
        <p:nvSpPr>
          <p:cNvPr id="179" name="Google Shape;179;p26"/>
          <p:cNvSpPr txBox="1"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 lang="en"/>
          </a:p>
        </p:txBody>
      </p:sp>
      <p:sp>
        <p:nvSpPr>
          <p:cNvPr id="180" name="Google Shape;180;p26"/>
          <p:cNvSpPr txBox="1"/>
          <p:nvPr/>
        </p:nvSpPr>
        <p:spPr>
          <a:xfrm>
            <a:off x="6924675" y="2261875"/>
            <a:ext cx="2009700" cy="267127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33333"/>
              </a:lnSpc>
            </a:pPr>
            <a:r>
              <a:rPr lang="en" sz="1350" dirty="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350" dirty="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print(x)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350" dirty="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 = x+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350" dirty="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sz="1350" dirty="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lang="en" sz="13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Shorthand:</a:t>
            </a:r>
            <a:endParaRPr sz="135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x+=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350" dirty="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30</a:t>
            </a:r>
            <a:endParaRPr sz="1350" dirty="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8DBBAF4-BBA1-1143-A2F6-5FB63DB82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Prime Lessons (primelessons.org) CC-BY-NC-SA.  (Last edit: 01/17/2021)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toUse" id="{7DD8E111-BC3A-4444-A06C-BD4DCB2344B2}" vid="{5D8D2880-D206-C442-A283-BCAB763DE8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primelessons</Template>
  <TotalTime>2191</TotalTime>
  <Words>1305</Words>
  <Application>Microsoft Office PowerPoint</Application>
  <PresentationFormat>On-screen Show (4:3)</PresentationFormat>
  <Paragraphs>156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Consolas</vt:lpstr>
      <vt:lpstr>Courier New</vt:lpstr>
      <vt:lpstr>Gill Sans MT</vt:lpstr>
      <vt:lpstr>Helvetica Neue</vt:lpstr>
      <vt:lpstr>Muli</vt:lpstr>
      <vt:lpstr>Wingdings 2</vt:lpstr>
      <vt:lpstr>Dividend</vt:lpstr>
      <vt:lpstr>Tipurile de date, Operațiunile , și variabilele</vt:lpstr>
      <vt:lpstr>Obiectivele lecției</vt:lpstr>
      <vt:lpstr>Tipuri de bază</vt:lpstr>
      <vt:lpstr>Tipuri specifice SPIKE prime/MINDSTORMS</vt:lpstr>
      <vt:lpstr>Utilizarea funcției de  Printare</vt:lpstr>
      <vt:lpstr>Utilizarea matricei led a Hub-ului</vt:lpstr>
      <vt:lpstr>variabilele</vt:lpstr>
      <vt:lpstr>Operațiile</vt:lpstr>
      <vt:lpstr>Operații cu variabile</vt:lpstr>
      <vt:lpstr>provocare</vt:lpstr>
      <vt:lpstr>Soluția problemei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Porumb (Buruiană) N. Marinela</cp:lastModifiedBy>
  <cp:revision>192</cp:revision>
  <dcterms:created xsi:type="dcterms:W3CDTF">2016-07-04T02:35:12Z</dcterms:created>
  <dcterms:modified xsi:type="dcterms:W3CDTF">2023-10-29T16:06:40Z</dcterms:modified>
</cp:coreProperties>
</file>