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71" r:id="rId4"/>
    <p:sldId id="272" r:id="rId5"/>
    <p:sldId id="276" r:id="rId6"/>
    <p:sldId id="289" r:id="rId7"/>
    <p:sldId id="280" r:id="rId8"/>
    <p:sldId id="279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9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55622bee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55622bee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55622bee8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55622bee8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B1CD22C7-AD87-2946-89AB-95864818EE6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1031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925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E2A0B5-153B-894A-98D5-D16DC0CEFAC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4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5705A-E337-FC4F-82CF-FEEBC57F772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04B386-D953-FC45-97CA-E5338F02980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5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8CB7D8-EE5D-E546-BE85-727F7632C22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2F7E1-A865-0A40-B7EA-432D3B7C6BE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6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FB0E4-E8AB-2849-A4AF-7363916D8FB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1DCC12-2626-E94C-ACF9-165EE520BC4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C6424-EDB7-5848-937A-B4E52ABA8CC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4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EB7FB9-B791-744A-9ADB-4E0AF034C79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81940F-F639-F349-89EA-52791D5310A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1/17/2021)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CE0AAD-7966-CE4A-A70F-392ACEBDF33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6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ro-RO" dirty="0"/>
              <a:t>xpresii </a:t>
            </a:r>
            <a:r>
              <a:rPr lang="en-US" dirty="0"/>
              <a:t>&amp; </a:t>
            </a:r>
            <a:r>
              <a:rPr lang="ro-RO" dirty="0"/>
              <a:t>condiționalități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805836"/>
          </a:xfrm>
        </p:spPr>
        <p:txBody>
          <a:bodyPr/>
          <a:lstStyle/>
          <a:p>
            <a:r>
              <a:rPr lang="ro-RO" dirty="0"/>
              <a:t>Învățăm cum să programăm robotul să facă alegeri</a:t>
            </a:r>
            <a:endParaRPr lang="en-US" dirty="0"/>
          </a:p>
          <a:p>
            <a:r>
              <a:rPr lang="ro-RO" dirty="0"/>
              <a:t>Învățăm cum să utilizăm condiționalitățile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expresii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631743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 err="1"/>
              <a:t>Identif</a:t>
            </a:r>
            <a:r>
              <a:rPr lang="ro-RO" dirty="0"/>
              <a:t>icați dacă ceva este Adevărat sau Fals</a:t>
            </a:r>
            <a:endParaRPr lang="en-US" dirty="0"/>
          </a:p>
          <a:p>
            <a:pPr lvl="1"/>
            <a:r>
              <a:rPr lang="ro-RO" dirty="0"/>
              <a:t>Este cerul albastru</a:t>
            </a:r>
            <a:r>
              <a:rPr lang="en-US" dirty="0"/>
              <a:t>? → </a:t>
            </a:r>
            <a:r>
              <a:rPr lang="ro-RO" dirty="0"/>
              <a:t>Adevărat</a:t>
            </a:r>
            <a:endParaRPr lang="en-US" dirty="0"/>
          </a:p>
          <a:p>
            <a:pPr lvl="1"/>
            <a:r>
              <a:rPr lang="ro-RO" dirty="0"/>
              <a:t>Este Newton încă în viață?</a:t>
            </a:r>
            <a:r>
              <a:rPr lang="en-US" dirty="0"/>
              <a:t> → </a:t>
            </a:r>
            <a:r>
              <a:rPr lang="en-US" dirty="0" err="1"/>
              <a:t>Fals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/>
              <a:t>n cod, </a:t>
            </a:r>
            <a:r>
              <a:rPr lang="ro-RO" dirty="0"/>
              <a:t>putem compara variabilele sau două articole unul cu celălalt</a:t>
            </a:r>
            <a:endParaRPr lang="en-US" dirty="0"/>
          </a:p>
          <a:p>
            <a:r>
              <a:rPr lang="ro-RO" dirty="0"/>
              <a:t>Există diferiți operatori de comparație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ro-RO" dirty="0"/>
              <a:t>gal</a:t>
            </a:r>
            <a:r>
              <a:rPr lang="en-US" dirty="0"/>
              <a:t> (==), </a:t>
            </a:r>
            <a:r>
              <a:rPr lang="ro-RO" dirty="0"/>
              <a:t>inegal</a:t>
            </a:r>
            <a:r>
              <a:rPr lang="en-US" dirty="0"/>
              <a:t>(!=), </a:t>
            </a:r>
            <a:r>
              <a:rPr lang="ro-RO" dirty="0"/>
              <a:t>mai mare</a:t>
            </a:r>
            <a:r>
              <a:rPr lang="en-US" dirty="0"/>
              <a:t>(&gt;), </a:t>
            </a:r>
            <a:r>
              <a:rPr lang="ro-RO" dirty="0"/>
              <a:t>mai mic</a:t>
            </a:r>
            <a:r>
              <a:rPr lang="en-US" dirty="0"/>
              <a:t> (&lt;), </a:t>
            </a:r>
            <a:r>
              <a:rPr lang="ro-RO" dirty="0"/>
              <a:t>mai mare sau egal </a:t>
            </a:r>
            <a:r>
              <a:rPr lang="en-US" dirty="0"/>
              <a:t>(&gt;=), </a:t>
            </a:r>
            <a:r>
              <a:rPr lang="ro-RO" dirty="0"/>
              <a:t>mai mic sau egal</a:t>
            </a:r>
            <a:r>
              <a:rPr lang="en-US" dirty="0"/>
              <a:t>(&lt;=)</a:t>
            </a:r>
          </a:p>
          <a:p>
            <a:pPr lvl="1"/>
            <a:r>
              <a:rPr lang="ro-RO" dirty="0">
                <a:latin typeface="Muli"/>
                <a:ea typeface="Muli"/>
                <a:cs typeface="Muli"/>
                <a:sym typeface="Muli"/>
              </a:rPr>
              <a:t>Sfat util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: u</a:t>
            </a:r>
            <a:r>
              <a:rPr lang="ro-RO" dirty="0">
                <a:latin typeface="Muli"/>
                <a:ea typeface="Muli"/>
                <a:cs typeface="Muli"/>
                <a:sym typeface="Muli"/>
              </a:rPr>
              <a:t>tilizează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 “not” </a:t>
            </a:r>
            <a:r>
              <a:rPr lang="ro-RO" dirty="0">
                <a:latin typeface="Muli"/>
                <a:ea typeface="Muli"/>
                <a:cs typeface="Muli"/>
                <a:sym typeface="Muli"/>
              </a:rPr>
              <a:t>în fața oricărui operator pentru a inversa comparația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 (i.e. </a:t>
            </a:r>
            <a:r>
              <a:rPr lang="ro-RO" dirty="0">
                <a:latin typeface="Muli"/>
                <a:ea typeface="Muli"/>
                <a:cs typeface="Muli"/>
                <a:sym typeface="Muli"/>
              </a:rPr>
              <a:t>Adevărat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 → </a:t>
            </a:r>
            <a:r>
              <a:rPr lang="en-US" dirty="0" err="1">
                <a:latin typeface="Muli"/>
                <a:ea typeface="Muli"/>
                <a:cs typeface="Muli"/>
                <a:sym typeface="Muli"/>
              </a:rPr>
              <a:t>Fals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191" name="Google Shape;191;p2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194" name="Google Shape;194;p28"/>
          <p:cNvSpPr txBox="1"/>
          <p:nvPr/>
        </p:nvSpPr>
        <p:spPr>
          <a:xfrm>
            <a:off x="6664850" y="2458500"/>
            <a:ext cx="2296270" cy="211869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>
              <a:lnSpc>
                <a:spcPct val="133333"/>
              </a:lnSpc>
            </a:pPr>
            <a:r>
              <a:rPr lang="es-419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s-419" sz="135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5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419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x==</a:t>
            </a:r>
            <a:r>
              <a:rPr lang="es-419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es-419"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50424B-5A55-40B9-88A4-3960E113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Combinarea expresiilor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6079865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 err="1"/>
              <a:t>Identif</a:t>
            </a:r>
            <a:r>
              <a:rPr lang="ro-RO" dirty="0"/>
              <a:t>ică dacă 2 sau mai multe declarații se susțin</a:t>
            </a:r>
            <a:endParaRPr lang="en-US" dirty="0"/>
          </a:p>
          <a:p>
            <a:pPr lvl="1"/>
            <a:r>
              <a:rPr lang="ro-RO" dirty="0"/>
              <a:t>Este cerul roșu </a:t>
            </a:r>
            <a:r>
              <a:rPr lang="ro-RO" b="1" dirty="0"/>
              <a:t>ȘI</a:t>
            </a:r>
            <a:r>
              <a:rPr lang="ro-RO" dirty="0"/>
              <a:t> N</a:t>
            </a:r>
            <a:r>
              <a:rPr lang="en-US" dirty="0" err="1"/>
              <a:t>ewton</a:t>
            </a:r>
            <a:r>
              <a:rPr lang="ro-RO" dirty="0"/>
              <a:t> a inventat calculul</a:t>
            </a:r>
            <a:r>
              <a:rPr lang="en-US" dirty="0"/>
              <a:t>? → </a:t>
            </a:r>
            <a:r>
              <a:rPr lang="en-US" dirty="0" err="1"/>
              <a:t>Fals</a:t>
            </a:r>
            <a:endParaRPr lang="en-US" dirty="0"/>
          </a:p>
          <a:p>
            <a:pPr lvl="1"/>
            <a:r>
              <a:rPr lang="ro-RO" dirty="0"/>
              <a:t>Este cerul roșu </a:t>
            </a:r>
            <a:r>
              <a:rPr lang="ro-RO" b="1" dirty="0"/>
              <a:t>SAU</a:t>
            </a:r>
            <a:r>
              <a:rPr lang="ro-RO" dirty="0"/>
              <a:t> </a:t>
            </a:r>
            <a:r>
              <a:rPr lang="en-US" dirty="0"/>
              <a:t>Newton </a:t>
            </a:r>
            <a:r>
              <a:rPr lang="ro-RO" dirty="0"/>
              <a:t>a inventat calculul</a:t>
            </a:r>
            <a:r>
              <a:rPr lang="en-US" dirty="0"/>
              <a:t>? → </a:t>
            </a:r>
            <a:r>
              <a:rPr lang="ro-RO" dirty="0"/>
              <a:t>Adevărat</a:t>
            </a:r>
            <a:endParaRPr lang="en-US" dirty="0"/>
          </a:p>
          <a:p>
            <a:r>
              <a:rPr lang="ro-RO" dirty="0"/>
              <a:t>Doi operatori care se pot combina</a:t>
            </a:r>
            <a:r>
              <a:rPr lang="en-US" dirty="0"/>
              <a:t>: “</a:t>
            </a:r>
            <a:r>
              <a:rPr lang="ro-RO" dirty="0"/>
              <a:t>și</a:t>
            </a:r>
            <a:r>
              <a:rPr lang="en-US" dirty="0"/>
              <a:t>”, “</a:t>
            </a:r>
            <a:r>
              <a:rPr lang="ro-RO" dirty="0"/>
              <a:t>sau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Pla</a:t>
            </a:r>
            <a:r>
              <a:rPr lang="ro-RO" dirty="0"/>
              <a:t>sează între declarații pentru a evalua.</a:t>
            </a:r>
            <a:endParaRPr lang="en-US" dirty="0"/>
          </a:p>
          <a:p>
            <a:pPr lvl="1"/>
            <a:r>
              <a:rPr lang="ro-RO" dirty="0"/>
              <a:t>Ordinea operațiilor se aplică</a:t>
            </a:r>
            <a:r>
              <a:rPr lang="en-US" dirty="0"/>
              <a:t> (</a:t>
            </a:r>
            <a:r>
              <a:rPr lang="ro-RO" dirty="0"/>
              <a:t>pentru a extinde</a:t>
            </a:r>
            <a:r>
              <a:rPr lang="en-US" dirty="0"/>
              <a:t>)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ro-RO" dirty="0"/>
              <a:t>așa că este de ajutor să plasezi uneori paranteze în jurul grupurilor de declarații</a:t>
            </a:r>
            <a:endParaRPr lang="en-US"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203" name="Google Shape;203;p29"/>
          <p:cNvSpPr txBox="1"/>
          <p:nvPr/>
        </p:nvSpPr>
        <p:spPr>
          <a:xfrm>
            <a:off x="6372225" y="2209800"/>
            <a:ext cx="2624400" cy="267127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2BFFD3-01FC-4B60-8945-44ED2F64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Declarații de condiționare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61933" cy="4929324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Pune robotului o întrebare și execută ceva diferit pe baza răspunsului</a:t>
            </a:r>
            <a:r>
              <a:rPr lang="en-US" dirty="0"/>
              <a:t>. </a:t>
            </a:r>
            <a:r>
              <a:rPr lang="ro-RO" dirty="0"/>
              <a:t>Este o declarație ca cea de Adevărat/Fals</a:t>
            </a:r>
            <a:endParaRPr lang="en-US" dirty="0"/>
          </a:p>
          <a:p>
            <a:r>
              <a:rPr lang="en-US" dirty="0"/>
              <a:t>Ex</a:t>
            </a:r>
            <a:r>
              <a:rPr lang="ro-RO" dirty="0"/>
              <a:t>e</a:t>
            </a:r>
            <a:r>
              <a:rPr lang="en-US" dirty="0" err="1"/>
              <a:t>mpl</a:t>
            </a:r>
            <a:r>
              <a:rPr lang="ro-RO" dirty="0"/>
              <a:t>u</a:t>
            </a:r>
            <a:r>
              <a:rPr lang="en-US" dirty="0"/>
              <a:t>: </a:t>
            </a:r>
          </a:p>
          <a:p>
            <a:pPr lvl="1"/>
            <a:r>
              <a:rPr lang="ro-RO" dirty="0"/>
              <a:t>Dacă robotul detectează negru, mergi înainte, dacă nu mergi înapoi</a:t>
            </a:r>
            <a:r>
              <a:rPr lang="en-US" dirty="0"/>
              <a:t>. </a:t>
            </a:r>
          </a:p>
          <a:p>
            <a:r>
              <a:rPr lang="ro-RO" dirty="0"/>
              <a:t>O declarație IF are nevoie de o expresie</a:t>
            </a:r>
            <a:r>
              <a:rPr lang="en-US" dirty="0"/>
              <a:t>. </a:t>
            </a:r>
            <a:r>
              <a:rPr lang="ro-RO" dirty="0"/>
              <a:t>Dacă răspunsul este adevărat, robotul va rula codul de mai jos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(expression):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Code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nivelul de identație în cod este foarte important în P</a:t>
            </a:r>
            <a:r>
              <a:rPr lang="en-US" dirty="0" err="1"/>
              <a:t>ython</a:t>
            </a:r>
            <a:endParaRPr lang="en-US" dirty="0"/>
          </a:p>
          <a:p>
            <a:pPr lvl="1"/>
            <a:r>
              <a:rPr lang="ro-RO" dirty="0"/>
              <a:t>Toate declarațiile care au aceleași nivel de identație vor fi considerate parte a unui block de cod</a:t>
            </a:r>
            <a:r>
              <a:rPr lang="en-US" dirty="0"/>
              <a:t>. </a:t>
            </a:r>
            <a:r>
              <a:rPr lang="ro-RO" dirty="0"/>
              <a:t> Ambele</a:t>
            </a:r>
            <a:r>
              <a:rPr lang="en-US" dirty="0"/>
              <a:t> </a:t>
            </a:r>
            <a:r>
              <a:rPr lang="en" sz="1600" dirty="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print(</a:t>
            </a:r>
            <a:r>
              <a:rPr lang="en" sz="1600" dirty="0">
                <a:solidFill>
                  <a:srgbClr val="A31515"/>
                </a:solidFill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"Yay!"</a:t>
            </a:r>
            <a:r>
              <a:rPr lang="en" sz="1600" dirty="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)</a:t>
            </a:r>
            <a:r>
              <a:rPr lang="ro-RO" sz="1600" b="1" dirty="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și</a:t>
            </a:r>
            <a:r>
              <a:rPr lang="en" sz="1600" dirty="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 print(</a:t>
            </a:r>
            <a:r>
              <a:rPr lang="en" sz="1600" dirty="0">
                <a:solidFill>
                  <a:srgbClr val="A31515"/>
                </a:solidFill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"x=7"</a:t>
            </a:r>
            <a:r>
              <a:rPr lang="en" sz="1600" dirty="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)</a:t>
            </a:r>
            <a:r>
              <a:rPr lang="ro-RO" sz="1600" b="1" dirty="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rulează în exemplu din dreapta.</a:t>
            </a:r>
            <a:endParaRPr lang="en-US" b="1" dirty="0">
              <a:solidFill>
                <a:srgbClr val="000000"/>
              </a:solidFill>
              <a:effectLst/>
            </a:endParaRPr>
          </a:p>
          <a:p>
            <a:r>
              <a:rPr lang="ro-RO" dirty="0"/>
              <a:t>Poți adăuga o declarație de tip ELSE pentru a rula codul dacă espresia este Falsă</a:t>
            </a: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(expression):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Code to run if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963E"/>
                </a:solidFill>
                <a:latin typeface="Consolas" panose="020B0609020204030204" pitchFamily="49" charset="0"/>
              </a:rPr>
              <a:t>Alternate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Code if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Google Shape;211;p30">
            <a:extLst>
              <a:ext uri="{FF2B5EF4-FFF2-40B4-BE49-F238E27FC236}">
                <a16:creationId xmlns:a16="http://schemas.microsoft.com/office/drawing/2014/main" id="{07EF9E66-444A-49DE-917D-284D1A6D7AD1}"/>
              </a:ext>
            </a:extLst>
          </p:cNvPr>
          <p:cNvSpPr txBox="1"/>
          <p:nvPr/>
        </p:nvSpPr>
        <p:spPr>
          <a:xfrm>
            <a:off x="6833475" y="1241653"/>
            <a:ext cx="2022600" cy="211869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7)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"x=7"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x=7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221;p31">
            <a:extLst>
              <a:ext uri="{FF2B5EF4-FFF2-40B4-BE49-F238E27FC236}">
                <a16:creationId xmlns:a16="http://schemas.microsoft.com/office/drawing/2014/main" id="{AFDB5D4B-72B3-49EE-90AA-1CD2ABB96C92}"/>
              </a:ext>
            </a:extLst>
          </p:cNvPr>
          <p:cNvSpPr txBox="1"/>
          <p:nvPr/>
        </p:nvSpPr>
        <p:spPr>
          <a:xfrm>
            <a:off x="6854475" y="3604668"/>
            <a:ext cx="2001600" cy="26091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8)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"x=7"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Instanțele </a:t>
            </a:r>
            <a:r>
              <a:rPr lang="en-US" dirty="0"/>
              <a:t>ELIF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524271" cy="492932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ro-RO" dirty="0"/>
              <a:t>înseamnă </a:t>
            </a:r>
            <a:r>
              <a:rPr lang="en-US" dirty="0"/>
              <a:t>“else if”. </a:t>
            </a:r>
            <a:r>
              <a:rPr lang="ro-RO" dirty="0"/>
              <a:t> Condiția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ro-RO" dirty="0"/>
              <a:t>poate fi utilizată pentru a verifica o altă condiție, având în vedere că răspunsul la condiția anterioară a fost Fals</a:t>
            </a:r>
            <a:r>
              <a:rPr lang="en-US" dirty="0"/>
              <a:t>, </a:t>
            </a:r>
            <a:r>
              <a:rPr lang="ro-RO" dirty="0"/>
              <a:t>și să resorteze codul cu condiție de </a:t>
            </a:r>
            <a:r>
              <a:rPr lang="en-US" dirty="0"/>
              <a:t>else.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expression2: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Cod</a:t>
            </a:r>
            <a:r>
              <a:rPr lang="ro-RO" b="0" dirty="0">
                <a:solidFill>
                  <a:schemeClr val="tx1"/>
                </a:solidFill>
                <a:effectLst/>
              </a:rPr>
              <a:t>ul</a:t>
            </a:r>
            <a:r>
              <a:rPr lang="en-US" b="0" dirty="0">
                <a:solidFill>
                  <a:schemeClr val="tx1"/>
                </a:solidFill>
                <a:effectLst/>
              </a:rPr>
              <a:t> 2 </a:t>
            </a:r>
            <a:r>
              <a:rPr lang="ro-RO" b="0" dirty="0">
                <a:solidFill>
                  <a:schemeClr val="tx1"/>
                </a:solidFill>
                <a:effectLst/>
              </a:rPr>
              <a:t>va rula doar dacă ,,expression</a:t>
            </a:r>
            <a:r>
              <a:rPr lang="en-US" b="0" dirty="0">
                <a:solidFill>
                  <a:schemeClr val="tx1"/>
                </a:solidFill>
                <a:effectLst/>
              </a:rPr>
              <a:t>”</a:t>
            </a:r>
            <a:r>
              <a:rPr lang="ro-RO" b="0" dirty="0">
                <a:solidFill>
                  <a:schemeClr val="tx1"/>
                </a:solidFill>
                <a:effectLst/>
              </a:rPr>
              <a:t> este falsă dar ,,expression 2</a:t>
            </a:r>
            <a:r>
              <a:rPr lang="en-US" b="0" dirty="0">
                <a:solidFill>
                  <a:schemeClr val="tx1"/>
                </a:solidFill>
                <a:effectLst/>
              </a:rPr>
              <a:t>”</a:t>
            </a:r>
            <a:r>
              <a:rPr lang="ro-RO" b="0" dirty="0">
                <a:solidFill>
                  <a:schemeClr val="tx1"/>
                </a:solidFill>
                <a:effectLst/>
              </a:rPr>
              <a:t> este adevărată</a:t>
            </a:r>
            <a:r>
              <a:rPr lang="en-US" b="0" dirty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Po</a:t>
            </a:r>
            <a:r>
              <a:rPr lang="ro-RO" dirty="0">
                <a:solidFill>
                  <a:schemeClr val="tx1"/>
                </a:solidFill>
              </a:rPr>
              <a:t>ți folosi instanțe multiple </a:t>
            </a: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ro-RO" dirty="0">
                <a:solidFill>
                  <a:schemeClr val="tx1"/>
                </a:solidFill>
              </a:rPr>
              <a:t>dar doar o singură instanță if și else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expression2: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expression3: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Google Shape;229;p32">
            <a:extLst>
              <a:ext uri="{FF2B5EF4-FFF2-40B4-BE49-F238E27FC236}">
                <a16:creationId xmlns:a16="http://schemas.microsoft.com/office/drawing/2014/main" id="{F39DE196-1E17-41E6-8E7F-5EFB7409E7BF}"/>
              </a:ext>
            </a:extLst>
          </p:cNvPr>
          <p:cNvSpPr txBox="1"/>
          <p:nvPr/>
        </p:nvSpPr>
        <p:spPr>
          <a:xfrm>
            <a:off x="6822124" y="1847400"/>
            <a:ext cx="2100000" cy="3163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"x=7"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"sad"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771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</a:t>
            </a:r>
            <a:r>
              <a:rPr lang="en-US" dirty="0"/>
              <a:t>: </a:t>
            </a:r>
            <a:r>
              <a:rPr lang="ro-RO" dirty="0"/>
              <a:t>par sau impar?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/>
          <a:lstStyle/>
          <a:p>
            <a:r>
              <a:rPr lang="en-US" dirty="0"/>
              <a:t>Cr</a:t>
            </a:r>
            <a:r>
              <a:rPr lang="ro-RO" dirty="0"/>
              <a:t>eează o variabilă</a:t>
            </a:r>
            <a:r>
              <a:rPr lang="en-US" dirty="0"/>
              <a:t> x </a:t>
            </a:r>
            <a:r>
              <a:rPr lang="ro-RO" dirty="0"/>
              <a:t>și desemnații o valoare</a:t>
            </a:r>
            <a:endParaRPr lang="en-US" dirty="0"/>
          </a:p>
          <a:p>
            <a:r>
              <a:rPr lang="ro-RO" dirty="0"/>
              <a:t>Afișează cuvântul ,,par</a:t>
            </a:r>
            <a:r>
              <a:rPr lang="en-US" dirty="0"/>
              <a:t>” </a:t>
            </a:r>
            <a:r>
              <a:rPr lang="ro-RO" dirty="0"/>
              <a:t>sau</a:t>
            </a:r>
            <a:r>
              <a:rPr lang="en-US" dirty="0"/>
              <a:t> “</a:t>
            </a:r>
            <a:r>
              <a:rPr lang="ro-RO" dirty="0"/>
              <a:t>impar</a:t>
            </a:r>
            <a:r>
              <a:rPr lang="en-US" dirty="0"/>
              <a:t>” </a:t>
            </a:r>
            <a:r>
              <a:rPr lang="ro-RO" dirty="0"/>
              <a:t>în funcție de valoarea variabilei x</a:t>
            </a:r>
            <a:r>
              <a:rPr lang="en-US" dirty="0"/>
              <a:t> </a:t>
            </a:r>
          </a:p>
          <a:p>
            <a:r>
              <a:rPr lang="ro-RO" dirty="0"/>
              <a:t>Va fi nevoie să utilizezi un operator ,,modulo</a:t>
            </a:r>
            <a:r>
              <a:rPr lang="en-US" dirty="0"/>
              <a:t>’’</a:t>
            </a:r>
            <a:r>
              <a:rPr lang="ro-RO" dirty="0"/>
              <a:t> și o instanță IF/ELSE.</a:t>
            </a:r>
            <a:endParaRPr lang="en-US" dirty="0"/>
          </a:p>
          <a:p>
            <a:pPr lvl="1"/>
            <a:r>
              <a:rPr lang="en-US" dirty="0"/>
              <a:t>Modulo </a:t>
            </a:r>
            <a:r>
              <a:rPr lang="ro-RO" dirty="0"/>
              <a:t>înregistrează restul de la o împărțire</a:t>
            </a:r>
            <a:r>
              <a:rPr lang="en-US" dirty="0"/>
              <a:t>. </a:t>
            </a:r>
            <a:r>
              <a:rPr lang="ro-RO" dirty="0"/>
              <a:t>De exemplu, </a:t>
            </a:r>
            <a:br>
              <a:rPr lang="en-US" dirty="0"/>
            </a:br>
            <a:r>
              <a:rPr lang="en-US" dirty="0"/>
              <a:t>8 % 3 = 2</a:t>
            </a:r>
            <a:r>
              <a:rPr lang="ro-RO" dirty="0"/>
              <a:t>, dacă împarți 8 la 3, vei obține restul de 2.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727C61A-3CF4-4EAF-B658-B6A5428C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0" dirty="0">
              <a:solidFill>
                <a:srgbClr val="00963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această comandă importă librăriile necesare și creează o instanță de HUB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această comandă creează variabila x și îi alocă valoarea 51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x%2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calculează restul la împărțirea lui x la 2.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Ar trebui să fie 0 dacă x este par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x%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"even"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"odd"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română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1878</TotalTime>
  <Words>1027</Words>
  <Application>Microsoft Office PowerPoint</Application>
  <PresentationFormat>On-screen Show (4:3)</PresentationFormat>
  <Paragraphs>125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Expresii &amp; condiționalități</vt:lpstr>
      <vt:lpstr>Obiectivele lecției</vt:lpstr>
      <vt:lpstr>expresii</vt:lpstr>
      <vt:lpstr>Combinarea expresiilor</vt:lpstr>
      <vt:lpstr>Declarații de condiționare</vt:lpstr>
      <vt:lpstr>Instanțele ELIF </vt:lpstr>
      <vt:lpstr>provocare: par sau impar?</vt:lpstr>
      <vt:lpstr>Soluția provocării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</cp:lastModifiedBy>
  <cp:revision>194</cp:revision>
  <dcterms:created xsi:type="dcterms:W3CDTF">2016-07-04T02:35:12Z</dcterms:created>
  <dcterms:modified xsi:type="dcterms:W3CDTF">2023-08-21T11:30:30Z</dcterms:modified>
</cp:coreProperties>
</file>