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ze5sp3cojxuPECcipQZdbv5muf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ti Mittal Robotic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9-07T17:41:48.697" idx="1">
    <p:pos x="6000" y="0"/>
    <p:text>All good. No suggestions.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4IcNOc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2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2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 algn="l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 algn="l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buClr>
                <a:schemeClr val="dk1"/>
              </a:buClr>
              <a:buSzPts val="1400"/>
              <a:buFont typeface="Gill Sans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279733" y="2681752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dirty="0"/>
              <a:t>EXPRESII &amp; CONDIȚIONALITĂȚI</a:t>
            </a:r>
          </a:p>
        </p:txBody>
      </p:sp>
      <p:sp>
        <p:nvSpPr>
          <p:cNvPr id="153" name="Google Shape;153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54" name="Google Shape;154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31" name="Google Shape;231;p10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42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o-RO" sz="2000" dirty="0"/>
              <a:t>Această lecție a fost creată de Sanjay Seshan și Arvind Seshan for SPIKE Prime Lessons</a:t>
            </a:r>
          </a:p>
          <a:p>
            <a:r>
              <a:rPr lang="ro-RO" sz="20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2000" dirty="0"/>
          </a:p>
          <a:p>
            <a:r>
              <a:rPr lang="ro-RO" sz="2000" dirty="0"/>
              <a:t>Mai multe lecții sunt disponibile pe </a:t>
            </a:r>
            <a:r>
              <a:rPr lang="ro-RO" sz="2000" dirty="0">
                <a:hlinkClick r:id="rId3"/>
              </a:rPr>
              <a:t>www.primelessons.org</a:t>
            </a:r>
            <a:endParaRPr lang="ro-RO" sz="2000" dirty="0"/>
          </a:p>
          <a:p>
            <a:r>
              <a:rPr lang="ro-RO" sz="2000" dirty="0"/>
              <a:t>Această lecție a fost tradusă în limba romană de echipa de robotică FTC – ROSOPHIA #21455 RO20</a:t>
            </a:r>
          </a:p>
        </p:txBody>
      </p:sp>
      <p:sp>
        <p:nvSpPr>
          <p:cNvPr id="232" name="Google Shape;232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10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</a:p>
        </p:txBody>
      </p:sp>
      <p:sp>
        <p:nvSpPr>
          <p:cNvPr id="160" name="Google Shape;160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Învățăm cum să programăm robotul să facă alegeri</a:t>
            </a:r>
            <a:endParaRPr lang="en-US" dirty="0"/>
          </a:p>
          <a:p>
            <a:r>
              <a:rPr lang="ro-RO" dirty="0"/>
              <a:t>Învățăm cum să utilizăm condiționalitățile</a:t>
            </a:r>
            <a:endParaRPr lang="en-US" dirty="0"/>
          </a:p>
        </p:txBody>
      </p:sp>
      <p:sp>
        <p:nvSpPr>
          <p:cNvPr id="161" name="Google Shape;161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62" name="Google Shape;162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>
                <a:solidFill>
                  <a:schemeClr val="tx1"/>
                </a:solidFill>
              </a:rPr>
              <a:t>EXPRESII</a:t>
            </a:r>
            <a:endParaRPr lang="ro-RO" dirty="0">
              <a:solidFill>
                <a:schemeClr val="dk1"/>
              </a:solidFill>
            </a:endParaRPr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631743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err="1"/>
              <a:t>Identif</a:t>
            </a:r>
            <a:r>
              <a:rPr lang="ro-RO" sz="2000" dirty="0"/>
              <a:t>icați dacă ceva este Adevărat sau Fals</a:t>
            </a:r>
            <a:endParaRPr lang="en-US" sz="2000" dirty="0"/>
          </a:p>
          <a:p>
            <a:pPr lvl="1"/>
            <a:r>
              <a:rPr lang="ro-RO" sz="2000" dirty="0"/>
              <a:t>Este cerul albastru</a:t>
            </a:r>
            <a:r>
              <a:rPr lang="en-US" sz="2000" dirty="0"/>
              <a:t>? → </a:t>
            </a:r>
            <a:r>
              <a:rPr lang="ro-RO" sz="2000" dirty="0"/>
              <a:t>Adevărat</a:t>
            </a:r>
            <a:endParaRPr lang="en-US" sz="2000" dirty="0"/>
          </a:p>
          <a:p>
            <a:pPr lvl="1"/>
            <a:r>
              <a:rPr lang="ro-RO" sz="2000" dirty="0"/>
              <a:t>Este Newton încă în viață?</a:t>
            </a:r>
            <a:r>
              <a:rPr lang="en-US" sz="2000" dirty="0"/>
              <a:t> → </a:t>
            </a:r>
            <a:r>
              <a:rPr lang="en-US" sz="2000" dirty="0" err="1"/>
              <a:t>Fals</a:t>
            </a:r>
            <a:endParaRPr lang="en-US" sz="2000" dirty="0"/>
          </a:p>
          <a:p>
            <a:r>
              <a:rPr lang="ro-RO" sz="2000" dirty="0"/>
              <a:t>Î</a:t>
            </a:r>
            <a:r>
              <a:rPr lang="en-US" sz="2000" dirty="0"/>
              <a:t>n cod, </a:t>
            </a:r>
            <a:r>
              <a:rPr lang="ro-RO" sz="2000" dirty="0"/>
              <a:t>putem compara variabilele sau două articole unul cu celălalt</a:t>
            </a:r>
            <a:endParaRPr lang="en-US" sz="2000" dirty="0"/>
          </a:p>
          <a:p>
            <a:r>
              <a:rPr lang="ro-RO" sz="2000" dirty="0"/>
              <a:t>Există diferiți operatori de comparație</a:t>
            </a:r>
            <a:endParaRPr lang="en-US" sz="2000" dirty="0"/>
          </a:p>
          <a:p>
            <a:pPr lvl="1"/>
            <a:r>
              <a:rPr lang="en-US" sz="2000" dirty="0"/>
              <a:t>E</a:t>
            </a:r>
            <a:r>
              <a:rPr lang="ro-RO" sz="2000" dirty="0"/>
              <a:t>gal</a:t>
            </a:r>
            <a:r>
              <a:rPr lang="en-US" sz="2000" dirty="0"/>
              <a:t> (==), </a:t>
            </a:r>
            <a:r>
              <a:rPr lang="ro-RO" sz="2000" dirty="0"/>
              <a:t>inegal</a:t>
            </a:r>
            <a:r>
              <a:rPr lang="en-US" sz="2000" dirty="0"/>
              <a:t>(!=), </a:t>
            </a:r>
            <a:r>
              <a:rPr lang="ro-RO" sz="2000" dirty="0"/>
              <a:t>mai mare</a:t>
            </a:r>
            <a:r>
              <a:rPr lang="en-US" sz="2000" dirty="0"/>
              <a:t>(&gt;), </a:t>
            </a:r>
            <a:r>
              <a:rPr lang="ro-RO" sz="2000" dirty="0"/>
              <a:t>mai mic</a:t>
            </a:r>
            <a:r>
              <a:rPr lang="en-US" sz="2000" dirty="0"/>
              <a:t> (&lt;), </a:t>
            </a:r>
            <a:r>
              <a:rPr lang="ro-RO" sz="2000" dirty="0"/>
              <a:t>mai mare sau egal </a:t>
            </a:r>
            <a:r>
              <a:rPr lang="en-US" sz="2000" dirty="0"/>
              <a:t>(&gt;=), </a:t>
            </a:r>
            <a:r>
              <a:rPr lang="ro-RO" sz="2000" dirty="0"/>
              <a:t>mai mic sau egal</a:t>
            </a:r>
            <a:r>
              <a:rPr lang="en-US" sz="2000" dirty="0"/>
              <a:t>(&lt;=)</a:t>
            </a:r>
          </a:p>
          <a:p>
            <a:pPr lvl="1"/>
            <a:r>
              <a:rPr lang="ro-RO" sz="2000" dirty="0">
                <a:latin typeface="Muli"/>
                <a:ea typeface="Muli"/>
                <a:cs typeface="Muli"/>
                <a:sym typeface="Muli"/>
              </a:rPr>
              <a:t>Sfat util</a:t>
            </a:r>
            <a:r>
              <a:rPr lang="en-US" sz="2000" dirty="0">
                <a:latin typeface="Muli"/>
                <a:ea typeface="Muli"/>
                <a:cs typeface="Muli"/>
                <a:sym typeface="Muli"/>
              </a:rPr>
              <a:t>: u</a:t>
            </a:r>
            <a:r>
              <a:rPr lang="ro-RO" sz="2000" dirty="0">
                <a:latin typeface="Muli"/>
                <a:ea typeface="Muli"/>
                <a:cs typeface="Muli"/>
                <a:sym typeface="Muli"/>
              </a:rPr>
              <a:t>tilizează</a:t>
            </a:r>
            <a:r>
              <a:rPr lang="en-US" sz="2000" dirty="0">
                <a:latin typeface="Muli"/>
                <a:ea typeface="Muli"/>
                <a:cs typeface="Muli"/>
                <a:sym typeface="Muli"/>
              </a:rPr>
              <a:t> “not” </a:t>
            </a:r>
            <a:r>
              <a:rPr lang="ro-RO" sz="2000" dirty="0">
                <a:latin typeface="Muli"/>
                <a:ea typeface="Muli"/>
                <a:cs typeface="Muli"/>
                <a:sym typeface="Muli"/>
              </a:rPr>
              <a:t>în fața oricărui operator pentru a inversa comparația</a:t>
            </a:r>
            <a:r>
              <a:rPr lang="en-US" sz="2000" dirty="0">
                <a:latin typeface="Muli"/>
                <a:ea typeface="Muli"/>
                <a:cs typeface="Muli"/>
                <a:sym typeface="Muli"/>
              </a:rPr>
              <a:t> (i.e. </a:t>
            </a:r>
            <a:r>
              <a:rPr lang="ro-RO" sz="2000" dirty="0">
                <a:latin typeface="Muli"/>
                <a:ea typeface="Muli"/>
                <a:cs typeface="Muli"/>
                <a:sym typeface="Muli"/>
              </a:rPr>
              <a:t>Adevărat</a:t>
            </a:r>
            <a:r>
              <a:rPr lang="en-US" sz="2000" dirty="0">
                <a:latin typeface="Muli"/>
                <a:ea typeface="Muli"/>
                <a:cs typeface="Muli"/>
                <a:sym typeface="Muli"/>
              </a:rPr>
              <a:t> → </a:t>
            </a:r>
            <a:r>
              <a:rPr lang="en-US" sz="2000" dirty="0" err="1">
                <a:latin typeface="Muli"/>
                <a:ea typeface="Muli"/>
                <a:cs typeface="Muli"/>
                <a:sym typeface="Muli"/>
              </a:rPr>
              <a:t>Fals</a:t>
            </a:r>
            <a:r>
              <a:rPr lang="en-US" sz="2000" dirty="0">
                <a:latin typeface="Muli"/>
                <a:ea typeface="Muli"/>
                <a:cs typeface="Muli"/>
                <a:sym typeface="Muli"/>
              </a:rPr>
              <a:t>)</a:t>
            </a:r>
          </a:p>
          <a:p>
            <a:pPr marL="630000" lvl="1" indent="-212528" algn="l" rtl="0">
              <a:spcBef>
                <a:spcPts val="920"/>
              </a:spcBef>
              <a:spcAft>
                <a:spcPts val="600"/>
              </a:spcAft>
              <a:buSzPts val="1472"/>
              <a:buNone/>
            </a:pPr>
            <a:endParaRPr dirty="0"/>
          </a:p>
        </p:txBody>
      </p:sp>
      <p:sp>
        <p:nvSpPr>
          <p:cNvPr id="169" name="Google Shape;169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6664850" y="2458500"/>
            <a:ext cx="2296270" cy="211869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print(not x==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>
                <a:solidFill>
                  <a:schemeClr val="tx1"/>
                </a:solidFill>
              </a:rPr>
              <a:t>COMBINAREA EXPRESIILOR</a:t>
            </a:r>
            <a:endParaRPr lang="ro-RO" dirty="0">
              <a:solidFill>
                <a:schemeClr val="dk1"/>
              </a:solidFill>
            </a:endParaRPr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6079865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dirty="0" err="1"/>
              <a:t>Identif</a:t>
            </a:r>
            <a:r>
              <a:rPr lang="ro-RO" dirty="0"/>
              <a:t>ică dacă 2 sau mai multe declarații se susțin</a:t>
            </a:r>
            <a:endParaRPr lang="en-US" dirty="0"/>
          </a:p>
          <a:p>
            <a:pPr lvl="1"/>
            <a:r>
              <a:rPr lang="ro-RO" sz="1800" dirty="0"/>
              <a:t>Este cerul roșu </a:t>
            </a:r>
            <a:r>
              <a:rPr lang="ro-RO" sz="1800" b="1" dirty="0"/>
              <a:t>ȘI</a:t>
            </a:r>
            <a:r>
              <a:rPr lang="ro-RO" sz="1800" dirty="0"/>
              <a:t> N</a:t>
            </a:r>
            <a:r>
              <a:rPr lang="en-US" sz="1800" dirty="0" err="1"/>
              <a:t>ewton</a:t>
            </a:r>
            <a:r>
              <a:rPr lang="ro-RO" sz="1800" dirty="0"/>
              <a:t> a inventat calculul</a:t>
            </a:r>
            <a:r>
              <a:rPr lang="en-US" sz="1800" dirty="0"/>
              <a:t>? → </a:t>
            </a:r>
            <a:r>
              <a:rPr lang="en-US" sz="1800" dirty="0" err="1"/>
              <a:t>Fals</a:t>
            </a:r>
            <a:endParaRPr lang="en-US" sz="1800" dirty="0"/>
          </a:p>
          <a:p>
            <a:pPr lvl="1"/>
            <a:r>
              <a:rPr lang="ro-RO" sz="1800" dirty="0"/>
              <a:t>Este cerul roșu </a:t>
            </a:r>
            <a:r>
              <a:rPr lang="ro-RO" sz="1800" b="1" dirty="0"/>
              <a:t>SAU</a:t>
            </a:r>
            <a:r>
              <a:rPr lang="ro-RO" sz="1800" dirty="0"/>
              <a:t> </a:t>
            </a:r>
            <a:r>
              <a:rPr lang="en-US" sz="1800" dirty="0"/>
              <a:t>Newton </a:t>
            </a:r>
            <a:r>
              <a:rPr lang="ro-RO" sz="1800" dirty="0"/>
              <a:t>a inventat calculul</a:t>
            </a:r>
            <a:r>
              <a:rPr lang="en-US" sz="1800" dirty="0"/>
              <a:t>? → </a:t>
            </a:r>
            <a:r>
              <a:rPr lang="ro-RO" sz="1800" dirty="0"/>
              <a:t>Adevărat</a:t>
            </a:r>
            <a:endParaRPr lang="en-US" sz="1800" dirty="0"/>
          </a:p>
          <a:p>
            <a:r>
              <a:rPr lang="ro-RO" dirty="0"/>
              <a:t>Doi operatori care se pot combina</a:t>
            </a:r>
            <a:r>
              <a:rPr lang="en-US" dirty="0"/>
              <a:t>: “</a:t>
            </a:r>
            <a:r>
              <a:rPr lang="ro-RO" dirty="0"/>
              <a:t>și</a:t>
            </a:r>
            <a:r>
              <a:rPr lang="en-US" dirty="0"/>
              <a:t>”, “</a:t>
            </a:r>
            <a:r>
              <a:rPr lang="ro-RO" dirty="0"/>
              <a:t>sau</a:t>
            </a:r>
            <a:r>
              <a:rPr lang="en-US" dirty="0"/>
              <a:t>”</a:t>
            </a:r>
          </a:p>
          <a:p>
            <a:pPr lvl="1"/>
            <a:r>
              <a:rPr lang="en-US" sz="1800" dirty="0" err="1"/>
              <a:t>Pla</a:t>
            </a:r>
            <a:r>
              <a:rPr lang="ro-RO" sz="1800" dirty="0"/>
              <a:t>sează între declarații pentru a evalua.</a:t>
            </a:r>
            <a:endParaRPr lang="en-US" sz="1800" dirty="0"/>
          </a:p>
          <a:p>
            <a:pPr lvl="1"/>
            <a:r>
              <a:rPr lang="ro-RO" sz="1800" dirty="0"/>
              <a:t>Ordinea operațiilor se aplică</a:t>
            </a:r>
            <a:r>
              <a:rPr lang="en-US" sz="1800" dirty="0"/>
              <a:t> (</a:t>
            </a:r>
            <a:r>
              <a:rPr lang="ro-RO" sz="1800" dirty="0"/>
              <a:t>pentru a extinde</a:t>
            </a:r>
            <a:r>
              <a:rPr lang="en-US" sz="1800" dirty="0"/>
              <a:t>)</a:t>
            </a:r>
            <a:r>
              <a:rPr lang="ro-RO" sz="1800" dirty="0"/>
              <a:t>,</a:t>
            </a:r>
            <a:r>
              <a:rPr lang="en-US" sz="1800" dirty="0"/>
              <a:t> </a:t>
            </a:r>
            <a:r>
              <a:rPr lang="ro-RO" sz="1800" dirty="0"/>
              <a:t>așa că este de ajutor să plasezi uneori paranteze în jurul grupurilor de declarații</a:t>
            </a:r>
            <a:endParaRPr lang="en-US" sz="1800" dirty="0"/>
          </a:p>
        </p:txBody>
      </p:sp>
      <p:sp>
        <p:nvSpPr>
          <p:cNvPr id="178" name="Google Shape;178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6372225" y="2209800"/>
            <a:ext cx="2624400" cy="267127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DECLARAȚII DE CONDIȚIONARE</a:t>
            </a:r>
          </a:p>
        </p:txBody>
      </p:sp>
      <p:sp>
        <p:nvSpPr>
          <p:cNvPr id="186" name="Google Shape;186;p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5961933" cy="49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r>
              <a:rPr lang="ro-RO" dirty="0"/>
              <a:t>Pune robotului o întrebare și execută ceva diferit pe baza răspunsului</a:t>
            </a:r>
            <a:r>
              <a:rPr lang="en-US" dirty="0"/>
              <a:t>. </a:t>
            </a:r>
            <a:r>
              <a:rPr lang="ro-RO" dirty="0"/>
              <a:t>Este o declarație ca cea de Adevărat/Fals</a:t>
            </a:r>
            <a:endParaRPr lang="en-US" dirty="0"/>
          </a:p>
          <a:p>
            <a:r>
              <a:rPr lang="en-US" dirty="0"/>
              <a:t>Ex</a:t>
            </a:r>
            <a:r>
              <a:rPr lang="ro-RO" dirty="0"/>
              <a:t>e</a:t>
            </a:r>
            <a:r>
              <a:rPr lang="en-US" dirty="0" err="1"/>
              <a:t>mpl</a:t>
            </a:r>
            <a:r>
              <a:rPr lang="ro-RO" dirty="0"/>
              <a:t>u</a:t>
            </a:r>
            <a:r>
              <a:rPr lang="en-US" dirty="0"/>
              <a:t>: </a:t>
            </a:r>
          </a:p>
          <a:p>
            <a:pPr lvl="1"/>
            <a:r>
              <a:rPr lang="ro-RO" dirty="0"/>
              <a:t>Dacă robotul detectează negru, mergi înainte, dacă nu mergi înapoi</a:t>
            </a:r>
            <a:r>
              <a:rPr lang="en-US" dirty="0"/>
              <a:t>. </a:t>
            </a:r>
          </a:p>
          <a:p>
            <a:r>
              <a:rPr lang="ro-RO" dirty="0"/>
              <a:t>O declarație IF are nevoie de o expresie</a:t>
            </a:r>
            <a:r>
              <a:rPr lang="en-US" dirty="0"/>
              <a:t>. </a:t>
            </a:r>
            <a:r>
              <a:rPr lang="ro-RO" dirty="0"/>
              <a:t>Dacă răspunsul este adevărat, robotul va rula codul de mai jos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(expression):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nivelul de identație în cod este foarte important în P</a:t>
            </a:r>
            <a:r>
              <a:rPr lang="en-US" dirty="0" err="1"/>
              <a:t>ython</a:t>
            </a:r>
            <a:endParaRPr lang="en-US" dirty="0"/>
          </a:p>
          <a:p>
            <a:pPr lvl="1"/>
            <a:r>
              <a:rPr lang="ro-RO" dirty="0"/>
              <a:t>Toate declarațiile care au aceleași nivel de identație vor fi considerate parte a unui block de cod</a:t>
            </a:r>
            <a:r>
              <a:rPr lang="en-US" dirty="0"/>
              <a:t>. </a:t>
            </a:r>
            <a:r>
              <a:rPr lang="ro-RO" dirty="0"/>
              <a:t> Ambele</a:t>
            </a:r>
            <a:r>
              <a:rPr lang="en-US" dirty="0"/>
              <a:t> </a:t>
            </a:r>
            <a:r>
              <a:rPr lang="en" sz="1600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print(</a:t>
            </a:r>
            <a:r>
              <a:rPr lang="en" sz="1600" dirty="0">
                <a:solidFill>
                  <a:srgbClr val="A31515"/>
                </a:solidFill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"Yay!"</a:t>
            </a:r>
            <a:r>
              <a:rPr lang="en" sz="1600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)</a:t>
            </a:r>
            <a:r>
              <a:rPr lang="ro-RO" sz="1600" b="1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și</a:t>
            </a:r>
            <a:r>
              <a:rPr lang="en" sz="1600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 print(</a:t>
            </a:r>
            <a:r>
              <a:rPr lang="en" sz="1600" dirty="0">
                <a:solidFill>
                  <a:srgbClr val="A31515"/>
                </a:solidFill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"x=7"</a:t>
            </a:r>
            <a:r>
              <a:rPr lang="en" sz="1600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)</a:t>
            </a:r>
            <a:r>
              <a:rPr lang="ro-RO" sz="1600" b="1" dirty="0">
                <a:highlight>
                  <a:srgbClr val="FFFFFF"/>
                </a:highlight>
                <a:ea typeface="Courier New"/>
                <a:cs typeface="Courier New"/>
                <a:sym typeface="Courier New"/>
              </a:rPr>
              <a:t>rulează în exemplu din dreapta.</a:t>
            </a:r>
            <a:endParaRPr lang="en-US" b="1" dirty="0">
              <a:solidFill>
                <a:srgbClr val="000000"/>
              </a:solidFill>
              <a:effectLst/>
            </a:endParaRPr>
          </a:p>
          <a:p>
            <a:r>
              <a:rPr lang="ro-RO" dirty="0"/>
              <a:t>Poți adăuga o declarație de tip ELSE pentru a rula codul dacă espresia este Falsă</a:t>
            </a:r>
            <a:endParaRPr lang="en-US"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(expression):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Code to run if True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Alternate 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Code if False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  <p:sp>
        <p:nvSpPr>
          <p:cNvPr id="187" name="Google Shape;187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6833475" y="1241653"/>
            <a:ext cx="2022600" cy="211869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7)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Yay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x=7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6854475" y="3604668"/>
            <a:ext cx="2001600" cy="260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8)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"boo"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ill Sans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Output: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INSTANȚELE ELIF </a:t>
            </a:r>
          </a:p>
        </p:txBody>
      </p:sp>
      <p:sp>
        <p:nvSpPr>
          <p:cNvPr id="196" name="Google Shape;196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6524271" cy="49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ro-RO" dirty="0"/>
              <a:t>înseamnă </a:t>
            </a:r>
            <a:r>
              <a:rPr lang="en-US" dirty="0"/>
              <a:t>“else if”. </a:t>
            </a:r>
            <a:r>
              <a:rPr lang="ro-RO" dirty="0"/>
              <a:t> Condiția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ro-RO" dirty="0"/>
              <a:t>poate fi utilizată pentru a verifica o altă condiție, având în vedere că răspunsul la condiția anterioară a fost Fals</a:t>
            </a:r>
            <a:r>
              <a:rPr lang="en-US" dirty="0"/>
              <a:t>, </a:t>
            </a:r>
            <a:r>
              <a:rPr lang="ro-RO" dirty="0"/>
              <a:t>și să resorteze codul cu condiție de </a:t>
            </a:r>
            <a:r>
              <a:rPr lang="en-US" dirty="0"/>
              <a:t>else.</a:t>
            </a: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expression: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#Code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 err="1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expression2: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#Code 2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Cod</a:t>
            </a:r>
            <a:r>
              <a:rPr lang="ro-RO" b="0" dirty="0">
                <a:solidFill>
                  <a:schemeClr val="tx1"/>
                </a:solidFill>
                <a:effectLst/>
              </a:rPr>
              <a:t>ul</a:t>
            </a:r>
            <a:r>
              <a:rPr lang="en-US" b="0" dirty="0">
                <a:solidFill>
                  <a:schemeClr val="tx1"/>
                </a:solidFill>
                <a:effectLst/>
              </a:rPr>
              <a:t> 2 </a:t>
            </a:r>
            <a:r>
              <a:rPr lang="ro-RO" b="0" dirty="0">
                <a:solidFill>
                  <a:schemeClr val="tx1"/>
                </a:solidFill>
                <a:effectLst/>
              </a:rPr>
              <a:t>va rula doar dacă ,,expression</a:t>
            </a:r>
            <a:r>
              <a:rPr lang="en-US" b="0" dirty="0">
                <a:solidFill>
                  <a:schemeClr val="tx1"/>
                </a:solidFill>
                <a:effectLst/>
              </a:rPr>
              <a:t>”</a:t>
            </a:r>
            <a:r>
              <a:rPr lang="ro-RO" b="0" dirty="0">
                <a:solidFill>
                  <a:schemeClr val="tx1"/>
                </a:solidFill>
                <a:effectLst/>
              </a:rPr>
              <a:t> este falsă dar ,,expression 2</a:t>
            </a:r>
            <a:r>
              <a:rPr lang="en-US" b="0" dirty="0">
                <a:solidFill>
                  <a:schemeClr val="tx1"/>
                </a:solidFill>
                <a:effectLst/>
              </a:rPr>
              <a:t>”</a:t>
            </a:r>
            <a:r>
              <a:rPr lang="ro-RO" b="0" dirty="0">
                <a:solidFill>
                  <a:schemeClr val="tx1"/>
                </a:solidFill>
                <a:effectLst/>
              </a:rPr>
              <a:t> este adevărată</a:t>
            </a:r>
            <a:r>
              <a:rPr lang="en-US" b="0" dirty="0">
                <a:solidFill>
                  <a:schemeClr val="tx1"/>
                </a:solidFill>
                <a:effectLst/>
              </a:rPr>
              <a:t>.</a:t>
            </a:r>
          </a:p>
          <a:p>
            <a:pPr marL="306000" lvl="0" indent="-306000" algn="l" rtl="0">
              <a:spcBef>
                <a:spcPts val="879"/>
              </a:spcBef>
              <a:spcAft>
                <a:spcPts val="0"/>
              </a:spcAft>
              <a:buSzPct val="91999"/>
              <a:buChar char="⬛"/>
            </a:pPr>
            <a:r>
              <a:rPr lang="en-US" dirty="0">
                <a:solidFill>
                  <a:schemeClr val="tx1"/>
                </a:solidFill>
              </a:rPr>
              <a:t>Po</a:t>
            </a:r>
            <a:r>
              <a:rPr lang="ro-RO" dirty="0">
                <a:solidFill>
                  <a:schemeClr val="tx1"/>
                </a:solidFill>
              </a:rPr>
              <a:t>ți folosi instanțe multiple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ro-RO" dirty="0">
                <a:solidFill>
                  <a:schemeClr val="tx1"/>
                </a:solidFill>
              </a:rPr>
              <a:t>dar doar o singură instanță if și else</a:t>
            </a: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expression: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#Code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 err="1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expression2: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#Code 2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 err="1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expression3: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#Code 3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b="0" dirty="0">
                <a:solidFill>
                  <a:srgbClr val="00963E"/>
                </a:solidFill>
                <a:latin typeface="Consolas"/>
                <a:ea typeface="Consolas"/>
                <a:cs typeface="Consolas"/>
                <a:sym typeface="Consolas"/>
              </a:rPr>
              <a:t>#Code 4</a:t>
            </a: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79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  <p:sp>
        <p:nvSpPr>
          <p:cNvPr id="197" name="Google Shape;197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198" name="Google Shape;198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6822124" y="1847400"/>
            <a:ext cx="2100000" cy="316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"Yay!"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"x=7"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(x==</a:t>
            </a:r>
            <a:r>
              <a:rPr lang="en-US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"boo"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Courier New"/>
              <a:buNone/>
            </a:pPr>
            <a:r>
              <a:rPr lang="en-US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"sad"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Gill Sans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Output: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ourier New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88409" y="289632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PROVOCARE: PAR SAU IMPAR?</a:t>
            </a:r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6082083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Cr</a:t>
            </a:r>
            <a:r>
              <a:rPr lang="ro-RO" dirty="0"/>
              <a:t>eează o variabilă</a:t>
            </a:r>
            <a:r>
              <a:rPr lang="en-US" dirty="0"/>
              <a:t> x </a:t>
            </a:r>
            <a:r>
              <a:rPr lang="ro-RO" dirty="0"/>
              <a:t>și desemnații o valoare</a:t>
            </a:r>
            <a:endParaRPr lang="en-US" dirty="0"/>
          </a:p>
          <a:p>
            <a:r>
              <a:rPr lang="ro-RO" dirty="0"/>
              <a:t>Afișează cuvântul ,,par</a:t>
            </a:r>
            <a:r>
              <a:rPr lang="en-US" dirty="0"/>
              <a:t>” </a:t>
            </a:r>
            <a:r>
              <a:rPr lang="ro-RO" dirty="0"/>
              <a:t>sau</a:t>
            </a:r>
            <a:r>
              <a:rPr lang="en-US" dirty="0"/>
              <a:t> “</a:t>
            </a:r>
            <a:r>
              <a:rPr lang="ro-RO" dirty="0"/>
              <a:t>impar</a:t>
            </a:r>
            <a:r>
              <a:rPr lang="en-US" dirty="0"/>
              <a:t>” </a:t>
            </a:r>
            <a:r>
              <a:rPr lang="ro-RO" dirty="0"/>
              <a:t>în funcție de valoarea variabilei x</a:t>
            </a:r>
            <a:r>
              <a:rPr lang="en-US" dirty="0"/>
              <a:t> </a:t>
            </a:r>
          </a:p>
          <a:p>
            <a:r>
              <a:rPr lang="ro-RO" dirty="0"/>
              <a:t>Va fi nevoie să utilizezi un operator ,,modulo</a:t>
            </a:r>
            <a:r>
              <a:rPr lang="en-US" dirty="0"/>
              <a:t>’’</a:t>
            </a:r>
            <a:r>
              <a:rPr lang="ro-RO" dirty="0"/>
              <a:t> și o instanță IF/ELSE.</a:t>
            </a:r>
            <a:endParaRPr lang="en-US" dirty="0"/>
          </a:p>
          <a:p>
            <a:pPr lvl="1"/>
            <a:r>
              <a:rPr lang="en-US" dirty="0"/>
              <a:t>Modulo </a:t>
            </a:r>
            <a:r>
              <a:rPr lang="ro-RO" dirty="0"/>
              <a:t>înregistrează restul de la o împărțire</a:t>
            </a:r>
            <a:r>
              <a:rPr lang="en-US" dirty="0"/>
              <a:t>. </a:t>
            </a:r>
            <a:r>
              <a:rPr lang="ro-RO" dirty="0"/>
              <a:t>De exemplu, </a:t>
            </a:r>
            <a:br>
              <a:rPr lang="en-US" dirty="0"/>
            </a:br>
            <a:r>
              <a:rPr lang="en-US" dirty="0"/>
              <a:t>8 % 3 = 2</a:t>
            </a:r>
            <a:r>
              <a:rPr lang="ro-RO" dirty="0"/>
              <a:t>, dacă împarți 8 la 3, vei obține restul de 2.</a:t>
            </a:r>
            <a:endParaRPr lang="en-US" dirty="0"/>
          </a:p>
        </p:txBody>
      </p:sp>
      <p:sp>
        <p:nvSpPr>
          <p:cNvPr id="206" name="Google Shape;206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07" name="Google Shape;207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6882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SOLUȚIA PROVOCĂRII</a:t>
            </a:r>
            <a:endParaRPr dirty="0"/>
          </a:p>
        </p:txBody>
      </p:sp>
      <p:sp>
        <p:nvSpPr>
          <p:cNvPr id="214" name="Google Shape;214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15" name="Google Shape;215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6" name="Google Shape;216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endParaRPr b="0" dirty="0">
              <a:solidFill>
                <a:srgbClr val="0096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hub </a:t>
            </a: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light_matrix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b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</a:t>
            </a:r>
            <a:r>
              <a:rPr lang="ro-RO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Aceasta  reează variabila x și o setează la valoarea </a:t>
            </a: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</a:t>
            </a:r>
            <a:r>
              <a:rPr lang="en-US" i="0" u="none" strike="noStrike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 x%2 </a:t>
            </a:r>
            <a:r>
              <a:rPr lang="ro-RO" b="0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calculează restul la împărțirea lui x la 2</a:t>
            </a: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b="0" dirty="0">
                <a:solidFill>
                  <a:srgbClr val="0096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 trebui să fie 0 dacă x este par</a:t>
            </a: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x%</a:t>
            </a:r>
            <a:r>
              <a:rPr lang="en-US" i="0" u="none" strike="noStrike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i="0" u="none" strike="noStrike" dirty="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   await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light_matrix.write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 dirty="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"even"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 dirty="0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    await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light_matrix.write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 dirty="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"odd"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b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i="0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runloop.run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i="0" u="none" strike="noStrike" dirty="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i="0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b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SOLUȚIE ALTERNATIVĂ</a:t>
            </a:r>
            <a:endParaRPr dirty="0"/>
          </a:p>
        </p:txBody>
      </p:sp>
      <p:sp>
        <p:nvSpPr>
          <p:cNvPr id="222" name="Google Shape;222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09/06/2023)</a:t>
            </a:r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body" idx="1"/>
          </p:nvPr>
        </p:nvSpPr>
        <p:spPr>
          <a:xfrm>
            <a:off x="155088" y="1798983"/>
            <a:ext cx="8831580" cy="442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endParaRPr b="0">
              <a:solidFill>
                <a:srgbClr val="0096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hub </a:t>
            </a:r>
            <a:r>
              <a:rPr lang="en-US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light_matrix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runloop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b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US" i="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Alternate - use a string variable and ternary operator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>
                <a:solidFill>
                  <a:srgbClr val="00963E"/>
                </a:solidFill>
                <a:latin typeface="Courier New"/>
                <a:ea typeface="Courier New"/>
                <a:cs typeface="Courier New"/>
                <a:sym typeface="Courier New"/>
              </a:rPr>
              <a:t>    # Ternary operator is a compact If-Else statement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</a:t>
            </a:r>
            <a:r>
              <a:rPr lang="en-US" i="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text = </a:t>
            </a:r>
            <a:r>
              <a:rPr lang="en-US" i="0" u="none" strike="noStrike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"even"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x%</a:t>
            </a:r>
            <a:r>
              <a:rPr lang="en-US" i="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i="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i="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i="0" u="none" strike="noStrike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"odd"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rPr lang="en-US" i="0" u="none" strike="noStrike">
                <a:solidFill>
                  <a:srgbClr val="0078CC"/>
                </a:solidFill>
                <a:latin typeface="Courier New"/>
                <a:ea typeface="Courier New"/>
                <a:cs typeface="Courier New"/>
                <a:sym typeface="Courier New"/>
              </a:rPr>
              <a:t>    await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light_matrix.write</a:t>
            </a:r>
            <a:r>
              <a:rPr lang="en-US" i="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i="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b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runloop.run</a:t>
            </a:r>
            <a:r>
              <a:rPr lang="en-US" i="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i="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br>
              <a:rPr lang="en-US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175260" y="1172817"/>
            <a:ext cx="87468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Această soluție utilizează variabile de tip șiruri și un operator tern</a:t>
            </a:r>
            <a:r>
              <a:rPr lang="en-U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care este o declarație compactă de tip 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if-else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utilă pentru conditii simple binare.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1208</Words>
  <Application>Microsoft Office PowerPoint</Application>
  <PresentationFormat>On-screen Show (4:3)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Courier New</vt:lpstr>
      <vt:lpstr>Consolas</vt:lpstr>
      <vt:lpstr>Helvetica Neue</vt:lpstr>
      <vt:lpstr>Calibri</vt:lpstr>
      <vt:lpstr>Muli</vt:lpstr>
      <vt:lpstr>Noto Sans Symbols</vt:lpstr>
      <vt:lpstr>Gill Sans</vt:lpstr>
      <vt:lpstr>Arial</vt:lpstr>
      <vt:lpstr>Dividend</vt:lpstr>
      <vt:lpstr>EXPRESII &amp; CONDIȚIONALITĂȚI</vt:lpstr>
      <vt:lpstr>OBIECTIVELE LECȚIEI</vt:lpstr>
      <vt:lpstr>EXPRESII</vt:lpstr>
      <vt:lpstr>COMBINAREA EXPRESIILOR</vt:lpstr>
      <vt:lpstr>DECLARAȚII DE CONDIȚIONARE</vt:lpstr>
      <vt:lpstr>INSTANȚELE ELIF </vt:lpstr>
      <vt:lpstr>PROVOCARE: PAR SAU IMPAR?</vt:lpstr>
      <vt:lpstr>SOLUȚIA PROVOCĂRII</vt:lpstr>
      <vt:lpstr>SOLUȚIE ALTERNATIVĂ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EXPRESII &amp; CONDIȚIONALITĂȚI</dc:title>
  <dc:creator>Srinivasan Seshan</dc:creator>
  <cp:lastModifiedBy>Porumb (Buruiană) N. Marinela</cp:lastModifiedBy>
  <cp:revision>14</cp:revision>
  <dcterms:created xsi:type="dcterms:W3CDTF">2016-07-04T02:35:12Z</dcterms:created>
  <dcterms:modified xsi:type="dcterms:W3CDTF">2023-10-29T16:39:06Z</dcterms:modified>
</cp:coreProperties>
</file>