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Wpta7gz0dxA8V/Z/9xEzwDVS9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4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4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 algn="l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sz="3600" dirty="0"/>
              <a:t>TIPURILE DE DATE, OPERAȚIUNILE , ȘI VARIABILELE</a:t>
            </a:r>
            <a:endParaRPr lang="ro-RO" dirty="0"/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</a:p>
        </p:txBody>
      </p:sp>
      <p:sp>
        <p:nvSpPr>
          <p:cNvPr id="238" name="Google Shape;238;p10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Creează o variabilă x și desemnații o valoare</a:t>
            </a:r>
            <a:endParaRPr lang="en-US" dirty="0"/>
          </a:p>
          <a:p>
            <a:r>
              <a:rPr lang="ro-RO" dirty="0"/>
              <a:t>Creează o variabilă y și desemnații valoarea egală cu rădăcină pătreată din x</a:t>
            </a:r>
            <a:endParaRPr lang="en-US" dirty="0"/>
          </a:p>
          <a:p>
            <a:r>
              <a:rPr lang="ro-RO" dirty="0"/>
              <a:t>Afișați Y pe Hub</a:t>
            </a:r>
            <a:endParaRPr lang="en-US" dirty="0"/>
          </a:p>
        </p:txBody>
      </p:sp>
      <p:sp>
        <p:nvSpPr>
          <p:cNvPr id="239" name="Google Shape;239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 </a:t>
            </a:r>
            <a:r>
              <a:rPr lang="en-US" dirty="0"/>
              <a:t>(SPIKE PRIME)</a:t>
            </a:r>
            <a:endParaRPr dirty="0"/>
          </a:p>
        </p:txBody>
      </p:sp>
      <p:sp>
        <p:nvSpPr>
          <p:cNvPr id="246" name="Google Shape;246;p11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endParaRPr b="0" dirty="0">
              <a:solidFill>
                <a:srgbClr val="0096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Import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librăria de matematică 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standard Python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pentru a ajuta cu funcțiile matematice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Aceasta creează variabila x și îi alocă valoarea 2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en-US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Aceasta creează y și </a:t>
            </a:r>
            <a:r>
              <a:rPr lang="ro-RO" i="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îl setează ca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rădăcină pătrată la x (rădăcina pătrată este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aceeași cu puterea exponențială a lui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0.5)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-US" i="0" u="none" strike="noStrike" dirty="0" err="1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</a:t>
            </a:r>
            <a:r>
              <a:rPr lang="en-US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Aceasta afișează 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y. 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Trebuie mai întâi să realizezi conversia la un șir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</a:t>
            </a:r>
            <a:r>
              <a:rPr lang="ro-RO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tilizăm funcția 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str(</a:t>
            </a:r>
            <a:r>
              <a:rPr lang="ro-RO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await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light_matrix.write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o-RO" dirty="0"/>
              <a:t>Această lecție a fost creată de Sanjay Seshan și Arvind Seshan for SPIKE Prime Lessons</a:t>
            </a:r>
          </a:p>
          <a:p>
            <a:r>
              <a:rPr lang="ro-RO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dirty="0"/>
          </a:p>
          <a:p>
            <a:r>
              <a:rPr lang="ro-RO" dirty="0"/>
              <a:t>Mai multe lecții sunt disponibile pe </a:t>
            </a:r>
            <a:r>
              <a:rPr lang="ro-RO" dirty="0">
                <a:hlinkClick r:id="rId3"/>
              </a:rPr>
              <a:t>www.primelessons.org</a:t>
            </a:r>
            <a:endParaRPr lang="ro-RO" dirty="0"/>
          </a:p>
          <a:p>
            <a:r>
              <a:rPr lang="ro-RO" dirty="0"/>
              <a:t>Această lecție a fost tradusă în limba romană de echipa de robotică FTC – ROSOPHIA #21455 RO20</a:t>
            </a:r>
          </a:p>
        </p:txBody>
      </p:sp>
      <p:sp>
        <p:nvSpPr>
          <p:cNvPr id="255" name="Google Shape;255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" name="Google Shape;258;p12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156210" y="1130482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Învațăm bazele sintaxei </a:t>
            </a:r>
            <a:r>
              <a:rPr lang="en-US" dirty="0"/>
              <a:t>Python syntax (code)</a:t>
            </a:r>
          </a:p>
          <a:p>
            <a:r>
              <a:rPr lang="ro-RO" dirty="0"/>
              <a:t>Învățăm tipurile de bază de date</a:t>
            </a:r>
            <a:endParaRPr lang="en-US" dirty="0"/>
          </a:p>
          <a:p>
            <a:r>
              <a:rPr lang="ro-RO" dirty="0"/>
              <a:t>Învățăm să utilizăm operații de bază</a:t>
            </a:r>
            <a:endParaRPr lang="en-US" dirty="0"/>
          </a:p>
          <a:p>
            <a:r>
              <a:rPr lang="ro-RO" dirty="0"/>
              <a:t>Învățăm variabilele de bază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64" name="Google Shape;164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TIPURI DE BAZĂ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88409" y="1599025"/>
            <a:ext cx="541132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o-RO" dirty="0"/>
              <a:t>Numere întregi</a:t>
            </a:r>
            <a:endParaRPr lang="en-US" dirty="0"/>
          </a:p>
          <a:p>
            <a:pPr lvl="1"/>
            <a:r>
              <a:rPr lang="ro-RO" dirty="0"/>
              <a:t>Stochează numerele întregi</a:t>
            </a:r>
            <a:endParaRPr lang="en-US" dirty="0"/>
          </a:p>
          <a:p>
            <a:r>
              <a:rPr lang="ro-RO" dirty="0"/>
              <a:t>Numere raționale</a:t>
            </a:r>
            <a:endParaRPr lang="en-US" dirty="0"/>
          </a:p>
          <a:p>
            <a:pPr lvl="1"/>
            <a:r>
              <a:rPr lang="ro-RO" dirty="0"/>
              <a:t>Stochează zecimalele</a:t>
            </a:r>
            <a:endParaRPr lang="en-US" dirty="0"/>
          </a:p>
          <a:p>
            <a:r>
              <a:rPr lang="en-US" dirty="0"/>
              <a:t>Bool</a:t>
            </a:r>
            <a:r>
              <a:rPr lang="ro-RO" dirty="0"/>
              <a:t>ean</a:t>
            </a:r>
            <a:endParaRPr lang="en-US" dirty="0"/>
          </a:p>
          <a:p>
            <a:pPr lvl="1"/>
            <a:r>
              <a:rPr lang="ro-RO" dirty="0"/>
              <a:t>Stochează</a:t>
            </a:r>
            <a:r>
              <a:rPr lang="en-US" dirty="0"/>
              <a:t> </a:t>
            </a:r>
            <a:r>
              <a:rPr lang="ro-RO" dirty="0">
                <a:solidFill>
                  <a:srgbClr val="0000FF"/>
                </a:solidFill>
              </a:rPr>
              <a:t>Adevărat</a:t>
            </a:r>
            <a:r>
              <a:rPr lang="en-US" dirty="0"/>
              <a:t> </a:t>
            </a:r>
            <a:r>
              <a:rPr lang="ro-RO" dirty="0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Fals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ro-RO" dirty="0"/>
              <a:t>Șiruri de caractere</a:t>
            </a:r>
            <a:endParaRPr lang="en-US" dirty="0"/>
          </a:p>
          <a:p>
            <a:pPr lvl="1"/>
            <a:r>
              <a:rPr lang="en-US" dirty="0" err="1"/>
              <a:t>Sto</a:t>
            </a:r>
            <a:r>
              <a:rPr lang="ro-RO" dirty="0"/>
              <a:t>chează șiruri de caractere, text</a:t>
            </a:r>
            <a:endParaRPr lang="en-US" dirty="0"/>
          </a:p>
          <a:p>
            <a:r>
              <a:rPr lang="ro-RO" dirty="0"/>
              <a:t>Aceste tipuri sunt deja preinstalate în limbajul de programare Pyt</a:t>
            </a:r>
            <a:r>
              <a:rPr lang="en-US" dirty="0"/>
              <a:t>hon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5850200" y="1721100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42.1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TIPURI SPECIFICE SPIKE PRIME/MINDSTORMS</a:t>
            </a:r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SPIKE Prime/Mindstorms </a:t>
            </a:r>
            <a:r>
              <a:rPr lang="ro-RO" dirty="0"/>
              <a:t>furnizează librării care definesc clase adiționale</a:t>
            </a:r>
            <a:endParaRPr lang="en-US" dirty="0"/>
          </a:p>
          <a:p>
            <a:pPr lvl="1"/>
            <a:r>
              <a:rPr lang="ro-RO" dirty="0"/>
              <a:t>Aceste tipuri sunt desemnate/inițializate pentru variabile care să acceseze date sau să controleze senzori sau motoare</a:t>
            </a:r>
            <a:endParaRPr lang="en-US" dirty="0"/>
          </a:p>
          <a:p>
            <a:pPr lvl="1"/>
            <a:r>
              <a:rPr lang="ro-RO" dirty="0"/>
              <a:t>Poți încărca aceste variabile pentru comenzi ca</a:t>
            </a:r>
            <a:r>
              <a:rPr lang="en-US" dirty="0"/>
              <a:t>:</a:t>
            </a:r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 dirty="0"/>
              <a:t>Spike Prime 3:</a:t>
            </a:r>
            <a:endParaRPr dirty="0"/>
          </a:p>
          <a:p>
            <a:pPr marL="630000" lvl="2" indent="0" algn="l" rtl="0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button, light,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port, sound</a:t>
            </a:r>
            <a:endParaRPr dirty="0"/>
          </a:p>
          <a:p>
            <a:pPr marL="630000" lvl="2" indent="0" algn="l" rtl="0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b="0" i="0" u="none" strike="noStrike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import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runloop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color,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color_matrix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color_sensor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device,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distance_sensor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force_sensor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motor, </a:t>
            </a:r>
            <a:r>
              <a:rPr lang="en-US" b="0" i="0" u="none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motor_pair</a:t>
            </a:r>
            <a:r>
              <a:rPr lang="en-US" b="0" i="0" u="none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orientation</a:t>
            </a:r>
            <a:endParaRPr dirty="0"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Mindstorms:</a:t>
            </a:r>
            <a:endParaRPr dirty="0"/>
          </a:p>
          <a:p>
            <a:pPr marL="630000" lvl="2" indent="0" algn="l" rtl="0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mindstorms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MSHub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Motor,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MotorPair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ColorSensor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DistanceSensor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A	pp</a:t>
            </a:r>
            <a:endParaRPr dirty="0"/>
          </a:p>
          <a:p>
            <a:r>
              <a:rPr lang="ro-RO" dirty="0"/>
              <a:t>Aceste tipuri de date sunt puțin diferite față de numerele întregi, șirurile de caractere, etc. dar au proprietăți similare</a:t>
            </a:r>
            <a:endParaRPr lang="en-US" dirty="0"/>
          </a:p>
          <a:p>
            <a:r>
              <a:rPr lang="ro-RO" dirty="0"/>
              <a:t>Aceste tipuri specifice pentru </a:t>
            </a:r>
            <a:r>
              <a:rPr lang="en-US" dirty="0"/>
              <a:t>SPIKE/MINDSTORMS</a:t>
            </a:r>
            <a:r>
              <a:rPr lang="ro-RO" dirty="0"/>
              <a:t> și utilizarea lor</a:t>
            </a:r>
            <a:r>
              <a:rPr lang="en-US" dirty="0"/>
              <a:t> </a:t>
            </a:r>
            <a:r>
              <a:rPr lang="ro-RO" dirty="0"/>
              <a:t>vor fi explicate mai târziu în lecții.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81" name="Google Shape;181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UTILIZAREA FUNCȚIEI DE  PRINTARE</a:t>
            </a:r>
          </a:p>
        </p:txBody>
      </p:sp>
      <p:sp>
        <p:nvSpPr>
          <p:cNvPr id="188" name="Google Shape;188;p5"/>
          <p:cNvSpPr txBox="1">
            <a:spLocks noGrp="1"/>
          </p:cNvSpPr>
          <p:nvPr>
            <p:ph type="body" idx="1"/>
          </p:nvPr>
        </p:nvSpPr>
        <p:spPr>
          <a:xfrm>
            <a:off x="155088" y="1300844"/>
            <a:ext cx="8831580" cy="49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o-RO" dirty="0"/>
              <a:t>Vom acoperi funcțiile în general într-o altă lecție</a:t>
            </a:r>
            <a:r>
              <a:rPr lang="en-US" dirty="0"/>
              <a:t>. </a:t>
            </a:r>
            <a:r>
              <a:rPr lang="ro-RO" dirty="0"/>
              <a:t>Aici doar descriem cum să utilizăm funcția de printare pentru a afișa informații pe consolă.</a:t>
            </a:r>
            <a:endParaRPr lang="en-US" dirty="0"/>
          </a:p>
          <a:p>
            <a:r>
              <a:rPr lang="ro-RO" dirty="0"/>
              <a:t>,,</a:t>
            </a:r>
            <a:r>
              <a:rPr lang="en-US" dirty="0"/>
              <a:t>Print data’’ pe </a:t>
            </a:r>
            <a:r>
              <a:rPr lang="en-US" dirty="0" err="1"/>
              <a:t>consol</a:t>
            </a:r>
            <a:r>
              <a:rPr lang="ro-RO" dirty="0"/>
              <a:t>ă </a:t>
            </a:r>
            <a:r>
              <a:rPr lang="en-US" dirty="0"/>
              <a:t> “console”/output screen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r>
              <a:rPr lang="ro-RO" dirty="0">
                <a:latin typeface="Muli"/>
                <a:ea typeface="Muli"/>
                <a:cs typeface="Muli"/>
                <a:sym typeface="Muli"/>
              </a:rPr>
              <a:t>Notă ajutătoare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Plasarea unui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#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în fața unui text creează un comentariu. Codul nu va executa ceea ce e scris după acest semn.</a:t>
            </a:r>
            <a:endParaRPr lang="en-US" dirty="0">
              <a:latin typeface="Muli"/>
              <a:ea typeface="Muli"/>
              <a:cs typeface="Muli"/>
              <a:sym typeface="Muli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endParaRPr dirty="0"/>
          </a:p>
        </p:txBody>
      </p:sp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846675" y="4646908"/>
            <a:ext cx="3000000" cy="101351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 sz="1350">
              <a:solidFill>
                <a:srgbClr val="274E1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846675" y="2536488"/>
            <a:ext cx="3000000" cy="12898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UTILIZAREA MATRICEI LED A HUB-ULUI</a:t>
            </a:r>
          </a:p>
        </p:txBody>
      </p:sp>
      <p:sp>
        <p:nvSpPr>
          <p:cNvPr id="198" name="Google Shape;198;p6"/>
          <p:cNvSpPr txBox="1">
            <a:spLocks noGrp="1"/>
          </p:cNvSpPr>
          <p:nvPr>
            <p:ph type="body" idx="1"/>
          </p:nvPr>
        </p:nvSpPr>
        <p:spPr>
          <a:xfrm>
            <a:off x="132902" y="1112897"/>
            <a:ext cx="8831580" cy="49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o-RO" dirty="0"/>
              <a:t>Vom acoperi cum vom utiliza diferite componente prin metode specifice mai târziu în alte lecții. Aici doar descriem cum să utilizăm display-ul hub-ului pentru a arăta anumite valori.</a:t>
            </a:r>
            <a:endParaRPr lang="en-US" dirty="0"/>
          </a:p>
          <a:p>
            <a:r>
              <a:rPr lang="ro-RO" dirty="0"/>
              <a:t>Acest cod afișează numărul și cuvântul ,,</a:t>
            </a:r>
            <a:r>
              <a:rPr lang="en-US" dirty="0"/>
              <a:t>hello’’ pe </a:t>
            </a:r>
            <a:r>
              <a:rPr lang="ro-RO" dirty="0"/>
              <a:t>hub-ul </a:t>
            </a:r>
            <a:r>
              <a:rPr lang="en-US" dirty="0"/>
              <a:t>SPIKE 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r>
              <a:rPr lang="en-US" dirty="0" err="1"/>
              <a:t>Acest</a:t>
            </a:r>
            <a:r>
              <a:rPr lang="en-US" dirty="0"/>
              <a:t> cod face </a:t>
            </a:r>
            <a:r>
              <a:rPr lang="en-US" dirty="0" err="1"/>
              <a:t>acela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 hub-ul </a:t>
            </a:r>
            <a:r>
              <a:rPr lang="en-US" dirty="0"/>
              <a:t>MINDSTORMS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ro-RO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</a:t>
            </a:r>
            <a:r>
              <a:rPr lang="ro-RO" dirty="0"/>
              <a:t> Liniile</a:t>
            </a:r>
            <a:r>
              <a:rPr lang="en-US" dirty="0"/>
              <a:t> “from” </a:t>
            </a:r>
            <a:r>
              <a:rPr lang="ro-RO" dirty="0"/>
              <a:t>și</a:t>
            </a:r>
            <a:r>
              <a:rPr lang="en-US" dirty="0"/>
              <a:t> “hub =“ </a:t>
            </a:r>
            <a:r>
              <a:rPr lang="ro-RO" dirty="0"/>
              <a:t>trebuie incluse doar o singură dată la începutul codului în programare</a:t>
            </a:r>
            <a:r>
              <a:rPr lang="en-US" dirty="0"/>
              <a:t>. </a:t>
            </a:r>
            <a:r>
              <a:rPr lang="ro-RO" dirty="0"/>
              <a:t>Pentru a utiliza matricea LED, este de ajuns să scriem comanda </a:t>
            </a:r>
            <a:r>
              <a:rPr lang="en-US" dirty="0"/>
              <a:t> “write” </a:t>
            </a:r>
            <a:r>
              <a:rPr lang="ro-RO" dirty="0"/>
              <a:t>mai târziu în cod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endParaRPr dirty="0"/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917432" y="4055019"/>
            <a:ext cx="4601625" cy="10464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mindstorms </a:t>
            </a:r>
            <a:r>
              <a:rPr lang="en-US" sz="1400" b="0" i="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MSHub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 = MSHub()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hub.light_matrix.write(5.3)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hub.light_matrix.write(</a:t>
            </a:r>
            <a:r>
              <a:rPr lang="en-US" sz="1400" b="0" i="0">
                <a:solidFill>
                  <a:srgbClr val="66CC33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US" sz="14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999075" y="2014579"/>
            <a:ext cx="4519982" cy="16619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</a:t>
            </a: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</a:t>
            </a: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2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write your code here</a:t>
            </a: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light_matrix.write</a:t>
            </a:r>
            <a:r>
              <a:rPr lang="en-US" sz="12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"Hi!"</a:t>
            </a:r>
            <a:r>
              <a:rPr lang="en-US" sz="12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2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2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VARIAB</a:t>
            </a:r>
            <a:r>
              <a:rPr lang="ro-RO" dirty="0"/>
              <a:t>ILE</a:t>
            </a:r>
            <a:r>
              <a:rPr lang="en-US" dirty="0"/>
              <a:t>LE</a:t>
            </a:r>
            <a:endParaRPr dirty="0"/>
          </a:p>
        </p:txBody>
      </p:sp>
      <p:sp>
        <p:nvSpPr>
          <p:cNvPr id="208" name="Google Shape;208;p7"/>
          <p:cNvSpPr txBox="1">
            <a:spLocks noGrp="1"/>
          </p:cNvSpPr>
          <p:nvPr>
            <p:ph type="body" idx="1"/>
          </p:nvPr>
        </p:nvSpPr>
        <p:spPr>
          <a:xfrm>
            <a:off x="155575" y="1501140"/>
            <a:ext cx="6184669" cy="472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dirty="0" err="1"/>
              <a:t>Variab</a:t>
            </a:r>
            <a:r>
              <a:rPr lang="ro-RO" dirty="0"/>
              <a:t>ilele stochează datele</a:t>
            </a:r>
            <a:endParaRPr lang="en-US" dirty="0"/>
          </a:p>
          <a:p>
            <a:pPr lvl="1"/>
            <a:r>
              <a:rPr lang="ro-RO" dirty="0"/>
              <a:t>Acestea sunt ca variabilele de la algebră</a:t>
            </a:r>
            <a:endParaRPr lang="en-US" dirty="0"/>
          </a:p>
          <a:p>
            <a:r>
              <a:rPr lang="ro-RO" dirty="0"/>
              <a:t>Datele sunt de un anume tip</a:t>
            </a:r>
            <a:endParaRPr lang="en-US" dirty="0"/>
          </a:p>
          <a:p>
            <a:r>
              <a:rPr lang="ro-RO" dirty="0"/>
              <a:t>Conținutul stocat în variabile poate fi schimbat cu o valoare diferită sau i se poate schimba chiar și tipul.</a:t>
            </a:r>
            <a:endParaRPr lang="en-US" dirty="0"/>
          </a:p>
          <a:p>
            <a:r>
              <a:rPr lang="ro-RO" dirty="0"/>
              <a:t>Poți denumi o variabilă oricum dorești </a:t>
            </a:r>
            <a:r>
              <a:rPr lang="en-US" dirty="0"/>
              <a:t>(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acest</a:t>
            </a:r>
            <a:r>
              <a:rPr lang="en-US" dirty="0"/>
              <a:t> ca</a:t>
            </a:r>
            <a:r>
              <a:rPr lang="ro-RO" dirty="0"/>
              <a:t>z este</a:t>
            </a:r>
            <a:r>
              <a:rPr lang="en-US" dirty="0"/>
              <a:t> “x”). </a:t>
            </a:r>
            <a:r>
              <a:rPr lang="ro-RO" dirty="0"/>
              <a:t>Cu toate acestea, numele variabilei trebuie să înceapă cu o literă (în general o literă mică).</a:t>
            </a:r>
            <a:endParaRPr lang="en-US" dirty="0"/>
          </a:p>
        </p:txBody>
      </p:sp>
      <p:sp>
        <p:nvSpPr>
          <p:cNvPr id="209" name="Google Shape;209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6398000" y="2124450"/>
            <a:ext cx="2578500" cy="26712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OPERA</a:t>
            </a:r>
            <a:r>
              <a:rPr lang="ro-RO" dirty="0"/>
              <a:t>ȚI</a:t>
            </a:r>
            <a:r>
              <a:rPr lang="en-US" dirty="0"/>
              <a:t>I</a:t>
            </a:r>
            <a:r>
              <a:rPr lang="ro-RO" dirty="0"/>
              <a:t>LE</a:t>
            </a:r>
            <a:endParaRPr dirty="0"/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155576" y="1139825"/>
            <a:ext cx="5082544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ro-RO" dirty="0"/>
              <a:t>Poți scrie expresii matematice utilizând semnele operațiilor comune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</a:t>
            </a:r>
            <a:r>
              <a:rPr lang="ro-RO" dirty="0"/>
              <a:t>unare</a:t>
            </a:r>
            <a:r>
              <a:rPr lang="en-US" dirty="0"/>
              <a:t> (+), s</a:t>
            </a:r>
            <a:r>
              <a:rPr lang="ro-RO" dirty="0"/>
              <a:t>cădere</a:t>
            </a:r>
            <a:r>
              <a:rPr lang="en-US" dirty="0"/>
              <a:t> (-), </a:t>
            </a:r>
            <a:r>
              <a:rPr lang="ro-RO" dirty="0"/>
              <a:t>împățire</a:t>
            </a:r>
            <a:r>
              <a:rPr lang="en-US" dirty="0"/>
              <a:t> (/), </a:t>
            </a:r>
            <a:r>
              <a:rPr lang="ro-RO" dirty="0"/>
              <a:t>înmulțire</a:t>
            </a:r>
            <a:r>
              <a:rPr lang="en-US" dirty="0"/>
              <a:t> (*), </a:t>
            </a:r>
            <a:r>
              <a:rPr lang="en-US" dirty="0" err="1"/>
              <a:t>modul</a:t>
            </a:r>
            <a:r>
              <a:rPr lang="en-US" dirty="0"/>
              <a:t> (%) (</a:t>
            </a:r>
            <a:r>
              <a:rPr lang="ro-RO" dirty="0"/>
              <a:t>procent</a:t>
            </a:r>
            <a:r>
              <a:rPr lang="en-US" dirty="0"/>
              <a:t>), exponent (**)</a:t>
            </a:r>
          </a:p>
          <a:p>
            <a:pPr lvl="1"/>
            <a:r>
              <a:rPr lang="ro-RO" dirty="0"/>
              <a:t>Operatorul</a:t>
            </a:r>
            <a:r>
              <a:rPr lang="en-US" dirty="0"/>
              <a:t> “//” </a:t>
            </a:r>
            <a:r>
              <a:rPr lang="ro-RO" dirty="0"/>
              <a:t>va lua ajusta numărul la întreg.</a:t>
            </a:r>
            <a:r>
              <a:rPr lang="en-US" dirty="0"/>
              <a:t> </a:t>
            </a:r>
            <a:r>
              <a:rPr lang="ro-RO" dirty="0"/>
              <a:t>Va înlătura toate zecimalele</a:t>
            </a:r>
            <a:r>
              <a:rPr lang="en-US" dirty="0"/>
              <a:t>.</a:t>
            </a:r>
          </a:p>
          <a:p>
            <a:r>
              <a:rPr lang="ro-RO" dirty="0"/>
              <a:t>Poți aduna/adăuga numere, numere raționale, șiruri de caractere și multe altele</a:t>
            </a:r>
            <a:endParaRPr lang="en-US" dirty="0"/>
          </a:p>
          <a:p>
            <a:r>
              <a:rPr lang="ro-RO" dirty="0"/>
              <a:t>Nu poți schimba diferitele tipuri de date în operații </a:t>
            </a:r>
            <a:r>
              <a:rPr lang="en-US" dirty="0"/>
              <a:t> (</a:t>
            </a:r>
            <a:r>
              <a:rPr lang="ro-RO" dirty="0"/>
              <a:t>cu excepția numerelor raționale, numerelor întregi și valorilor de tip boulean).</a:t>
            </a:r>
            <a:endParaRPr lang="en-US" dirty="0"/>
          </a:p>
          <a:p>
            <a:r>
              <a:rPr lang="ro-RO" dirty="0"/>
              <a:t>Avansat</a:t>
            </a:r>
            <a:r>
              <a:rPr lang="en-US" dirty="0"/>
              <a:t>: pl</a:t>
            </a:r>
            <a:r>
              <a:rPr lang="ro-RO" dirty="0"/>
              <a:t>asează</a:t>
            </a:r>
            <a:r>
              <a:rPr lang="en-US" dirty="0"/>
              <a:t> “</a:t>
            </a:r>
            <a:r>
              <a:rPr lang="en-US" dirty="0">
                <a:sym typeface="Courier New"/>
              </a:rPr>
              <a:t>import math</a:t>
            </a:r>
            <a:r>
              <a:rPr lang="en-US" dirty="0"/>
              <a:t>” </a:t>
            </a:r>
            <a:r>
              <a:rPr lang="ro-RO" dirty="0"/>
              <a:t>la începutul programului tău pentru a avea acces la mai multe funcții</a:t>
            </a:r>
            <a:r>
              <a:rPr lang="en-US" dirty="0"/>
              <a:t>; e.g.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” (</a:t>
            </a:r>
            <a:r>
              <a:rPr lang="ro-RO" dirty="0"/>
              <a:t>rădăcină pătrată</a:t>
            </a:r>
            <a:r>
              <a:rPr lang="en-US" dirty="0"/>
              <a:t>)</a:t>
            </a:r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5362575" y="1106551"/>
            <a:ext cx="3606900" cy="377645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3.333333333333335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"cd"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unsupported operand type(s)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+: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8"/>
          <p:cNvCxnSpPr/>
          <p:nvPr/>
        </p:nvCxnSpPr>
        <p:spPr>
          <a:xfrm flipH="1">
            <a:off x="7418250" y="1638300"/>
            <a:ext cx="792300" cy="4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8"/>
          <p:cNvSpPr txBox="1"/>
          <p:nvPr/>
        </p:nvSpPr>
        <p:spPr>
          <a:xfrm>
            <a:off x="7877175" y="1304926"/>
            <a:ext cx="1028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hmmm?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5854400" y="4862400"/>
            <a:ext cx="2860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o-RO" sz="1000" i="1" dirty="0">
                <a:latin typeface="Muli"/>
                <a:ea typeface="Muli"/>
                <a:cs typeface="Muli"/>
                <a:sym typeface="Muli"/>
              </a:rPr>
              <a:t>Pentru cei care sunt curioși, 10/3 are un rezultat care se termină în 5 datorită a ceva numit “floating point approximation”. De fapt, calculatorul estimează când sunt implicate decimale, și aici apare o inadvertență</a:t>
            </a:r>
          </a:p>
        </p:txBody>
      </p:sp>
      <p:sp>
        <p:nvSpPr>
          <p:cNvPr id="223" name="Google Shape;223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OPERAȚII CU VARIABILE</a:t>
            </a:r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1"/>
          </p:nvPr>
        </p:nvSpPr>
        <p:spPr>
          <a:xfrm>
            <a:off x="155576" y="2034540"/>
            <a:ext cx="6039334" cy="418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ro-RO" dirty="0"/>
              <a:t>Operațiile cu variabile nu sunt chiar ca la </a:t>
            </a:r>
            <a:r>
              <a:rPr lang="en-US" dirty="0" err="1"/>
              <a:t>algebr</a:t>
            </a:r>
            <a:r>
              <a:rPr lang="ro-RO" dirty="0"/>
              <a:t>ă</a:t>
            </a:r>
            <a:endParaRPr lang="en-US" dirty="0"/>
          </a:p>
          <a:p>
            <a:pPr lvl="1"/>
            <a:r>
              <a:rPr lang="ro-RO" dirty="0"/>
              <a:t>Expresiile sunt evaluate de la dreapta la stânga</a:t>
            </a:r>
            <a:endParaRPr lang="en-US" dirty="0"/>
          </a:p>
          <a:p>
            <a:pPr lvl="1"/>
            <a:r>
              <a:rPr lang="ro-RO" dirty="0"/>
              <a:t>Expresiile din dreapta </a:t>
            </a:r>
            <a:r>
              <a:rPr lang="en-US" dirty="0"/>
              <a:t>= </a:t>
            </a:r>
            <a:r>
              <a:rPr lang="ro-RO" dirty="0"/>
              <a:t>sunt evaluate primele</a:t>
            </a:r>
            <a:r>
              <a:rPr lang="en-US" dirty="0"/>
              <a:t>, </a:t>
            </a:r>
            <a:r>
              <a:rPr lang="ro-RO" dirty="0"/>
              <a:t>apoi alocate variabilei din partea stângă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exemplul din dreapta</a:t>
            </a:r>
            <a:r>
              <a:rPr lang="en-US" dirty="0"/>
              <a:t>, x+10 </a:t>
            </a:r>
            <a:r>
              <a:rPr lang="ro-RO" dirty="0"/>
              <a:t>este evaluat la </a:t>
            </a:r>
            <a:r>
              <a:rPr lang="en-US" dirty="0"/>
              <a:t>20 </a:t>
            </a:r>
            <a:r>
              <a:rPr lang="ro-RO" dirty="0"/>
              <a:t>mai întâi</a:t>
            </a:r>
            <a:r>
              <a:rPr lang="en-US" dirty="0"/>
              <a:t>,</a:t>
            </a:r>
            <a:r>
              <a:rPr lang="ro-RO" dirty="0"/>
              <a:t> apoi x este setat la valoarea de 20</a:t>
            </a:r>
            <a:r>
              <a:rPr lang="en-US" dirty="0"/>
              <a:t>, </a:t>
            </a:r>
            <a:r>
              <a:rPr lang="ro-RO" dirty="0"/>
              <a:t>stergându-se valoarea anterioară</a:t>
            </a:r>
            <a:r>
              <a:rPr lang="en-US" dirty="0"/>
              <a:t> </a:t>
            </a:r>
          </a:p>
        </p:txBody>
      </p:sp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6924675" y="2261875"/>
            <a:ext cx="2009700" cy="26712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x+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Shorthand: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1407</Words>
  <Application>Microsoft Office PowerPoint</Application>
  <PresentationFormat>On-screen Show (4:3)</PresentationFormat>
  <Paragraphs>173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Courier New</vt:lpstr>
      <vt:lpstr>Consolas</vt:lpstr>
      <vt:lpstr>Muli</vt:lpstr>
      <vt:lpstr>Helvetica Neue</vt:lpstr>
      <vt:lpstr>Calibri</vt:lpstr>
      <vt:lpstr>Gill Sans</vt:lpstr>
      <vt:lpstr>Noto Sans Symbols</vt:lpstr>
      <vt:lpstr>Arial</vt:lpstr>
      <vt:lpstr>Dividend</vt:lpstr>
      <vt:lpstr>TIPURILE DE DATE, OPERAȚIUNILE , ȘI VARIABILELE</vt:lpstr>
      <vt:lpstr>OBIECTIVELE LECȚIEI</vt:lpstr>
      <vt:lpstr>TIPURI DE BAZĂ</vt:lpstr>
      <vt:lpstr>TIPURI SPECIFICE SPIKE PRIME/MINDSTORMS</vt:lpstr>
      <vt:lpstr>UTILIZAREA FUNCȚIEI DE  PRINTARE</vt:lpstr>
      <vt:lpstr>UTILIZAREA MATRICEI LED A HUB-ULUI</vt:lpstr>
      <vt:lpstr>VARIABILELE</vt:lpstr>
      <vt:lpstr>OPERAȚIILE</vt:lpstr>
      <vt:lpstr>OPERAȚII CU VARIABILE</vt:lpstr>
      <vt:lpstr>PROVOCARE</vt:lpstr>
      <vt:lpstr>SOLUȚIA PROVOCĂRII (SPIKE PRIME)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TIPURILE DE DATE, OPERAȚIUNILE , ȘI VARIABILELE</dc:title>
  <dc:creator>Srinivasan Seshan</dc:creator>
  <cp:lastModifiedBy>Porumb (Buruiană) N. Marinela</cp:lastModifiedBy>
  <cp:revision>16</cp:revision>
  <dcterms:created xsi:type="dcterms:W3CDTF">2016-07-04T02:35:12Z</dcterms:created>
  <dcterms:modified xsi:type="dcterms:W3CDTF">2023-10-29T16:14:33Z</dcterms:modified>
</cp:coreProperties>
</file>