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Quattrocento Sans" panose="020B05020500000200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ZklXh6wPoYOJwnIItSlPCqNW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ca76bea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7ca76be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1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3" name="Google Shape;23;p11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4" name="Google Shape;24;p11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1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1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0" name="Google Shape;160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6" name="Google Shape;176;p2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3" name="Google Shape;183;p2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1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numbers.asp" TargetMode="External"/><Relationship Id="rId13" Type="http://schemas.openxmlformats.org/officeDocument/2006/relationships/hyperlink" Target="https://www.w3schools.com/python/python_functions.asp" TargetMode="External"/><Relationship Id="rId3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w3schools.com/python/python_variables.asp" TargetMode="External"/><Relationship Id="rId12" Type="http://schemas.openxmlformats.org/officeDocument/2006/relationships/hyperlink" Target="https://www.w3schools.com/python/python_for_loop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comments.asp" TargetMode="External"/><Relationship Id="rId11" Type="http://schemas.openxmlformats.org/officeDocument/2006/relationships/hyperlink" Target="https://www.w3schools.com/python/python_while_loops.asp" TargetMode="External"/><Relationship Id="rId5" Type="http://schemas.openxmlformats.org/officeDocument/2006/relationships/hyperlink" Target="https://www.w3schools.com/python/python_syntax.asp" TargetMode="External"/><Relationship Id="rId15" Type="http://schemas.openxmlformats.org/officeDocument/2006/relationships/hyperlink" Target="https://www.w3schools.com/python/python_math.asp" TargetMode="External"/><Relationship Id="rId10" Type="http://schemas.openxmlformats.org/officeDocument/2006/relationships/hyperlink" Target="https://www.w3schools.com/python/python_conditions.asp" TargetMode="External"/><Relationship Id="rId4" Type="http://schemas.openxmlformats.org/officeDocument/2006/relationships/hyperlink" Target="https://www.w3schools.com/python/python_intro.asp" TargetMode="External"/><Relationship Id="rId9" Type="http://schemas.openxmlformats.org/officeDocument/2006/relationships/hyperlink" Target="https://www.w3schools.com/python/python_booleans.asp" TargetMode="External"/><Relationship Id="rId14" Type="http://schemas.openxmlformats.org/officeDocument/2006/relationships/hyperlink" Target="https://www.w3schools.com/python/python_scop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dirty="0"/>
              <a:t>INTRODUC</a:t>
            </a:r>
            <a:r>
              <a:rPr lang="ro-RO" dirty="0"/>
              <a:t>ERE </a:t>
            </a:r>
            <a:br>
              <a:rPr lang="en-US" dirty="0"/>
            </a:br>
            <a:r>
              <a:rPr lang="en-US" dirty="0"/>
              <a:t>HUB &amp; SOFTWARE</a:t>
            </a:r>
            <a:r>
              <a:rPr lang="ro-RO" dirty="0"/>
              <a:t>-UL</a:t>
            </a:r>
            <a:r>
              <a:rPr lang="en-US" dirty="0"/>
              <a:t> (PYTHON)</a:t>
            </a:r>
            <a:endParaRPr dirty="0"/>
          </a:p>
        </p:txBody>
      </p:sp>
      <p:sp>
        <p:nvSpPr>
          <p:cNvPr id="191" name="Google Shape;191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59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</a:t>
            </a:r>
            <a:r>
              <a:rPr lang="en-US" sz="1600" dirty="0" err="1"/>
              <a:t>anjay</a:t>
            </a:r>
            <a:r>
              <a:rPr lang="en-US" sz="1600" dirty="0"/>
              <a:t>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en-US" sz="1600" dirty="0"/>
              <a:t> for SPIKE Prime Lessons</a:t>
            </a:r>
            <a:endParaRPr lang="ro-RO" sz="1600" dirty="0"/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</a:t>
            </a:r>
            <a:r>
              <a:rPr lang="en-US" sz="1600" dirty="0">
                <a:solidFill>
                  <a:schemeClr val="dk1"/>
                </a:solidFill>
              </a:rPr>
              <a:t>LL Share &amp; Learn.</a:t>
            </a:r>
            <a:endParaRPr sz="1600" dirty="0"/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  <a:p>
            <a:endParaRPr lang="ro-RO" sz="1600" dirty="0"/>
          </a:p>
          <a:p>
            <a:endParaRPr lang="ro-RO" sz="1600" dirty="0"/>
          </a:p>
        </p:txBody>
      </p:sp>
      <p:sp>
        <p:nvSpPr>
          <p:cNvPr id="295" name="Google Shape;295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9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3478" y="2612657"/>
            <a:ext cx="3583140" cy="313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C</a:t>
            </a:r>
            <a:r>
              <a:rPr lang="ro-RO" dirty="0"/>
              <a:t>REAREA UNUI PROIECT ÎN </a:t>
            </a:r>
            <a:r>
              <a:rPr lang="en-US" dirty="0"/>
              <a:t>PYTHON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body" idx="1"/>
          </p:nvPr>
        </p:nvSpPr>
        <p:spPr>
          <a:xfrm>
            <a:off x="175260" y="2020923"/>
            <a:ext cx="3352851" cy="46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Select</a:t>
            </a:r>
            <a:r>
              <a:rPr lang="ro-RO" dirty="0"/>
              <a:t>ează</a:t>
            </a:r>
            <a:r>
              <a:rPr lang="en-US" dirty="0"/>
              <a:t> Python </a:t>
            </a:r>
            <a:r>
              <a:rPr lang="ro-RO" dirty="0"/>
              <a:t>din </a:t>
            </a:r>
            <a:r>
              <a:rPr lang="en-US" dirty="0"/>
              <a:t>pop-up</a:t>
            </a:r>
            <a:r>
              <a:rPr lang="ro-RO" dirty="0"/>
              <a:t>-ul următor</a:t>
            </a:r>
            <a:endParaRPr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01" name="Google Shape;201;p2"/>
          <p:cNvPicPr preferRelativeResize="0"/>
          <p:nvPr/>
        </p:nvPicPr>
        <p:blipFill rotWithShape="1">
          <a:blip r:embed="rId4">
            <a:alphaModFix/>
          </a:blip>
          <a:srcRect r="2637"/>
          <a:stretch/>
        </p:blipFill>
        <p:spPr>
          <a:xfrm>
            <a:off x="282582" y="2612657"/>
            <a:ext cx="3044698" cy="25033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2" name="Google Shape;202;p2"/>
          <p:cNvSpPr txBox="1"/>
          <p:nvPr/>
        </p:nvSpPr>
        <p:spPr>
          <a:xfrm>
            <a:off x="4958994" y="2020923"/>
            <a:ext cx="3352851" cy="46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Apasă pe cele 3 puncte pentru a schimba numele </a:t>
            </a:r>
            <a:r>
              <a:rPr lang="ro-RO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fișierului.</a:t>
            </a:r>
            <a:endParaRPr dirty="0"/>
          </a:p>
        </p:txBody>
      </p:sp>
      <p:sp>
        <p:nvSpPr>
          <p:cNvPr id="203" name="Google Shape;203;p2"/>
          <p:cNvSpPr/>
          <p:nvPr/>
        </p:nvSpPr>
        <p:spPr>
          <a:xfrm>
            <a:off x="6832637" y="2696279"/>
            <a:ext cx="337395" cy="268246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" descr="A screenshot of a computer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9278" y="1104083"/>
            <a:ext cx="6039478" cy="502404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PLANȘA DE PROGRAMARE</a:t>
            </a:r>
            <a:endParaRPr dirty="0"/>
          </a:p>
        </p:txBody>
      </p:sp>
      <p:sp>
        <p:nvSpPr>
          <p:cNvPr id="210" name="Google Shape;210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287960" y="3774965"/>
            <a:ext cx="1530110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Programming Canvas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4079384" y="4999231"/>
            <a:ext cx="1501141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Knowledge Base</a:t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252689" y="1494359"/>
            <a:ext cx="380931" cy="407741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5" name="Google Shape;215;p3"/>
          <p:cNvCxnSpPr/>
          <p:nvPr/>
        </p:nvCxnSpPr>
        <p:spPr>
          <a:xfrm>
            <a:off x="620444" y="1494359"/>
            <a:ext cx="1810483" cy="925699"/>
          </a:xfrm>
          <a:prstGeom prst="straightConnector1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3"/>
          <p:cNvCxnSpPr/>
          <p:nvPr/>
        </p:nvCxnSpPr>
        <p:spPr>
          <a:xfrm>
            <a:off x="613690" y="1909771"/>
            <a:ext cx="1809063" cy="1828293"/>
          </a:xfrm>
          <a:prstGeom prst="straightConnector1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7" name="Google Shape;2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0927" y="2420058"/>
            <a:ext cx="1744422" cy="1354907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8" name="Google Shape;218;p3"/>
          <p:cNvSpPr/>
          <p:nvPr/>
        </p:nvSpPr>
        <p:spPr>
          <a:xfrm>
            <a:off x="4829954" y="5739506"/>
            <a:ext cx="359659" cy="388620"/>
          </a:xfrm>
          <a:prstGeom prst="rect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2436658" y="2143059"/>
            <a:ext cx="1746865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Hub Dashboard</a:t>
            </a:r>
            <a:endParaRPr/>
          </a:p>
        </p:txBody>
      </p:sp>
      <p:sp>
        <p:nvSpPr>
          <p:cNvPr id="220" name="Google Shape;220;p3"/>
          <p:cNvSpPr txBox="1"/>
          <p:nvPr/>
        </p:nvSpPr>
        <p:spPr>
          <a:xfrm>
            <a:off x="6014372" y="1234758"/>
            <a:ext cx="2970136" cy="3909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Cunoștințe de bază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Sfaturi despre </a:t>
            </a:r>
            <a:r>
              <a:rPr lang="en-US" sz="1800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MicroPytho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dirty="0"/>
          </a:p>
          <a:p>
            <a:pPr marL="306000" marR="0" lvl="0" indent="-306000" algn="l" rtl="0"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Planșa de programare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Planșa principală de programare este mediul în care veți creea fiecare program (numit Proiect)</a:t>
            </a:r>
            <a:endParaRPr dirty="0"/>
          </a:p>
          <a:p>
            <a:pPr marL="306000" marR="0" lvl="0" indent="-306000" algn="l" rtl="0"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Iconița ,,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Connect’’ v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ă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permit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accesul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la tabloul H</a:t>
            </a:r>
            <a:r>
              <a:rPr lang="en-US" sz="1800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ub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-ului</a:t>
            </a:r>
          </a:p>
          <a:p>
            <a:pPr marL="306000" marR="0" lvl="0" indent="-306000" algn="l" rtl="0"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⬛"/>
            </a:pP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Iconița Stop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/Play 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vă permite să alegeți poziția pe care doriți să descărcați codul și să-l rulați.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lang="ro-RO"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6000" marR="0" lvl="0" indent="-306000" algn="l" rtl="0"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⬛"/>
            </a:pPr>
            <a:r>
              <a:rPr lang="en-US" sz="1800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Consol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ro-RO" sz="18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Tot ce doriți să imprimați, inclusiv erorile, apar aici.</a:t>
            </a:r>
            <a:endParaRPr dirty="0"/>
          </a:p>
        </p:txBody>
      </p:sp>
      <p:sp>
        <p:nvSpPr>
          <p:cNvPr id="221" name="Google Shape;221;p3"/>
          <p:cNvSpPr txBox="1"/>
          <p:nvPr/>
        </p:nvSpPr>
        <p:spPr>
          <a:xfrm>
            <a:off x="4958994" y="5443470"/>
            <a:ext cx="1119673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Stop and Play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5277678" y="5719009"/>
            <a:ext cx="799858" cy="388620"/>
          </a:xfrm>
          <a:prstGeom prst="rect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279970" y="4722232"/>
            <a:ext cx="1530110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Console</a:t>
            </a:r>
            <a:endParaRPr/>
          </a:p>
        </p:txBody>
      </p:sp>
      <p:cxnSp>
        <p:nvCxnSpPr>
          <p:cNvPr id="224" name="Google Shape;224;p3"/>
          <p:cNvCxnSpPr>
            <a:stCxn id="223" idx="3"/>
          </p:cNvCxnSpPr>
          <p:nvPr/>
        </p:nvCxnSpPr>
        <p:spPr>
          <a:xfrm rot="10800000" flipH="1">
            <a:off x="1810080" y="4530132"/>
            <a:ext cx="1168500" cy="330600"/>
          </a:xfrm>
          <a:prstGeom prst="straightConnector1">
            <a:avLst/>
          </a:prstGeom>
          <a:noFill/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2978551" y="4263533"/>
            <a:ext cx="380931" cy="247129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Panou de control al Hub-ului</a:t>
            </a:r>
            <a:endParaRPr dirty="0"/>
          </a:p>
        </p:txBody>
      </p:sp>
      <p:sp>
        <p:nvSpPr>
          <p:cNvPr id="231" name="Google Shape;231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3944472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Trebuie să vă conectați </a:t>
            </a:r>
            <a:r>
              <a:rPr lang="en-US" dirty="0"/>
              <a:t>Hub</a:t>
            </a:r>
            <a:r>
              <a:rPr lang="ro-RO" dirty="0"/>
              <a:t>-ul pentru a accesa această secțiune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Această secțiune este foarte utilă pentru</a:t>
            </a:r>
            <a:r>
              <a:rPr lang="en-US" dirty="0"/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Verificarea nivelului bateriei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Versiunea OS a </a:t>
            </a:r>
            <a:r>
              <a:rPr lang="en-US" dirty="0"/>
              <a:t>Hub</a:t>
            </a:r>
            <a:r>
              <a:rPr lang="ro-RO" dirty="0"/>
              <a:t>-ului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Valorile senzorului giroscopic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Să vezi ce motoare și senzori sunt conectate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Acces în timp real la valorile înregistrate de motoare și senzori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Poți să redenumești </a:t>
            </a:r>
            <a:r>
              <a:rPr lang="en-US" dirty="0"/>
              <a:t>Hub</a:t>
            </a:r>
            <a:r>
              <a:rPr lang="ro-RO" dirty="0"/>
              <a:t>-ul în acest</a:t>
            </a:r>
            <a:r>
              <a:rPr lang="en-US" dirty="0"/>
              <a:t> panel </a:t>
            </a:r>
            <a:r>
              <a:rPr lang="ro-RO" dirty="0"/>
              <a:t>prin apăsarea iconiței albastre </a:t>
            </a:r>
            <a:r>
              <a:rPr lang="en-US" dirty="0"/>
              <a:t> RENAME</a:t>
            </a:r>
            <a:r>
              <a:rPr lang="ro-RO" dirty="0"/>
              <a:t>, aflată lângă numărul versiunii OS a </a:t>
            </a:r>
            <a:r>
              <a:rPr lang="en-US" dirty="0"/>
              <a:t>Hub</a:t>
            </a:r>
            <a:r>
              <a:rPr lang="ro-RO" dirty="0"/>
              <a:t>-ului.</a:t>
            </a:r>
            <a:endParaRPr dirty="0"/>
          </a:p>
        </p:txBody>
      </p:sp>
      <p:sp>
        <p:nvSpPr>
          <p:cNvPr id="232" name="Google Shape;232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34" name="Google Shape;234;p4" descr="A close up of a devi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212" y="353056"/>
            <a:ext cx="629712" cy="64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88454"/>
            <a:ext cx="3814712" cy="316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4494647"/>
            <a:ext cx="3273797" cy="151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07" y="1109355"/>
            <a:ext cx="4211505" cy="35034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CONECTAREA LA BRICK</a:t>
            </a:r>
            <a:endParaRPr dirty="0"/>
          </a:p>
        </p:txBody>
      </p:sp>
      <p:sp>
        <p:nvSpPr>
          <p:cNvPr id="243" name="Google Shape;243;p5"/>
          <p:cNvSpPr txBox="1">
            <a:spLocks noGrp="1"/>
          </p:cNvSpPr>
          <p:nvPr>
            <p:ph type="body" idx="1"/>
          </p:nvPr>
        </p:nvSpPr>
        <p:spPr>
          <a:xfrm>
            <a:off x="4353912" y="1242219"/>
            <a:ext cx="4630595" cy="284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ct val="91999"/>
              <a:buChar char="⬛"/>
            </a:pPr>
            <a:r>
              <a:rPr lang="ro-RO" dirty="0"/>
              <a:t>Software-ul se va auto-conecta la brick dacă utilizezi cablu </a:t>
            </a:r>
            <a:r>
              <a:rPr lang="en-US" dirty="0"/>
              <a:t>USB.</a:t>
            </a:r>
            <a:endParaRPr dirty="0"/>
          </a:p>
          <a:p>
            <a:pPr marL="306000" lvl="0" indent="-306000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ro-RO" dirty="0"/>
              <a:t>Pentru conectarea cu </a:t>
            </a:r>
            <a:r>
              <a:rPr lang="en-US" dirty="0"/>
              <a:t>Bluetooth</a:t>
            </a:r>
            <a:r>
              <a:rPr lang="ro-RO" dirty="0"/>
              <a:t>-ul</a:t>
            </a:r>
            <a:r>
              <a:rPr lang="en-US" dirty="0"/>
              <a:t>, </a:t>
            </a:r>
            <a:r>
              <a:rPr lang="ro-RO" dirty="0"/>
              <a:t>apasă pe iconița </a:t>
            </a:r>
            <a:r>
              <a:rPr lang="en-US" dirty="0"/>
              <a:t>e </a:t>
            </a:r>
            <a:r>
              <a:rPr lang="ro-RO" dirty="0"/>
              <a:t>CONNECT din software.</a:t>
            </a:r>
            <a:endParaRPr dirty="0"/>
          </a:p>
          <a:p>
            <a:pPr marL="306000" lvl="0" indent="-306000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ro-RO" dirty="0"/>
              <a:t>Se va deschide o fereastră cu un mesaj care te întreabă ce culoare are butonul tău de deschidere. Alege culoarea în funcție de culoarea luminii de pe tasta centrală a brick-ului.</a:t>
            </a:r>
            <a:r>
              <a:rPr lang="en-US" dirty="0"/>
              <a:t> </a:t>
            </a:r>
            <a:r>
              <a:rPr lang="ro-RO" dirty="0"/>
              <a:t>Dacă butonul nu este verde, alege </a:t>
            </a:r>
            <a:r>
              <a:rPr lang="en-US" dirty="0"/>
              <a:t>White</a:t>
            </a:r>
            <a:r>
              <a:rPr lang="ro-RO" dirty="0"/>
              <a:t> dacă dorești să faci actualizarea la </a:t>
            </a:r>
            <a:r>
              <a:rPr lang="en-US" dirty="0"/>
              <a:t>Spike 3, </a:t>
            </a:r>
            <a:r>
              <a:rPr lang="ro-RO" dirty="0"/>
              <a:t>sau ieși din aplicație.</a:t>
            </a:r>
            <a:endParaRPr dirty="0"/>
          </a:p>
          <a:p>
            <a:pPr marL="306000" lvl="0" indent="-306000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ro-RO" dirty="0"/>
              <a:t>Activează </a:t>
            </a:r>
            <a:r>
              <a:rPr lang="en-US" dirty="0"/>
              <a:t>Bluetooth</a:t>
            </a:r>
            <a:r>
              <a:rPr lang="ro-RO" dirty="0"/>
              <a:t>-ul prin apasarea buronului de B</a:t>
            </a:r>
            <a:r>
              <a:rPr lang="en-US" dirty="0" err="1"/>
              <a:t>luetooth</a:t>
            </a:r>
            <a:r>
              <a:rPr lang="en-US" dirty="0"/>
              <a:t> </a:t>
            </a:r>
            <a:r>
              <a:rPr lang="ro-RO" dirty="0"/>
              <a:t>de pe </a:t>
            </a:r>
            <a:r>
              <a:rPr lang="en-US" dirty="0"/>
              <a:t>brick.</a:t>
            </a:r>
            <a:endParaRPr dirty="0"/>
          </a:p>
          <a:p>
            <a:pPr marL="306000" lvl="0" indent="-306000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ro-RO" dirty="0"/>
              <a:t>Hub-ul va apărea pe ecran în partea dreaptă. Apasă pe iconița CONNECT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44" name="Google Shape;244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204125" y="1351259"/>
            <a:ext cx="325641" cy="312615"/>
          </a:xfrm>
          <a:prstGeom prst="rect">
            <a:avLst/>
          </a:prstGeom>
          <a:noFill/>
          <a:ln w="57150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7" name="Google Shape;247;p5"/>
          <p:cNvCxnSpPr/>
          <p:nvPr/>
        </p:nvCxnSpPr>
        <p:spPr>
          <a:xfrm>
            <a:off x="529766" y="1351259"/>
            <a:ext cx="2896340" cy="2669330"/>
          </a:xfrm>
          <a:prstGeom prst="straightConnector1">
            <a:avLst/>
          </a:prstGeom>
          <a:noFill/>
          <a:ln w="22225" cap="rnd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5"/>
          <p:cNvCxnSpPr/>
          <p:nvPr/>
        </p:nvCxnSpPr>
        <p:spPr>
          <a:xfrm>
            <a:off x="204125" y="1663874"/>
            <a:ext cx="641188" cy="2420389"/>
          </a:xfrm>
          <a:prstGeom prst="straightConnector1">
            <a:avLst/>
          </a:prstGeom>
          <a:noFill/>
          <a:ln w="22225" cap="rnd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887" y="4084263"/>
            <a:ext cx="2580793" cy="21384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"/>
          <p:cNvSpPr/>
          <p:nvPr/>
        </p:nvSpPr>
        <p:spPr>
          <a:xfrm>
            <a:off x="1414783" y="5344159"/>
            <a:ext cx="551081" cy="325164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3426106" y="5385230"/>
            <a:ext cx="451412" cy="162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rnd" cmpd="sng">
            <a:solidFill>
              <a:srgbClr val="5D5D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2" name="Google Shape;25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5575" y="4084263"/>
            <a:ext cx="2580793" cy="2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"/>
          <p:cNvSpPr/>
          <p:nvPr/>
        </p:nvSpPr>
        <p:spPr>
          <a:xfrm>
            <a:off x="5405378" y="4450185"/>
            <a:ext cx="1262000" cy="325164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CODUL IMPLICIT </a:t>
            </a:r>
            <a:r>
              <a:rPr lang="en-US" dirty="0"/>
              <a:t>PYTHON</a:t>
            </a:r>
            <a:endParaRPr dirty="0"/>
          </a:p>
        </p:txBody>
      </p:sp>
      <p:sp>
        <p:nvSpPr>
          <p:cNvPr id="259" name="Google Shape;259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Toate programele </a:t>
            </a:r>
            <a:r>
              <a:rPr lang="en-US" dirty="0"/>
              <a:t>Python </a:t>
            </a:r>
            <a:r>
              <a:rPr lang="ro-RO" dirty="0"/>
              <a:t>se vor deschide cu următorul cod implicit.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De obicei e nevoie să pastrați liniile</a:t>
            </a:r>
            <a:r>
              <a:rPr lang="en-US" dirty="0"/>
              <a:t> 2, 4 </a:t>
            </a:r>
            <a:r>
              <a:rPr lang="ro-RO" dirty="0"/>
              <a:t>și</a:t>
            </a:r>
            <a:r>
              <a:rPr lang="en-US" dirty="0"/>
              <a:t> 8:  </a:t>
            </a:r>
            <a:r>
              <a:rPr lang="ro-RO" dirty="0"/>
              <a:t>E nevoie de secvența de import , de funcțiile principale și de rutina de rulare a codului.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Puteți adăuga mai multe importuri care să vă permită să utilizați porturile, senzorii, motoarele etc în programele voastre.</a:t>
            </a:r>
            <a:endParaRPr dirty="0"/>
          </a:p>
        </p:txBody>
      </p:sp>
      <p:sp>
        <p:nvSpPr>
          <p:cNvPr id="260" name="Google Shape;260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62" name="Google Shape;2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29" y="2918789"/>
            <a:ext cx="5912814" cy="279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ca76beae5_0_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SPIKE 3 - ASYNC </a:t>
            </a:r>
            <a:r>
              <a:rPr lang="ro-RO" dirty="0"/>
              <a:t>și</a:t>
            </a:r>
            <a:r>
              <a:rPr lang="en-US" dirty="0"/>
              <a:t> AWAIT</a:t>
            </a:r>
            <a:endParaRPr dirty="0"/>
          </a:p>
        </p:txBody>
      </p:sp>
      <p:sp>
        <p:nvSpPr>
          <p:cNvPr id="268" name="Google Shape;268;g27ca76beae5_0_0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00050" lvl="0" indent="-276606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Spike 3 </a:t>
            </a:r>
            <a:r>
              <a:rPr lang="ro-RO" dirty="0"/>
              <a:t>a introdus funcționalitatea de a rula corutine utilizând </a:t>
            </a:r>
            <a:r>
              <a:rPr lang="en-US" dirty="0"/>
              <a:t>async/await. </a:t>
            </a:r>
            <a:r>
              <a:rPr lang="ro-RO" dirty="0"/>
              <a:t>Lecția Introducere are informații utile despre asta.</a:t>
            </a:r>
            <a:endParaRPr dirty="0"/>
          </a:p>
          <a:p>
            <a:pPr marL="400050" lvl="0" indent="-276606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 Este foarte util să poți să execuți mai multe funcții în același timp, fără a aștepta ca vreuna din ele să se finalizeze.</a:t>
            </a:r>
            <a:endParaRPr dirty="0"/>
          </a:p>
          <a:p>
            <a:pPr marL="400050" lvl="0" indent="-276606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a aștepta ca o funcție a</a:t>
            </a:r>
            <a:r>
              <a:rPr lang="en-US" dirty="0"/>
              <a:t>sync </a:t>
            </a:r>
            <a:r>
              <a:rPr lang="ro-RO" dirty="0"/>
              <a:t>să termine execuția, adaugă simplu </a:t>
            </a:r>
            <a:r>
              <a:rPr lang="en-US" dirty="0"/>
              <a:t>await:</a:t>
            </a:r>
            <a:endParaRPr dirty="0"/>
          </a:p>
          <a:p>
            <a:pPr marL="400050" lvl="0" indent="-17145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myAsyncFunction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0" indent="-17145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doSomethingAfterWaiting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dirty="0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o-RO" sz="1400" dirty="0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 rula când execuția funcțiilor de mai sus e terminată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3756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a rula funcția preinstalată </a:t>
            </a:r>
            <a:r>
              <a:rPr lang="en-US" dirty="0"/>
              <a:t>async </a:t>
            </a:r>
            <a:r>
              <a:rPr lang="ro-RO" dirty="0"/>
              <a:t>fără a aștepta, apelează simplu următoarea comandă</a:t>
            </a:r>
            <a:r>
              <a:rPr lang="en-US" dirty="0"/>
              <a:t>:</a:t>
            </a:r>
            <a:endParaRPr lang="ro-RO" dirty="0"/>
          </a:p>
          <a:p>
            <a:pPr marL="400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motor.run_for_degrees</a:t>
            </a:r>
            <a:r>
              <a:rPr lang="ro-RO" dirty="0">
                <a:solidFill>
                  <a:srgbClr val="00877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-RO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port.A, </a:t>
            </a:r>
            <a:r>
              <a:rPr lang="ro-RO" dirty="0">
                <a:solidFill>
                  <a:srgbClr val="FF7D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360</a:t>
            </a:r>
            <a:r>
              <a:rPr lang="ro-RO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o-RO" dirty="0">
                <a:solidFill>
                  <a:srgbClr val="FF7D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o-RO" dirty="0">
                <a:solidFill>
                  <a:srgbClr val="00877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337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Font typeface="Gill Sans"/>
              <a:buChar char="⬛"/>
            </a:pPr>
            <a:r>
              <a:rPr lang="ro-RO" dirty="0">
                <a:solidFill>
                  <a:schemeClr val="dk1"/>
                </a:solidFill>
                <a:highlight>
                  <a:srgbClr val="FFFFFE"/>
                </a:highlight>
              </a:rPr>
              <a:t>Pentru a rula funcțiile customizate a</a:t>
            </a:r>
            <a:r>
              <a:rPr lang="en-US" dirty="0">
                <a:solidFill>
                  <a:schemeClr val="dk1"/>
                </a:solidFill>
                <a:highlight>
                  <a:srgbClr val="FFFFFE"/>
                </a:highlight>
              </a:rPr>
              <a:t>sync </a:t>
            </a:r>
            <a:r>
              <a:rPr lang="ro-RO" dirty="0">
                <a:solidFill>
                  <a:schemeClr val="dk1"/>
                </a:solidFill>
                <a:highlight>
                  <a:srgbClr val="FFFFFE"/>
                </a:highlight>
              </a:rPr>
              <a:t>fără a aștepta</a:t>
            </a:r>
            <a:r>
              <a:rPr lang="en-US" dirty="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lang="ro-RO" dirty="0">
                <a:solidFill>
                  <a:schemeClr val="dk1"/>
                </a:solidFill>
                <a:highlight>
                  <a:srgbClr val="FFFFFE"/>
                </a:highlight>
              </a:rPr>
              <a:t>apelează funcțiile utilizând rutina RUNLOOP</a:t>
            </a:r>
            <a:r>
              <a:rPr lang="en-US" dirty="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dirty="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o-RO" sz="1400" dirty="0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creează 2 funcții </a:t>
            </a:r>
            <a:r>
              <a:rPr lang="en-US" sz="1400" dirty="0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async </a:t>
            </a:r>
            <a:r>
              <a:rPr lang="ro-RO" sz="1400" dirty="0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care să fie trimise la </a:t>
            </a:r>
            <a:r>
              <a:rPr lang="en-US" sz="1400" dirty="0" err="1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runloop</a:t>
            </a:r>
            <a:endParaRPr sz="1400" dirty="0">
              <a:solidFill>
                <a:srgbClr val="00963E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myAsyncFunction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(&lt;parameters&gt;)</a:t>
            </a:r>
            <a:endParaRPr sz="1400" dirty="0">
              <a:solidFill>
                <a:srgbClr val="00877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mySecondAsyncFunction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(&lt;parameters&gt;)</a:t>
            </a:r>
            <a:endParaRPr sz="1400" dirty="0">
              <a:solidFill>
                <a:srgbClr val="00877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o-RO" sz="1400" dirty="0">
                <a:solidFill>
                  <a:srgbClr val="00963E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rulează ambele funcții împreună</a:t>
            </a:r>
            <a:endParaRPr sz="1400" dirty="0">
              <a:solidFill>
                <a:srgbClr val="00963E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runloop.run</a:t>
            </a:r>
            <a:r>
              <a:rPr lang="en-US" sz="1400" dirty="0">
                <a:solidFill>
                  <a:srgbClr val="00877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dirty="0">
                <a:solidFill>
                  <a:srgbClr val="00877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lang="en-US" sz="1400" dirty="0">
                <a:solidFill>
                  <a:srgbClr val="00877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45720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ro-RO" dirty="0"/>
              <a:t>Mai multe exemple sunt disponibile în Lecția FUNCȚIILE</a:t>
            </a:r>
            <a:endParaRPr dirty="0"/>
          </a:p>
        </p:txBody>
      </p:sp>
      <p:sp>
        <p:nvSpPr>
          <p:cNvPr id="269" name="Google Shape;269;g27ca76beae5_0_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70" name="Google Shape;270;g27ca76beae5_0_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RESURSE PYTHON PENTRU </a:t>
            </a:r>
            <a:r>
              <a:rPr lang="en-US" dirty="0"/>
              <a:t>SPIKE 3</a:t>
            </a:r>
            <a:endParaRPr dirty="0"/>
          </a:p>
        </p:txBody>
      </p:sp>
      <p:sp>
        <p:nvSpPr>
          <p:cNvPr id="276" name="Google Shape;276;p7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ro-RO" sz="2000" dirty="0"/>
              <a:t>Capitolul Cunoștințe de bază are 2 secțiuni pe care ai vrea să le explorezi</a:t>
            </a:r>
            <a:r>
              <a:rPr lang="en-US" sz="2000" dirty="0"/>
              <a:t>:</a:t>
            </a:r>
            <a:endParaRPr lang="ro-RO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Introducere – extraordinar dacă ești nou în Python  Module API – detalii pe Spike 3 API</a:t>
            </a:r>
          </a:p>
        </p:txBody>
      </p:sp>
      <p:sp>
        <p:nvSpPr>
          <p:cNvPr id="277" name="Google Shape;277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79" name="Google Shape;279;p7" descr="A screenshot of a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262" y="1929530"/>
            <a:ext cx="2798320" cy="418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7" descr="A screenshot of a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7851" y="2009267"/>
            <a:ext cx="2331867" cy="403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ALTE RESURSE DE PYTHON</a:t>
            </a:r>
            <a:endParaRPr dirty="0"/>
          </a:p>
        </p:txBody>
      </p:sp>
      <p:sp>
        <p:nvSpPr>
          <p:cNvPr id="286" name="Google Shape;286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Menționarea resurselor nu presupune că suntem implicați în realizarea lor.</a:t>
            </a:r>
            <a:endParaRPr dirty="0"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W3Schools</a:t>
            </a:r>
            <a:r>
              <a:rPr lang="en-US" dirty="0"/>
              <a:t> </a:t>
            </a:r>
            <a:r>
              <a:rPr lang="ro-RO" dirty="0"/>
              <a:t>este bun, sunt resurse gratuite pentru a începe să codezi cu Python online.  Poți avea propriul editor </a:t>
            </a:r>
            <a:r>
              <a:rPr lang="en-US" dirty="0"/>
              <a:t>Python</a:t>
            </a:r>
            <a:r>
              <a:rPr lang="ro-RO" dirty="0"/>
              <a:t>, în așa fel nu e nevoie să instalezi Pyth</a:t>
            </a:r>
            <a:r>
              <a:rPr lang="en-US" dirty="0"/>
              <a:t>on</a:t>
            </a:r>
            <a:r>
              <a:rPr lang="ro-RO" dirty="0"/>
              <a:t>pe calculatorul tău.</a:t>
            </a:r>
            <a:r>
              <a:rPr lang="en-US" dirty="0"/>
              <a:t> </a:t>
            </a:r>
            <a:r>
              <a:rPr lang="ro-RO" dirty="0"/>
              <a:t>Aici se află secțiune utile pentru a începe dacă ești începător în </a:t>
            </a:r>
            <a:r>
              <a:rPr lang="en-US" dirty="0"/>
              <a:t>Python:</a:t>
            </a:r>
            <a:endParaRPr dirty="0"/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ct val="91999"/>
              <a:buChar char="⬛"/>
            </a:pPr>
            <a:r>
              <a:rPr lang="en-US" b="0" i="0" u="sng" strike="noStrik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Intro</a:t>
            </a:r>
            <a:endParaRPr b="0" i="0" u="none" strike="noStrik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ct val="91999"/>
              <a:buChar char="⬛"/>
            </a:pPr>
            <a:r>
              <a:rPr lang="en-US" b="0" i="0" u="sng" strike="noStrik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Syntax</a:t>
            </a:r>
            <a:endParaRPr b="0" i="0" u="none" strike="noStrik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Comments</a:t>
            </a:r>
            <a:endParaRPr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Variables</a:t>
            </a:r>
            <a:endParaRPr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Numbers</a:t>
            </a:r>
            <a:endParaRPr b="0" i="0" u="none" strike="noStrik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Booleans</a:t>
            </a:r>
            <a:endParaRPr b="0" i="0" u="none" strike="noStrike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If...Else</a:t>
            </a:r>
            <a:endParaRPr b="0" i="0" u="none" strike="noStrik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While Loops</a:t>
            </a:r>
            <a:endParaRPr b="0" i="0" u="none" strike="noStrik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For Loops</a:t>
            </a:r>
            <a:endParaRPr b="0" i="0" u="none" strike="noStrik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Functions</a:t>
            </a:r>
            <a:endParaRPr b="0" i="0" u="none" strike="noStrik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Scope</a:t>
            </a:r>
            <a:endParaRPr b="0" i="0" u="none" strike="noStrik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59169" algn="l" rtl="0">
              <a:spcBef>
                <a:spcPts val="906"/>
              </a:spcBef>
              <a:spcAft>
                <a:spcPts val="0"/>
              </a:spcAft>
              <a:buSzPct val="91999"/>
              <a:buChar char="⬛"/>
            </a:pPr>
            <a:r>
              <a:rPr lang="en-US" b="0" i="0" u="sng" strike="noStrik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Math</a:t>
            </a:r>
            <a:endParaRPr dirty="0"/>
          </a:p>
        </p:txBody>
      </p:sp>
      <p:sp>
        <p:nvSpPr>
          <p:cNvPr id="287" name="Google Shape;287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09/03/2023)</a:t>
            </a:r>
            <a:endParaRPr/>
          </a:p>
        </p:txBody>
      </p:sp>
      <p:sp>
        <p:nvSpPr>
          <p:cNvPr id="288" name="Google Shape;288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942</Words>
  <Application>Microsoft Office PowerPoint</Application>
  <PresentationFormat>On-screen Show (4:3)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Noto Sans Symbols</vt:lpstr>
      <vt:lpstr>Calibri</vt:lpstr>
      <vt:lpstr>Arial</vt:lpstr>
      <vt:lpstr>Gill Sans</vt:lpstr>
      <vt:lpstr>Courier New</vt:lpstr>
      <vt:lpstr>Quattrocento Sans</vt:lpstr>
      <vt:lpstr>Helvetica Neue</vt:lpstr>
      <vt:lpstr>grey</vt:lpstr>
      <vt:lpstr>INTRODUCERE  HUB &amp; SOFTWARE-UL (PYTHON)</vt:lpstr>
      <vt:lpstr>CREAREA UNUI PROIECT ÎN PYTHON</vt:lpstr>
      <vt:lpstr>PLANȘA DE PROGRAMARE</vt:lpstr>
      <vt:lpstr>Panou de control al Hub-ului</vt:lpstr>
      <vt:lpstr>CONECTAREA LA BRICK</vt:lpstr>
      <vt:lpstr>CODUL IMPLICIT PYTHON</vt:lpstr>
      <vt:lpstr>SPIKE 3 - ASYNC și AWAIT</vt:lpstr>
      <vt:lpstr>RESURSE PYTHON PENTRU SPIKE 3</vt:lpstr>
      <vt:lpstr>ALTE RESURSE DE PYTHON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 HUB &amp; SOFTWARE-UL (PYTHON)</dc:title>
  <dc:creator>Srinivasan Seshan</dc:creator>
  <cp:lastModifiedBy>marinela buruiana</cp:lastModifiedBy>
  <cp:revision>19</cp:revision>
  <dcterms:created xsi:type="dcterms:W3CDTF">2016-07-04T02:35:12Z</dcterms:created>
  <dcterms:modified xsi:type="dcterms:W3CDTF">2023-10-24T10:55:55Z</dcterms:modified>
</cp:coreProperties>
</file>