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ill Sans" panose="020B0604020202020204" charset="0"/>
      <p:regular r:id="rId22"/>
      <p:bold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otSpxMOmqD0u80S8WoNcEpRhQ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7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5" name="Google Shape;25;p17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7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3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3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3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3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6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ro-RO" dirty="0"/>
              <a:t>URMĂRIREA VALORILOR SENZORILOR</a:t>
            </a:r>
            <a:endParaRPr dirty="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SENZORUL DE CULOARE</a:t>
            </a:r>
            <a:r>
              <a:rPr lang="en-US" dirty="0"/>
              <a:t>: </a:t>
            </a:r>
            <a:r>
              <a:rPr lang="ro-RO" dirty="0"/>
              <a:t>TABLOUL DE BORD</a:t>
            </a:r>
            <a:r>
              <a:rPr lang="en-US" dirty="0"/>
              <a:t> VS API</a:t>
            </a:r>
            <a:endParaRPr dirty="0"/>
          </a:p>
        </p:txBody>
      </p:sp>
      <p:sp>
        <p:nvSpPr>
          <p:cNvPr id="249" name="Google Shape;249;p10"/>
          <p:cNvSpPr txBox="1">
            <a:spLocks noGrp="1"/>
          </p:cNvSpPr>
          <p:nvPr>
            <p:ph type="body" idx="1"/>
          </p:nvPr>
        </p:nvSpPr>
        <p:spPr>
          <a:xfrm>
            <a:off x="156210" y="1339791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Comanda senzorului de culoare</a:t>
            </a:r>
            <a:r>
              <a:rPr lang="en-US" dirty="0"/>
              <a:t> API </a:t>
            </a:r>
            <a:r>
              <a:rPr lang="en-US" dirty="0" err="1"/>
              <a:t>color_sensor.rgbi</a:t>
            </a:r>
            <a:r>
              <a:rPr lang="en-US" dirty="0"/>
              <a:t>(port) return</a:t>
            </a:r>
            <a:r>
              <a:rPr lang="ro-RO" dirty="0"/>
              <a:t>ează 4 valori roșu, verde, albastru și intensitatea totală.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Lecția Cunoștințe de bază pentru </a:t>
            </a:r>
            <a:r>
              <a:rPr lang="en-US" dirty="0"/>
              <a:t>SP3 v 3.4 </a:t>
            </a:r>
            <a:r>
              <a:rPr lang="ro-RO" dirty="0"/>
              <a:t>nu au o documentare a acestor valori.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Valorile RGB pot fi văzute pe Tabloul de bord și se încadrează în intervalul de la </a:t>
            </a:r>
            <a:r>
              <a:rPr lang="en-US" dirty="0"/>
              <a:t>0-800</a:t>
            </a:r>
            <a:r>
              <a:rPr lang="ro-RO" dirty="0"/>
              <a:t>, după obsevația noastră.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Intensitatea nu este arătată pe Tabloul de Control</a:t>
            </a:r>
            <a:r>
              <a:rPr lang="en-US" dirty="0"/>
              <a:t>. </a:t>
            </a:r>
            <a:r>
              <a:rPr lang="ro-RO" dirty="0"/>
              <a:t>Prin testarea în program, valorile se încadrează în intervalul </a:t>
            </a:r>
            <a:r>
              <a:rPr lang="en-US" dirty="0"/>
              <a:t>0 -1024.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Culoarea și reflecția pare să funcționeze constant la fel și pe Tabloul de bord.</a:t>
            </a:r>
            <a:endParaRPr dirty="0"/>
          </a:p>
        </p:txBody>
      </p:sp>
      <p:sp>
        <p:nvSpPr>
          <p:cNvPr id="250" name="Google Shape;250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51" name="Google Shape;251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SENZORUL DE DISTANȚĂ</a:t>
            </a:r>
            <a:r>
              <a:rPr lang="en-US" dirty="0"/>
              <a:t>: </a:t>
            </a:r>
            <a:r>
              <a:rPr lang="ro-RO" dirty="0"/>
              <a:t>TABLOU DE BORD</a:t>
            </a:r>
            <a:r>
              <a:rPr lang="en-US" dirty="0"/>
              <a:t> VS API</a:t>
            </a:r>
            <a:endParaRPr dirty="0"/>
          </a:p>
        </p:txBody>
      </p:sp>
      <p:sp>
        <p:nvSpPr>
          <p:cNvPr id="258" name="Google Shape;258;p11"/>
          <p:cNvSpPr txBox="1">
            <a:spLocks noGrp="1"/>
          </p:cNvSpPr>
          <p:nvPr>
            <p:ph type="body" idx="1"/>
          </p:nvPr>
        </p:nvSpPr>
        <p:spPr>
          <a:xfrm>
            <a:off x="156210" y="1416462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Când senzorul de distanță nu sesizează niciun obiect,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ro-RO" dirty="0"/>
              <a:t>nimic nu se află în raza senzorului, tabloul de bord arată o valoare maximă de </a:t>
            </a:r>
            <a:r>
              <a:rPr lang="en-US" dirty="0"/>
              <a:t>200cm</a:t>
            </a:r>
            <a:r>
              <a:rPr lang="ro-RO" dirty="0"/>
              <a:t>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Comanda senzorului de distanță </a:t>
            </a:r>
            <a:r>
              <a:rPr lang="en-US" dirty="0"/>
              <a:t>API </a:t>
            </a:r>
            <a:r>
              <a:rPr lang="en-US" dirty="0" err="1"/>
              <a:t>distance_sensor.distance</a:t>
            </a:r>
            <a:r>
              <a:rPr lang="en-US" dirty="0"/>
              <a:t>(port) </a:t>
            </a:r>
            <a:r>
              <a:rPr lang="ro-RO" dirty="0"/>
              <a:t>va returna o valoare de </a:t>
            </a:r>
            <a:r>
              <a:rPr lang="en-US" dirty="0"/>
              <a:t>-1 </a:t>
            </a:r>
            <a:r>
              <a:rPr lang="ro-RO" dirty="0"/>
              <a:t>sub aceeași condiție</a:t>
            </a:r>
            <a:r>
              <a:rPr lang="en-US" dirty="0"/>
              <a:t>.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Tabloul de bord arată o distanță în </a:t>
            </a:r>
            <a:r>
              <a:rPr lang="en-US" dirty="0"/>
              <a:t>CM </a:t>
            </a:r>
            <a:r>
              <a:rPr lang="ro-RO" dirty="0"/>
              <a:t>sau</a:t>
            </a:r>
            <a:r>
              <a:rPr lang="en-US" dirty="0"/>
              <a:t> IN. </a:t>
            </a:r>
            <a:r>
              <a:rPr lang="ro-RO" dirty="0"/>
              <a:t>Este la fel ca și la codul cu block-uri, iar comenzile Py</a:t>
            </a:r>
            <a:r>
              <a:rPr lang="en-US" dirty="0"/>
              <a:t>thon API return</a:t>
            </a:r>
            <a:r>
              <a:rPr lang="ro-RO" dirty="0"/>
              <a:t>ează distanța </a:t>
            </a:r>
            <a:r>
              <a:rPr lang="en-US" b="1" dirty="0"/>
              <a:t>mm</a:t>
            </a:r>
            <a:r>
              <a:rPr lang="en-US" dirty="0"/>
              <a:t>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Pentru a verifica dacă un obiect este mai aproape de 10</a:t>
            </a:r>
            <a:r>
              <a:rPr lang="ro-RO" b="1" dirty="0"/>
              <a:t> cm</a:t>
            </a:r>
            <a:r>
              <a:rPr lang="ro-RO" dirty="0"/>
              <a:t>, trebuie să verificați ca valoarea este mai mică decât </a:t>
            </a:r>
            <a:r>
              <a:rPr lang="en-US" dirty="0"/>
              <a:t> 100 </a:t>
            </a:r>
            <a:r>
              <a:rPr lang="ro-RO" b="1" dirty="0"/>
              <a:t>și</a:t>
            </a:r>
            <a:r>
              <a:rPr lang="en-US" dirty="0"/>
              <a:t> </a:t>
            </a:r>
            <a:r>
              <a:rPr lang="ro-RO" dirty="0"/>
              <a:t>mai mare ca </a:t>
            </a:r>
            <a:r>
              <a:rPr lang="en-US" dirty="0"/>
              <a:t>0. </a:t>
            </a:r>
            <a:r>
              <a:rPr lang="ro-RO" dirty="0"/>
              <a:t>Amintiți-vă că A</a:t>
            </a:r>
            <a:r>
              <a:rPr lang="en-US" dirty="0"/>
              <a:t>PI return</a:t>
            </a:r>
            <a:r>
              <a:rPr lang="ro-RO" dirty="0"/>
              <a:t>ează valori în </a:t>
            </a:r>
            <a:r>
              <a:rPr lang="en-US" b="1" dirty="0"/>
              <a:t>mm</a:t>
            </a:r>
            <a:r>
              <a:rPr lang="en-US" dirty="0"/>
              <a:t>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Simpla verificare a condiției </a:t>
            </a:r>
            <a:r>
              <a:rPr lang="en-US" dirty="0"/>
              <a:t>“</a:t>
            </a:r>
            <a:r>
              <a:rPr lang="ro-RO" dirty="0"/>
              <a:t>mai mic decât</a:t>
            </a:r>
            <a:r>
              <a:rPr lang="en-US" dirty="0"/>
              <a:t> 100” </a:t>
            </a:r>
            <a:r>
              <a:rPr lang="ro-RO" dirty="0"/>
              <a:t>nu este de ajuns, pentru că </a:t>
            </a:r>
            <a:r>
              <a:rPr lang="en-US" dirty="0"/>
              <a:t>-1 </a:t>
            </a:r>
            <a:r>
              <a:rPr lang="ro-RO" dirty="0"/>
              <a:t>este tot o valoare mai mică decât 1</a:t>
            </a:r>
            <a:r>
              <a:rPr lang="en-US" dirty="0"/>
              <a:t>00!</a:t>
            </a:r>
            <a:endParaRPr dirty="0"/>
          </a:p>
        </p:txBody>
      </p:sp>
      <p:sp>
        <p:nvSpPr>
          <p:cNvPr id="259" name="Google Shape;259;p11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60" name="Google Shape;260;p11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SENZORUL DE ATINGERE</a:t>
            </a:r>
            <a:r>
              <a:rPr lang="en-US" dirty="0"/>
              <a:t>: </a:t>
            </a:r>
            <a:r>
              <a:rPr lang="ro-RO" dirty="0"/>
              <a:t>TABLOUL DE BORD</a:t>
            </a:r>
            <a:r>
              <a:rPr lang="en-US" dirty="0"/>
              <a:t> VS API</a:t>
            </a:r>
            <a:endParaRPr dirty="0"/>
          </a:p>
        </p:txBody>
      </p:sp>
      <p:sp>
        <p:nvSpPr>
          <p:cNvPr id="267" name="Google Shape;267;p12"/>
          <p:cNvSpPr txBox="1">
            <a:spLocks noGrp="1"/>
          </p:cNvSpPr>
          <p:nvPr>
            <p:ph type="body" idx="1"/>
          </p:nvPr>
        </p:nvSpPr>
        <p:spPr>
          <a:xfrm>
            <a:off x="137160" y="1416462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T</a:t>
            </a:r>
            <a:r>
              <a:rPr lang="ro-RO" dirty="0"/>
              <a:t>abloul de bord are o opțiune de a arăta forța de apăsare</a:t>
            </a:r>
            <a:r>
              <a:rPr lang="en-US" dirty="0"/>
              <a:t>: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 Newtons (</a:t>
            </a:r>
            <a:r>
              <a:rPr lang="ro-RO" dirty="0"/>
              <a:t>opțiunea FORCE</a:t>
            </a:r>
            <a:r>
              <a:rPr lang="en-US" dirty="0"/>
              <a:t>):  </a:t>
            </a:r>
            <a:r>
              <a:rPr lang="ro-RO" dirty="0"/>
              <a:t>valori cuprinse între</a:t>
            </a:r>
            <a:r>
              <a:rPr lang="en-US" dirty="0"/>
              <a:t> 0 - 10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 err="1"/>
              <a:t>deciNewtons</a:t>
            </a:r>
            <a:r>
              <a:rPr lang="en-US" dirty="0"/>
              <a:t> (</a:t>
            </a:r>
            <a:r>
              <a:rPr lang="ro-RO" dirty="0"/>
              <a:t>opțiunea </a:t>
            </a:r>
            <a:r>
              <a:rPr lang="en-US" dirty="0"/>
              <a:t>FORCE RAW): </a:t>
            </a:r>
            <a:r>
              <a:rPr lang="ro-RO" dirty="0"/>
              <a:t>valori cuprinse între</a:t>
            </a:r>
            <a:r>
              <a:rPr lang="en-US" dirty="0"/>
              <a:t> 0 - 100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Comanda </a:t>
            </a:r>
            <a:r>
              <a:rPr lang="en-US" dirty="0"/>
              <a:t>Python</a:t>
            </a:r>
            <a:r>
              <a:rPr lang="ro-RO" dirty="0"/>
              <a:t> - </a:t>
            </a:r>
            <a:r>
              <a:rPr lang="en-US" dirty="0"/>
              <a:t>API </a:t>
            </a:r>
            <a:r>
              <a:rPr lang="en-US" dirty="0" err="1"/>
              <a:t>force_sensor.force</a:t>
            </a:r>
            <a:r>
              <a:rPr lang="en-US" dirty="0"/>
              <a:t>(port) return</a:t>
            </a:r>
            <a:r>
              <a:rPr lang="ro-RO" dirty="0"/>
              <a:t>ează rezultatul în </a:t>
            </a:r>
            <a:r>
              <a:rPr lang="en-US" dirty="0" err="1"/>
              <a:t>deciNewtons</a:t>
            </a:r>
            <a:r>
              <a:rPr lang="en-US" dirty="0"/>
              <a:t>. </a:t>
            </a:r>
            <a:r>
              <a:rPr lang="ro-RO" dirty="0"/>
              <a:t>Acesta este egală cu valoarea din Tabloul de bord a</a:t>
            </a:r>
            <a:r>
              <a:rPr lang="en-US" dirty="0"/>
              <a:t> FORCE RAW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Comanda</a:t>
            </a:r>
            <a:r>
              <a:rPr lang="en-US" dirty="0"/>
              <a:t> Python</a:t>
            </a:r>
            <a:r>
              <a:rPr lang="ro-RO" dirty="0"/>
              <a:t> - </a:t>
            </a:r>
            <a:r>
              <a:rPr lang="en-US" dirty="0"/>
              <a:t>API </a:t>
            </a:r>
            <a:r>
              <a:rPr lang="en-US" dirty="0" err="1"/>
              <a:t>force_sensor.raw</a:t>
            </a:r>
            <a:r>
              <a:rPr lang="en-US" dirty="0"/>
              <a:t>(port) return</a:t>
            </a:r>
            <a:r>
              <a:rPr lang="ro-RO" dirty="0"/>
              <a:t>ează o valoare între </a:t>
            </a:r>
            <a:r>
              <a:rPr lang="en-US" dirty="0"/>
              <a:t>~0-700. </a:t>
            </a:r>
            <a:r>
              <a:rPr lang="ro-RO" dirty="0"/>
              <a:t>Nu este clar documentată această comandă în </a:t>
            </a:r>
            <a:r>
              <a:rPr lang="en-US" dirty="0"/>
              <a:t>KB. </a:t>
            </a:r>
            <a:r>
              <a:rPr lang="ro-RO" dirty="0"/>
              <a:t>Nu este reprezentată nicăieri pe Tabloul de bord.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68" name="Google Shape;268;p1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MOTO</a:t>
            </a:r>
            <a:r>
              <a:rPr lang="ro-RO" dirty="0"/>
              <a:t>ARE</a:t>
            </a:r>
            <a:r>
              <a:rPr lang="en-US" dirty="0"/>
              <a:t>: </a:t>
            </a:r>
            <a:r>
              <a:rPr lang="ro-RO" dirty="0"/>
              <a:t>TABLOUL DE CONTROL</a:t>
            </a:r>
            <a:r>
              <a:rPr lang="en-US" dirty="0"/>
              <a:t> VS API</a:t>
            </a:r>
            <a:endParaRPr dirty="0"/>
          </a:p>
        </p:txBody>
      </p:sp>
      <p:sp>
        <p:nvSpPr>
          <p:cNvPr id="276" name="Google Shape;276;p1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>
                <a:solidFill>
                  <a:schemeClr val="dk1"/>
                </a:solidFill>
              </a:rPr>
              <a:t>Tabloul de bord arată viteza motorului ca un procent. Funcționează la fel ca și codul cu block-uri.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>
                <a:solidFill>
                  <a:schemeClr val="dk1"/>
                </a:solidFill>
              </a:rPr>
              <a:t>Aplicația</a:t>
            </a:r>
            <a:r>
              <a:rPr lang="en-US" dirty="0">
                <a:solidFill>
                  <a:schemeClr val="dk1"/>
                </a:solidFill>
              </a:rPr>
              <a:t> Python APIs </a:t>
            </a:r>
            <a:r>
              <a:rPr lang="ro-RO" dirty="0">
                <a:solidFill>
                  <a:schemeClr val="dk1"/>
                </a:solidFill>
              </a:rPr>
              <a:t>care </a:t>
            </a:r>
            <a:r>
              <a:rPr lang="ro-RO" b="1" dirty="0">
                <a:solidFill>
                  <a:schemeClr val="dk1"/>
                </a:solidFill>
              </a:rPr>
              <a:t>introduce</a:t>
            </a:r>
            <a:r>
              <a:rPr lang="ro-RO" dirty="0">
                <a:solidFill>
                  <a:schemeClr val="dk1"/>
                </a:solidFill>
              </a:rPr>
              <a:t> viteza, definește intervalul absolut a valorilor pe baza tipului de motor, după cum urmează</a:t>
            </a:r>
            <a:r>
              <a:rPr lang="en-US" dirty="0">
                <a:solidFill>
                  <a:schemeClr val="dk1"/>
                </a:solidFill>
              </a:rPr>
              <a:t>: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Motorul mic </a:t>
            </a:r>
            <a:r>
              <a:rPr lang="en-US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i="0" u="none" strike="noStrik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esen</a:t>
            </a:r>
            <a:r>
              <a:rPr lang="ro-RO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ț</a:t>
            </a:r>
            <a:r>
              <a:rPr lang="en-US" b="0" i="0" u="none" strike="noStrik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ial</a:t>
            </a:r>
            <a:r>
              <a:rPr lang="en-US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-660 </a:t>
            </a:r>
            <a:r>
              <a:rPr lang="ro-RO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r>
              <a:rPr lang="en-US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660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Motorul mediu</a:t>
            </a:r>
            <a:r>
              <a:rPr lang="en-US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-1110 </a:t>
            </a:r>
            <a:r>
              <a:rPr lang="ro-RO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r>
              <a:rPr lang="en-US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1110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Motorul mare</a:t>
            </a:r>
            <a:r>
              <a:rPr lang="en-US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-1050 </a:t>
            </a:r>
            <a:r>
              <a:rPr lang="ro-RO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r>
              <a:rPr lang="en-US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1050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>
                <a:solidFill>
                  <a:schemeClr val="dk1"/>
                </a:solidFill>
              </a:rPr>
              <a:t>Comanda</a:t>
            </a:r>
            <a:r>
              <a:rPr lang="en-US" dirty="0">
                <a:solidFill>
                  <a:schemeClr val="dk1"/>
                </a:solidFill>
              </a:rPr>
              <a:t> Python API </a:t>
            </a:r>
            <a:r>
              <a:rPr lang="en-US" dirty="0" err="1">
                <a:solidFill>
                  <a:schemeClr val="dk1"/>
                </a:solidFill>
              </a:rPr>
              <a:t>motor.velocity</a:t>
            </a:r>
            <a:r>
              <a:rPr lang="en-US" dirty="0">
                <a:solidFill>
                  <a:schemeClr val="dk1"/>
                </a:solidFill>
              </a:rPr>
              <a:t>(port)</a:t>
            </a:r>
            <a:r>
              <a:rPr lang="ro-RO" dirty="0">
                <a:solidFill>
                  <a:schemeClr val="dk1"/>
                </a:solidFill>
              </a:rPr>
              <a:t> </a:t>
            </a:r>
            <a:r>
              <a:rPr lang="ro-RO" b="1" dirty="0">
                <a:solidFill>
                  <a:schemeClr val="dk1"/>
                </a:solidFill>
              </a:rPr>
              <a:t>returnează</a:t>
            </a:r>
            <a:r>
              <a:rPr lang="ro-RO" dirty="0">
                <a:solidFill>
                  <a:schemeClr val="dk1"/>
                </a:solidFill>
              </a:rPr>
              <a:t> viteza curentă ca un </a:t>
            </a:r>
            <a:r>
              <a:rPr lang="ro-RO" b="1" dirty="0">
                <a:solidFill>
                  <a:schemeClr val="dk1"/>
                </a:solidFill>
              </a:rPr>
              <a:t>procent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ro-RO" dirty="0">
                <a:solidFill>
                  <a:schemeClr val="dk1"/>
                </a:solidFill>
              </a:rPr>
              <a:t>care are aceeași valoare ca cel din Tabloul de board.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i="0" u="none" strike="noStrike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77" name="Google Shape;277;p1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CÂND DATELE SENZORILOR POT FI UTILE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56210" y="1309055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b="1" dirty="0" err="1">
                <a:solidFill>
                  <a:schemeClr val="dk1"/>
                </a:solidFill>
              </a:rPr>
              <a:t>Reduc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ro-RO" b="1" dirty="0">
                <a:solidFill>
                  <a:schemeClr val="dk1"/>
                </a:solidFill>
              </a:rPr>
              <a:t>,,Ghicește și Verifică</a:t>
            </a:r>
            <a:r>
              <a:rPr lang="en-US" b="1" dirty="0">
                <a:solidFill>
                  <a:schemeClr val="dk1"/>
                </a:solidFill>
              </a:rPr>
              <a:t>”: </a:t>
            </a:r>
            <a:r>
              <a:rPr lang="ro-RO" dirty="0">
                <a:solidFill>
                  <a:schemeClr val="dk1"/>
                </a:solidFill>
              </a:rPr>
              <a:t>Vreau ca robotul meu să întoarcă un anumit număr de grade, dar nu sunt sigur cât de trebuie să întoarcă, fără a ghici.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b="1" dirty="0"/>
              <a:t>Corectarea erorilor din cod</a:t>
            </a:r>
            <a:r>
              <a:rPr lang="en-US" b="1" dirty="0"/>
              <a:t>: </a:t>
            </a:r>
            <a:r>
              <a:rPr lang="ro-RO" dirty="0"/>
              <a:t>Robotul nu urmărește linia verde așa cum l-am programat să o facă</a:t>
            </a:r>
            <a:r>
              <a:rPr lang="en-US" dirty="0"/>
              <a:t>.</a:t>
            </a:r>
            <a:r>
              <a:rPr lang="ro-RO" dirty="0"/>
              <a:t> De ce</a:t>
            </a:r>
            <a:r>
              <a:rPr lang="en-US" dirty="0"/>
              <a:t> n</a:t>
            </a:r>
            <a:r>
              <a:rPr lang="ro-RO" dirty="0"/>
              <a:t>u</a:t>
            </a:r>
            <a:r>
              <a:rPr lang="en-US" dirty="0"/>
              <a:t>? </a:t>
            </a:r>
            <a:r>
              <a:rPr lang="ro-RO" dirty="0"/>
              <a:t>Ce culoare crede robotul că e linia verde</a:t>
            </a:r>
            <a:r>
              <a:rPr lang="en-US" dirty="0"/>
              <a:t>?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b="1" dirty="0"/>
              <a:t>Verificarea construcțiilor mecanice</a:t>
            </a:r>
            <a:r>
              <a:rPr lang="en-US" b="1" dirty="0"/>
              <a:t>: </a:t>
            </a:r>
            <a:r>
              <a:rPr lang="ro-RO" dirty="0"/>
              <a:t>Am construit un robot cu senzor de atingere un pic in interiorul acestuia. Nu sunt sigur ca senzorul de atingere este apăsat îndeajuns. </a:t>
            </a:r>
            <a:r>
              <a:rPr lang="en-US" dirty="0"/>
              <a:t> </a:t>
            </a:r>
            <a:r>
              <a:rPr lang="ro-RO" dirty="0"/>
              <a:t>Cum pot să mă asigur că senzorul este apăsat</a:t>
            </a:r>
            <a:r>
              <a:rPr lang="en-US" dirty="0"/>
              <a:t>?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b="1" dirty="0"/>
              <a:t>Testarea senzorilor</a:t>
            </a:r>
            <a:r>
              <a:rPr lang="en-US" b="1" dirty="0"/>
              <a:t>: </a:t>
            </a:r>
            <a:r>
              <a:rPr lang="ro-RO" dirty="0"/>
              <a:t>I-am spus robotului să se oprească când senzorul de distanță de pe acesta vede ca robotul este la 20 de cm de obstacol.</a:t>
            </a:r>
            <a:r>
              <a:rPr lang="en-US" dirty="0"/>
              <a:t> </a:t>
            </a:r>
            <a:r>
              <a:rPr lang="ro-RO" dirty="0"/>
              <a:t>Dar robotul pare să oprească mai repede. Senzorul funcționează corect</a:t>
            </a:r>
            <a:r>
              <a:rPr lang="en-US" dirty="0"/>
              <a:t>? </a:t>
            </a:r>
            <a:r>
              <a:rPr lang="ro-RO" dirty="0"/>
              <a:t>Cum pot vedea ce vede senzorul de distanță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85" name="Google Shape;285;p1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293" name="Google Shape;293;p1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6" name="Google Shape;296;p15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OBIECTIVELE LECȚIEI</a:t>
            </a:r>
            <a:endParaRPr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Învățăm cum să vizualizăm valorile pe </a:t>
            </a:r>
            <a:r>
              <a:rPr lang="en-US" dirty="0"/>
              <a:t>SPIKE 3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Învățăm de ce valorile senzorilor afișate pe ecran pot fi diferite față de valorile returnate de </a:t>
            </a:r>
            <a:r>
              <a:rPr lang="en-US" dirty="0"/>
              <a:t>SP3 Python API, </a:t>
            </a:r>
            <a:r>
              <a:rPr lang="ro-RO" dirty="0"/>
              <a:t>și cum putem ajusta aceste diferențe.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58" name="Google Shape;158;p2" descr="A logo of a company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880" y="3643553"/>
            <a:ext cx="5747623" cy="983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DE CE AVEM NEVOIE DE DATELE DE LA SENZORI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64" name="Google Shape;164;p3"/>
          <p:cNvSpPr txBox="1">
            <a:spLocks noGrp="1"/>
          </p:cNvSpPr>
          <p:nvPr>
            <p:ph type="body" idx="1"/>
          </p:nvPr>
        </p:nvSpPr>
        <p:spPr>
          <a:xfrm>
            <a:off x="137160" y="1416462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Datele de la senzori pot fi utile pentru </a:t>
            </a:r>
            <a:r>
              <a:rPr lang="en-US" dirty="0"/>
              <a:t>…. 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A programa mai ușor (nu mai ghicim și verificăm</a:t>
            </a:r>
            <a:r>
              <a:rPr lang="en-US" dirty="0"/>
              <a:t>!!) 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A programa mai precis</a:t>
            </a:r>
            <a:r>
              <a:rPr lang="en-US" dirty="0"/>
              <a:t> 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A identifica erorile si problemele de construcție.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SPIKE Prime </a:t>
            </a:r>
            <a:r>
              <a:rPr lang="ro-RO" dirty="0"/>
              <a:t>nu are ecran</a:t>
            </a:r>
            <a:r>
              <a:rPr lang="en-US" dirty="0"/>
              <a:t>, </a:t>
            </a:r>
            <a:r>
              <a:rPr lang="ro-RO" dirty="0"/>
              <a:t>cu toate acestea poți vedea datele înregistrate de senzori utilizând panoul de control al HUB-ului.</a:t>
            </a:r>
            <a:endParaRPr dirty="0"/>
          </a:p>
        </p:txBody>
      </p:sp>
      <p:sp>
        <p:nvSpPr>
          <p:cNvPr id="165" name="Google Shape;165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3">
            <a:alphaModFix/>
          </a:blip>
          <a:srcRect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TREBUIE SĂ FII CONECTAT LA </a:t>
            </a:r>
            <a:r>
              <a:rPr lang="en-US" dirty="0"/>
              <a:t>HUB</a:t>
            </a:r>
            <a:endParaRPr dirty="0"/>
          </a:p>
        </p:txBody>
      </p:sp>
      <p:sp>
        <p:nvSpPr>
          <p:cNvPr id="173" name="Google Shape;173;p4"/>
          <p:cNvSpPr txBox="1">
            <a:spLocks noGrp="1"/>
          </p:cNvSpPr>
          <p:nvPr>
            <p:ph type="body" idx="1"/>
          </p:nvPr>
        </p:nvSpPr>
        <p:spPr>
          <a:xfrm>
            <a:off x="3942080" y="1475438"/>
            <a:ext cx="5042427" cy="275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Pentru a vizualiza datele senzorilor, trebuie în primul rând să fiți conectați la HUB </a:t>
            </a:r>
            <a:r>
              <a:rPr lang="en-US" dirty="0"/>
              <a:t>(SPIKE Prime </a:t>
            </a:r>
            <a:r>
              <a:rPr lang="ro-RO" dirty="0"/>
              <a:t>sau</a:t>
            </a:r>
            <a:r>
              <a:rPr lang="en-US" dirty="0"/>
              <a:t> Robot Inventor)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Apasați pe iconița grafică mică care simbolizează un HUB în proiectul de S</a:t>
            </a:r>
            <a:r>
              <a:rPr lang="en-US" dirty="0"/>
              <a:t>PIKE Prime </a:t>
            </a:r>
            <a:r>
              <a:rPr lang="ro-RO" dirty="0"/>
              <a:t>sau</a:t>
            </a:r>
            <a:r>
              <a:rPr lang="en-US" dirty="0"/>
              <a:t> Robot Inventor</a:t>
            </a:r>
            <a:endParaRPr dirty="0"/>
          </a:p>
        </p:txBody>
      </p:sp>
      <p:sp>
        <p:nvSpPr>
          <p:cNvPr id="174" name="Google Shape;174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175" name="Google Shape;175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w="57150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7" name="Google Shape;177;p4"/>
          <p:cNvCxnSpPr/>
          <p:nvPr/>
        </p:nvCxnSpPr>
        <p:spPr>
          <a:xfrm>
            <a:off x="1571103" y="1374409"/>
            <a:ext cx="3000897" cy="2624546"/>
          </a:xfrm>
          <a:prstGeom prst="straightConnector1">
            <a:avLst/>
          </a:prstGeom>
          <a:noFill/>
          <a:ln w="22225" cap="rnd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4"/>
          <p:cNvCxnSpPr/>
          <p:nvPr/>
        </p:nvCxnSpPr>
        <p:spPr>
          <a:xfrm>
            <a:off x="1245462" y="1687024"/>
            <a:ext cx="690283" cy="2333565"/>
          </a:xfrm>
          <a:prstGeom prst="straightConnector1">
            <a:avLst/>
          </a:prstGeom>
          <a:noFill/>
          <a:ln w="22225" cap="rnd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9" name="Google Shape;17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496" y="4020589"/>
            <a:ext cx="2567196" cy="1998904"/>
          </a:xfrm>
          <a:prstGeom prst="rect">
            <a:avLst/>
          </a:prstGeom>
          <a:noFill/>
          <a:ln w="28575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0" name="Google Shape;180;p4"/>
          <p:cNvSpPr/>
          <p:nvPr/>
        </p:nvSpPr>
        <p:spPr>
          <a:xfrm>
            <a:off x="3024745" y="5768340"/>
            <a:ext cx="472967" cy="223898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VALORILE SENZORILOR ÎN PAGINA DE PROIECT</a:t>
            </a:r>
            <a:endParaRPr dirty="0"/>
          </a:p>
        </p:txBody>
      </p:sp>
      <p:sp>
        <p:nvSpPr>
          <p:cNvPr id="186" name="Google Shape;186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8" name="Google Shape;188;p5"/>
          <p:cNvSpPr txBox="1"/>
          <p:nvPr/>
        </p:nvSpPr>
        <p:spPr>
          <a:xfrm>
            <a:off x="175260" y="1396036"/>
            <a:ext cx="8707596" cy="68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Odată conectat la 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Hub, 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valoarea s</a:t>
            </a:r>
            <a:r>
              <a:rPr lang="en-US" sz="1800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en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zorilor și motoarelor sunt vizibile în partea de sus a paginii de proiect S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PIKE Prime </a:t>
            </a:r>
            <a:endParaRPr dirty="0"/>
          </a:p>
        </p:txBody>
      </p:sp>
      <p:pic>
        <p:nvPicPr>
          <p:cNvPr id="189" name="Google Shape;189;p5" descr="A screenshot of a computer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64280" y="3106036"/>
            <a:ext cx="5345045" cy="177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6" descr="A logo of a company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3394" y="1950911"/>
            <a:ext cx="28956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VALORILE SENZORILOR PE TABLOUL DE COMANDĂ A HUB-ULUI</a:t>
            </a:r>
            <a:endParaRPr dirty="0"/>
          </a:p>
        </p:txBody>
      </p:sp>
      <p:sp>
        <p:nvSpPr>
          <p:cNvPr id="196" name="Google Shape;196;p6"/>
          <p:cNvSpPr txBox="1">
            <a:spLocks noGrp="1"/>
          </p:cNvSpPr>
          <p:nvPr>
            <p:ph type="body" idx="1"/>
          </p:nvPr>
        </p:nvSpPr>
        <p:spPr>
          <a:xfrm>
            <a:off x="155087" y="1140006"/>
            <a:ext cx="8660921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Apăsarea pe iconița HUB-ului în oricare dintre </a:t>
            </a:r>
            <a:r>
              <a:rPr lang="en-US" dirty="0"/>
              <a:t>SPIKE Prime </a:t>
            </a:r>
            <a:r>
              <a:rPr lang="ro-RO" dirty="0"/>
              <a:t>vă conduce în Tabloul de control al HUB-ului unde poți vedea date mai multe date de la senzori</a:t>
            </a:r>
            <a:endParaRPr dirty="0"/>
          </a:p>
        </p:txBody>
      </p:sp>
      <p:sp>
        <p:nvSpPr>
          <p:cNvPr id="197" name="Google Shape;197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198" name="Google Shape;198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9" name="Google Shape;199;p6"/>
          <p:cNvSpPr/>
          <p:nvPr/>
        </p:nvSpPr>
        <p:spPr>
          <a:xfrm>
            <a:off x="2118254" y="2003007"/>
            <a:ext cx="390525" cy="39110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0" name="Google Shape;200;p6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0394" y="2446211"/>
            <a:ext cx="5667331" cy="363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7" descr="A screenshot of a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89" y="3919242"/>
            <a:ext cx="1467202" cy="223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7541" y="1665196"/>
            <a:ext cx="4247200" cy="170531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MAI MULTE TIPURI DE DATE PE PANOUL DE CONTROL</a:t>
            </a:r>
            <a:endParaRPr dirty="0"/>
          </a:p>
        </p:txBody>
      </p:sp>
      <p:sp>
        <p:nvSpPr>
          <p:cNvPr id="208" name="Google Shape;208;p7"/>
          <p:cNvSpPr txBox="1">
            <a:spLocks noGrp="1"/>
          </p:cNvSpPr>
          <p:nvPr>
            <p:ph type="body" idx="1"/>
          </p:nvPr>
        </p:nvSpPr>
        <p:spPr>
          <a:xfrm>
            <a:off x="155096" y="1301371"/>
            <a:ext cx="4197837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ro-RO" sz="1600" dirty="0"/>
              <a:t>De pe tabloul de control al </a:t>
            </a:r>
            <a:r>
              <a:rPr lang="en-US" sz="1600" dirty="0"/>
              <a:t>Hub</a:t>
            </a:r>
            <a:r>
              <a:rPr lang="ro-RO" sz="1600" dirty="0"/>
              <a:t>-ului, poți vedea o serie de informații adiționale pentru fiecare senzor/motor.</a:t>
            </a:r>
            <a:endParaRPr dirty="0"/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 dirty="0"/>
              <a:t>Select</a:t>
            </a:r>
            <a:r>
              <a:rPr lang="ro-RO" sz="1600" dirty="0"/>
              <a:t>ează modul utilizând Săgeată jos.</a:t>
            </a:r>
            <a:endParaRPr dirty="0"/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sz="1600" dirty="0"/>
              <a:t>Puteți vedea , de asemeanea, valorile pentru senzorul giroscopic încorporat.</a:t>
            </a:r>
            <a:endParaRPr dirty="0"/>
          </a:p>
        </p:txBody>
      </p:sp>
      <p:sp>
        <p:nvSpPr>
          <p:cNvPr id="209" name="Google Shape;209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10" name="Google Shape;210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37578" y="3990026"/>
            <a:ext cx="1784546" cy="2079315"/>
          </a:xfrm>
          <a:prstGeom prst="rect">
            <a:avLst/>
          </a:prstGeom>
          <a:noFill/>
          <a:ln w="28575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73576" y="3900662"/>
            <a:ext cx="2219325" cy="2085975"/>
          </a:xfrm>
          <a:prstGeom prst="rect">
            <a:avLst/>
          </a:prstGeom>
          <a:noFill/>
          <a:ln w="28575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3" name="Google Shape;213;p7"/>
          <p:cNvSpPr txBox="1"/>
          <p:nvPr/>
        </p:nvSpPr>
        <p:spPr>
          <a:xfrm>
            <a:off x="4467224" y="1215896"/>
            <a:ext cx="2427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Senzorul giroscopic</a:t>
            </a:r>
            <a:endParaRPr dirty="0"/>
          </a:p>
        </p:txBody>
      </p:sp>
      <p:sp>
        <p:nvSpPr>
          <p:cNvPr id="214" name="Google Shape;214;p7"/>
          <p:cNvSpPr txBox="1"/>
          <p:nvPr/>
        </p:nvSpPr>
        <p:spPr>
          <a:xfrm>
            <a:off x="341896" y="3294669"/>
            <a:ext cx="140230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Senzorul de culoare</a:t>
            </a:r>
            <a:endParaRPr dirty="0"/>
          </a:p>
        </p:txBody>
      </p:sp>
      <p:sp>
        <p:nvSpPr>
          <p:cNvPr id="215" name="Google Shape;215;p7"/>
          <p:cNvSpPr txBox="1"/>
          <p:nvPr/>
        </p:nvSpPr>
        <p:spPr>
          <a:xfrm>
            <a:off x="7268976" y="3598716"/>
            <a:ext cx="15811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Motor</a:t>
            </a:r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2243462" y="3367222"/>
            <a:ext cx="22193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Senzorul de distanță</a:t>
            </a:r>
            <a:endParaRPr dirty="0"/>
          </a:p>
        </p:txBody>
      </p:sp>
      <p:sp>
        <p:nvSpPr>
          <p:cNvPr id="217" name="Google Shape;217;p7"/>
          <p:cNvSpPr/>
          <p:nvPr/>
        </p:nvSpPr>
        <p:spPr>
          <a:xfrm>
            <a:off x="1256558" y="4399833"/>
            <a:ext cx="263169" cy="18715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7968059" y="4517523"/>
            <a:ext cx="263169" cy="18715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3241696" y="4509817"/>
            <a:ext cx="263169" cy="18715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8324850" y="1759736"/>
            <a:ext cx="263169" cy="18715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1" name="Google Shape;221;p7" descr="A screenshot of a phon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58994" y="3929925"/>
            <a:ext cx="1533363" cy="202744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7"/>
          <p:cNvSpPr/>
          <p:nvPr/>
        </p:nvSpPr>
        <p:spPr>
          <a:xfrm>
            <a:off x="5785206" y="4586989"/>
            <a:ext cx="263169" cy="18715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4675544" y="3551888"/>
            <a:ext cx="22193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Senzorul de atingere</a:t>
            </a:r>
            <a:endParaRPr dirty="0"/>
          </a:p>
        </p:txBody>
      </p:sp>
      <p:sp>
        <p:nvSpPr>
          <p:cNvPr id="224" name="Google Shape;224;p7"/>
          <p:cNvSpPr txBox="1"/>
          <p:nvPr/>
        </p:nvSpPr>
        <p:spPr>
          <a:xfrm>
            <a:off x="4875035" y="5869286"/>
            <a:ext cx="17012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Note: The FORCE is 0 N i.e., 0 Newtons. Not “ON”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DATELE SENZORILOR SUNT UN INSTRUMENT FOARTE PUTERNIC</a:t>
            </a:r>
            <a:endParaRPr dirty="0"/>
          </a:p>
        </p:txBody>
      </p:sp>
      <p:sp>
        <p:nvSpPr>
          <p:cNvPr id="230" name="Google Shape;230;p8"/>
          <p:cNvSpPr txBox="1">
            <a:spLocks noGrp="1"/>
          </p:cNvSpPr>
          <p:nvPr>
            <p:ph type="body" idx="1"/>
          </p:nvPr>
        </p:nvSpPr>
        <p:spPr>
          <a:xfrm>
            <a:off x="132902" y="1545889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Datele senzorilor vă pot ajuta să programați mai bine și să corectați erorile.</a:t>
            </a:r>
            <a:endParaRPr lang="en-US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 măsură ce parcurgeți restul lecțiilor, veți folosi aceste instrumente destul de des.</a:t>
            </a:r>
            <a:r>
              <a:rPr lang="en-US" dirty="0"/>
              <a:t> 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 măsură ce veți completa fiecare provocare, gândiți-vă cum vă poate ajuta să știți ce date citește senzorul.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ro-RO" b="1" dirty="0">
                <a:solidFill>
                  <a:srgbClr val="FF0000"/>
                </a:solidFill>
              </a:rPr>
              <a:t>Ă</a:t>
            </a:r>
            <a:r>
              <a:rPr lang="en-US" dirty="0"/>
              <a:t>: </a:t>
            </a:r>
            <a:r>
              <a:rPr lang="ro-RO" dirty="0"/>
              <a:t>Spre deosebire de programarea cu block-uri</a:t>
            </a:r>
            <a:r>
              <a:rPr lang="en-US" dirty="0"/>
              <a:t>, </a:t>
            </a:r>
            <a:r>
              <a:rPr lang="ro-RO" dirty="0"/>
              <a:t>aplicația </a:t>
            </a:r>
            <a:r>
              <a:rPr lang="en-US" dirty="0"/>
              <a:t>Python API </a:t>
            </a:r>
            <a:r>
              <a:rPr lang="ro-RO" dirty="0"/>
              <a:t>pentru</a:t>
            </a:r>
            <a:r>
              <a:rPr lang="en-US" dirty="0"/>
              <a:t> SP3 v3.4 return</a:t>
            </a:r>
            <a:r>
              <a:rPr lang="ro-RO" dirty="0"/>
              <a:t>ează valori care pot fi </a:t>
            </a:r>
            <a:r>
              <a:rPr lang="en-US" b="1" dirty="0" err="1"/>
              <a:t>difer</a:t>
            </a:r>
            <a:r>
              <a:rPr lang="ro-RO" b="1" dirty="0"/>
              <a:t>ite </a:t>
            </a:r>
            <a:r>
              <a:rPr lang="ro-RO" dirty="0"/>
              <a:t>față de ce vedeți în Panoul de Control. Unele creează chiar confuzie.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Următoarele slide-uri descriu diferențele și modalitatea în care le ajustăm.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Exemple de program se găsesc în lecția Senzorii.</a:t>
            </a:r>
            <a:endParaRPr dirty="0"/>
          </a:p>
        </p:txBody>
      </p:sp>
      <p:sp>
        <p:nvSpPr>
          <p:cNvPr id="231" name="Google Shape;231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32" name="Google Shape;232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Senzorul Giroscopic</a:t>
            </a:r>
            <a:r>
              <a:rPr lang="en-US" dirty="0"/>
              <a:t>: </a:t>
            </a:r>
            <a:r>
              <a:rPr lang="ro-RO" dirty="0"/>
              <a:t>TABLOUL DE BOARD</a:t>
            </a:r>
            <a:r>
              <a:rPr lang="en-US" dirty="0"/>
              <a:t> VS API</a:t>
            </a:r>
            <a:endParaRPr dirty="0"/>
          </a:p>
        </p:txBody>
      </p:sp>
      <p:sp>
        <p:nvSpPr>
          <p:cNvPr id="239" name="Google Shape;239;p9"/>
          <p:cNvSpPr txBox="1">
            <a:spLocks noGrp="1"/>
          </p:cNvSpPr>
          <p:nvPr>
            <p:ph type="body" idx="1"/>
          </p:nvPr>
        </p:nvSpPr>
        <p:spPr>
          <a:xfrm>
            <a:off x="132902" y="1137904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Senzorul giroscopic de pe Tabloul de control arată unghiuri între 0 și 179 în sensul rotației acelor de ceasornic și -1 și -180 în sens opus acelor de ceasornic. </a:t>
            </a:r>
            <a:r>
              <a:rPr lang="en-US" dirty="0"/>
              <a:t>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Aplicația </a:t>
            </a:r>
            <a:r>
              <a:rPr lang="en-US" dirty="0"/>
              <a:t>Python API </a:t>
            </a:r>
            <a:r>
              <a:rPr lang="en-US" dirty="0" err="1"/>
              <a:t>motion_sensor.tilt_angles</a:t>
            </a:r>
            <a:r>
              <a:rPr lang="en-US" dirty="0"/>
              <a:t>(port)[0] return</a:t>
            </a:r>
            <a:r>
              <a:rPr lang="ro-RO" dirty="0"/>
              <a:t>ează valori de la </a:t>
            </a:r>
            <a:r>
              <a:rPr lang="en-US" dirty="0"/>
              <a:t> -1</a:t>
            </a:r>
            <a:r>
              <a:rPr lang="ro-RO" dirty="0"/>
              <a:t>la</a:t>
            </a:r>
            <a:r>
              <a:rPr lang="en-US" dirty="0"/>
              <a:t> -1799 </a:t>
            </a:r>
            <a:r>
              <a:rPr lang="ro-RO" dirty="0"/>
              <a:t>în sensul acelor de ceasornic, și 0 la 1800 în sens opus acelor de ceasornic, cu o trecere rapidă prin semnul de jumătate. </a:t>
            </a:r>
            <a:r>
              <a:rPr lang="en-US" dirty="0"/>
              <a:t>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 err="1"/>
              <a:t>Multip</a:t>
            </a:r>
            <a:r>
              <a:rPr lang="ro-RO" dirty="0"/>
              <a:t>lică citirile </a:t>
            </a:r>
            <a:r>
              <a:rPr lang="en-US" dirty="0"/>
              <a:t>API </a:t>
            </a:r>
            <a:r>
              <a:rPr lang="ro-RO" dirty="0"/>
              <a:t>cu</a:t>
            </a:r>
            <a:r>
              <a:rPr lang="en-US" dirty="0"/>
              <a:t> -0.1 </a:t>
            </a:r>
            <a:r>
              <a:rPr lang="ro-RO" dirty="0"/>
              <a:t>pentru a primi aceleași valori ca în Tabloul de Control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40" name="Google Shape;240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09/25/2023)</a:t>
            </a:r>
            <a:endParaRPr/>
          </a:p>
        </p:txBody>
      </p:sp>
      <p:sp>
        <p:nvSpPr>
          <p:cNvPr id="241" name="Google Shape;241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42" name="Google Shape;242;p9" descr="A circular diagram of a math problem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4892" y="3081854"/>
            <a:ext cx="4927600" cy="31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1543</Words>
  <Application>Microsoft Office PowerPoint</Application>
  <PresentationFormat>On-screen Show (4:3)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Gill Sans</vt:lpstr>
      <vt:lpstr>Noto Sans Symbols</vt:lpstr>
      <vt:lpstr>Calibri</vt:lpstr>
      <vt:lpstr>Arial</vt:lpstr>
      <vt:lpstr>Helvetica Neue</vt:lpstr>
      <vt:lpstr>Dividend</vt:lpstr>
      <vt:lpstr>URMĂRIREA VALORILOR SENZORILOR</vt:lpstr>
      <vt:lpstr>OBIECTIVELE LECȚIEI</vt:lpstr>
      <vt:lpstr>DE CE AVEM NEVOIE DE DATELE DE LA SENZORI?</vt:lpstr>
      <vt:lpstr>TREBUIE SĂ FII CONECTAT LA HUB</vt:lpstr>
      <vt:lpstr>VALORILE SENZORILOR ÎN PAGINA DE PROIECT</vt:lpstr>
      <vt:lpstr>VALORILE SENZORILOR PE TABLOUL DE COMANDĂ A HUB-ULUI</vt:lpstr>
      <vt:lpstr>MAI MULTE TIPURI DE DATE PE PANOUL DE CONTROL</vt:lpstr>
      <vt:lpstr>DATELE SENZORILOR SUNT UN INSTRUMENT FOARTE PUTERNIC</vt:lpstr>
      <vt:lpstr>Senzorul Giroscopic: TABLOUL DE BOARD VS API</vt:lpstr>
      <vt:lpstr>SENZORUL DE CULOARE: TABLOUL DE BORD VS API</vt:lpstr>
      <vt:lpstr>SENZORUL DE DISTANȚĂ: TABLOU DE BORD VS API</vt:lpstr>
      <vt:lpstr>SENZORUL DE ATINGERE: TABLOUL DE BORD VS API</vt:lpstr>
      <vt:lpstr>MOTOARE: TABLOUL DE CONTROL VS API</vt:lpstr>
      <vt:lpstr>CÂND DATELE SENZORILOR POT FI UTILE?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URMĂRIREA VALORILOR SENZORILOR</dc:title>
  <dc:creator>Srinivasan Seshan</dc:creator>
  <cp:lastModifiedBy>Porumb (Buruiană) N. Marinela</cp:lastModifiedBy>
  <cp:revision>39</cp:revision>
  <dcterms:created xsi:type="dcterms:W3CDTF">2016-07-04T02:35:12Z</dcterms:created>
  <dcterms:modified xsi:type="dcterms:W3CDTF">2023-10-29T15:16:56Z</dcterms:modified>
</cp:coreProperties>
</file>