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jWpta7gz0dxA8V/Z/9xEzwDVS9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22" Type="http://schemas.openxmlformats.org/officeDocument/2006/relationships/font" Target="fonts/GillSans-regular.fntdata"/><Relationship Id="rId10" Type="http://schemas.openxmlformats.org/officeDocument/2006/relationships/slide" Target="slides/slide5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Gill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4"/>
          <p:cNvSpPr txBox="1"/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subTitle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rgbClr val="0EAE9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14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4" name="Google Shape;24;p14"/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5" name="Google Shape;2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1" cy="1158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6" name="Google Shape;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1" cy="115846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4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3"/>
          <p:cNvSpPr txBox="1"/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 rot="5400000">
            <a:off x="2148873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4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2" type="body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2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2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2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3" name="Google Shape;123;p26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5" name="Google Shape;125;p26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7" name="Google Shape;127;p26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26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4" name="Google Shape;134;p2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2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27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28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" name="Google Shape;141;p2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28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9"/>
          <p:cNvSpPr txBox="1"/>
          <p:nvPr>
            <p:ph idx="12" type="sldNum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0"/>
          <p:cNvSpPr txBox="1"/>
          <p:nvPr>
            <p:ph type="title"/>
          </p:nvPr>
        </p:nvSpPr>
        <p:spPr>
          <a:xfrm>
            <a:off x="580550" y="274633"/>
            <a:ext cx="6014400" cy="11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1" type="body"/>
          </p:nvPr>
        </p:nvSpPr>
        <p:spPr>
          <a:xfrm>
            <a:off x="580550" y="1803400"/>
            <a:ext cx="6014400" cy="4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68300" lvl="1" marL="914400" algn="l">
              <a:spcBef>
                <a:spcPts val="0"/>
              </a:spcBef>
              <a:spcAft>
                <a:spcPts val="0"/>
              </a:spcAft>
              <a:buSzPts val="2200"/>
              <a:buChar char="∙"/>
              <a:defRPr sz="2200"/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50" name="Google Shape;150;p30"/>
          <p:cNvSpPr txBox="1"/>
          <p:nvPr>
            <p:ph idx="12" type="sldNum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1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6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16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16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2" type="body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17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9" name="Google Shape;59;p18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1" name="Google Shape;61;p18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18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1" name="Google Shape;71;p19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9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4" name="Google Shape;74;p19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20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2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20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" name="Google Shape;83;p2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1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6" name="Google Shape;96;p22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3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3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88409" y="6266485"/>
            <a:ext cx="7599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/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/>
              <a:t>DATA TYPES, OPERATIONS, AND VARIABLES</a:t>
            </a:r>
            <a:endParaRPr/>
          </a:p>
        </p:txBody>
      </p:sp>
      <p:sp>
        <p:nvSpPr>
          <p:cNvPr id="156" name="Google Shape;156;p1"/>
          <p:cNvSpPr txBox="1"/>
          <p:nvPr>
            <p:ph idx="1" type="subTitle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BY SANJAY AND ARVIND SESHAN</a:t>
            </a:r>
            <a:endParaRPr/>
          </a:p>
        </p:txBody>
      </p:sp>
      <p:sp>
        <p:nvSpPr>
          <p:cNvPr id="157" name="Google Shape;157;p1"/>
          <p:cNvSpPr/>
          <p:nvPr/>
        </p:nvSpPr>
        <p:spPr>
          <a:xfrm>
            <a:off x="2621721" y="5901635"/>
            <a:ext cx="3900558" cy="331304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lesson uses SPIKE 3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CHALLENGE</a:t>
            </a:r>
            <a:endParaRPr/>
          </a:p>
        </p:txBody>
      </p:sp>
      <p:sp>
        <p:nvSpPr>
          <p:cNvPr id="238" name="Google Shape;238;p10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Create a variable x and assign it a value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Create a variable y and make it equal the square root of x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Display y on the hub</a:t>
            </a:r>
            <a:endParaRPr/>
          </a:p>
        </p:txBody>
      </p:sp>
      <p:sp>
        <p:nvSpPr>
          <p:cNvPr id="239" name="Google Shape;239;p10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09/06/2023)</a:t>
            </a:r>
            <a:endParaRPr/>
          </a:p>
        </p:txBody>
      </p:sp>
      <p:sp>
        <p:nvSpPr>
          <p:cNvPr id="240" name="Google Shape;240;p10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CHALLENGE SOLUTION (SPIKE PRIME)</a:t>
            </a:r>
            <a:endParaRPr/>
          </a:p>
        </p:txBody>
      </p:sp>
      <p:sp>
        <p:nvSpPr>
          <p:cNvPr id="246" name="Google Shape;246;p11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0">
              <a:solidFill>
                <a:srgbClr val="0096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i="0" lang="en-US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i="0" lang="en-US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hub </a:t>
            </a:r>
            <a:r>
              <a:rPr i="0" lang="en-US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i="0" lang="en-US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light_matrix</a:t>
            </a:r>
            <a:endParaRPr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i="0" lang="en-US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i="0" lang="en-US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runloop</a:t>
            </a:r>
            <a:endParaRPr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i="0" lang="en-US" u="none" strike="noStrike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# Import standard Python math library to help with math functions</a:t>
            </a:r>
            <a:endParaRPr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i="0" lang="en-US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i="0" lang="en-US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br>
              <a:rPr i="0" lang="en-US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0" lang="en-US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i="0" lang="en-US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i="0" lang="en-US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i="0" lang="en-US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i="0" lang="en-US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i="0" lang="en-US" u="none" strike="noStrike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    # This creates the variable x and set it to 2</a:t>
            </a:r>
            <a:endParaRPr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i="0" lang="en-US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x = </a:t>
            </a:r>
            <a:r>
              <a:rPr i="0" lang="en-US" u="none" strike="noStrike">
                <a:solidFill>
                  <a:srgbClr val="FF7D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i="0" lang="en-US" u="none" strike="noStrike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    # This creates y and sets it to square root of x (square root is the</a:t>
            </a:r>
            <a:endParaRPr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i="0" lang="en-US" u="none" strike="noStrike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    # same as the exponent power of 0.5)</a:t>
            </a:r>
            <a:endParaRPr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i="0" lang="en-US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y = math.</a:t>
            </a:r>
            <a:r>
              <a:rPr i="0" lang="en-US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i="0" lang="en-US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0" lang="en-US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x,</a:t>
            </a:r>
            <a:r>
              <a:rPr i="0" lang="en-US" u="none" strike="noStrike">
                <a:solidFill>
                  <a:srgbClr val="FF7D00"/>
                </a:solidFill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i="0" lang="en-US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i="0" lang="en-US" u="none" strike="noStrike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    # This displays y. It must first convert it to a string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lang="en-US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    # </a:t>
            </a:r>
            <a:r>
              <a:rPr i="0" lang="en-US" u="none" strike="noStrike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using the str() function</a:t>
            </a:r>
            <a:endParaRPr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i="0" lang="en-US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    await</a:t>
            </a:r>
            <a:r>
              <a:rPr i="0" lang="en-US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light_matrix.write</a:t>
            </a:r>
            <a:r>
              <a:rPr i="0" lang="en-US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0" lang="en-US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i="0" lang="en-US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0" lang="en-US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i="0" lang="en-US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br>
              <a:rPr i="0" lang="en-US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0" lang="en-US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runloop.run</a:t>
            </a:r>
            <a:r>
              <a:rPr i="0" lang="en-US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0" lang="en-US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i="0" lang="en-US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11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09/06/2023)</a:t>
            </a:r>
            <a:endParaRPr/>
          </a:p>
        </p:txBody>
      </p:sp>
      <p:sp>
        <p:nvSpPr>
          <p:cNvPr id="248" name="Google Shape;248;p11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254" name="Google Shape;254;p12"/>
          <p:cNvSpPr txBox="1"/>
          <p:nvPr>
            <p:ph idx="1" type="body"/>
          </p:nvPr>
        </p:nvSpPr>
        <p:spPr>
          <a:xfrm>
            <a:off x="457200" y="1317983"/>
            <a:ext cx="8245474" cy="1145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This lesson was created by Sanjay and Arvind Seshan for Prime Lessons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024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⬛"/>
            </a:pPr>
            <a:r>
              <a:rPr lang="en-US" sz="1600">
                <a:solidFill>
                  <a:schemeClr val="dk1"/>
                </a:solidFill>
              </a:rPr>
              <a:t>Additional contributions by FLL Share &amp; Learn community members.</a:t>
            </a:r>
            <a:endParaRPr sz="1600"/>
          </a:p>
          <a:p>
            <a:pPr indent="-306000" lvl="0" marL="306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More lessons are available at www.primelessons.org</a:t>
            </a:r>
            <a:endParaRPr/>
          </a:p>
        </p:txBody>
      </p:sp>
      <p:sp>
        <p:nvSpPr>
          <p:cNvPr id="255" name="Google Shape;255;p12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09/06/2023)</a:t>
            </a:r>
            <a:endParaRPr/>
          </a:p>
        </p:txBody>
      </p:sp>
      <p:sp>
        <p:nvSpPr>
          <p:cNvPr id="256" name="Google Shape;256;p12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p12"/>
          <p:cNvSpPr/>
          <p:nvPr/>
        </p:nvSpPr>
        <p:spPr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58" name="Google Shape;258;p1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LESSON OBJECTIVES</a:t>
            </a:r>
            <a:endParaRPr/>
          </a:p>
        </p:txBody>
      </p:sp>
      <p:sp>
        <p:nvSpPr>
          <p:cNvPr id="163" name="Google Shape;163;p2"/>
          <p:cNvSpPr txBox="1"/>
          <p:nvPr>
            <p:ph idx="1" type="body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Learn the very basics of Python syntax (code)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Learn basic data types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Learn how to use basic operations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Learn basic variables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64" name="Google Shape;164;p2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09/06/2023)</a:t>
            </a:r>
            <a:endParaRPr/>
          </a:p>
        </p:txBody>
      </p:sp>
      <p:sp>
        <p:nvSpPr>
          <p:cNvPr id="165" name="Google Shape;165;p2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BASIC TYPES</a:t>
            </a:r>
            <a:endParaRPr/>
          </a:p>
        </p:txBody>
      </p:sp>
      <p:sp>
        <p:nvSpPr>
          <p:cNvPr id="171" name="Google Shape;171;p3"/>
          <p:cNvSpPr txBox="1"/>
          <p:nvPr>
            <p:ph idx="1" type="body"/>
          </p:nvPr>
        </p:nvSpPr>
        <p:spPr>
          <a:xfrm>
            <a:off x="155088" y="1140006"/>
            <a:ext cx="5411322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6000" lvl="0" marL="306000" rtl="0" algn="l">
              <a:spcBef>
                <a:spcPts val="3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Integers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Stores whole numbers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Floats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Stores decimals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Bool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Stores </a:t>
            </a:r>
            <a:r>
              <a:rPr lang="en-US">
                <a:solidFill>
                  <a:srgbClr val="0000FF"/>
                </a:solidFill>
              </a:rPr>
              <a:t>True</a:t>
            </a:r>
            <a:r>
              <a:rPr lang="en-US"/>
              <a:t> or </a:t>
            </a:r>
            <a:r>
              <a:rPr lang="en-US">
                <a:solidFill>
                  <a:srgbClr val="0000FF"/>
                </a:solidFill>
              </a:rPr>
              <a:t>False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Strings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Stores text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600"/>
              </a:spcAft>
              <a:buSzPts val="1656"/>
              <a:buChar char="⬛"/>
            </a:pPr>
            <a:r>
              <a:rPr lang="en-US"/>
              <a:t>These types are built-in to the python programming language</a:t>
            </a:r>
            <a:endParaRPr/>
          </a:p>
        </p:txBody>
      </p:sp>
      <p:sp>
        <p:nvSpPr>
          <p:cNvPr id="172" name="Google Shape;172;p3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3"/>
          <p:cNvSpPr txBox="1"/>
          <p:nvPr/>
        </p:nvSpPr>
        <p:spPr>
          <a:xfrm>
            <a:off x="5850200" y="1721100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type(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type(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42.1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type(</a:t>
            </a: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type(</a:t>
            </a: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type(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3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09/06/2023)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SPIKE PRIME/MINDSTORMS SPECIFIC TYPES</a:t>
            </a:r>
            <a:endParaRPr/>
          </a:p>
        </p:txBody>
      </p:sp>
      <p:sp>
        <p:nvSpPr>
          <p:cNvPr id="180" name="Google Shape;180;p4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SPIKE Prime/Mindstorms provide libraries that define additional classes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These types are assigned/initialized to variables to access data or control sensors or motors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You can get load these with commands such as:</a:t>
            </a:r>
            <a:endParaRPr/>
          </a:p>
          <a:p>
            <a:pPr indent="-270000" lvl="2" marL="900000" rtl="0" algn="l">
              <a:spcBef>
                <a:spcPts val="880"/>
              </a:spcBef>
              <a:spcAft>
                <a:spcPts val="0"/>
              </a:spcAft>
              <a:buSzPts val="1288"/>
              <a:buChar char="⬛"/>
            </a:pPr>
            <a:r>
              <a:rPr lang="en-US"/>
              <a:t>Spike Prime 3:</a:t>
            </a:r>
            <a:endParaRPr/>
          </a:p>
          <a:p>
            <a:pPr indent="0" lvl="2" marL="630000" rtl="0" algn="l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rPr b="0" i="0" lang="en-US" u="none" strike="noStrike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	from</a:t>
            </a:r>
            <a:r>
              <a:rPr b="0" i="0" lang="en-US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hub </a:t>
            </a:r>
            <a:r>
              <a:rPr b="0" i="0" lang="en-US" u="none" strike="noStrike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button, light, light_matrix, motion_sensor, port, sound</a:t>
            </a:r>
            <a:endParaRPr/>
          </a:p>
          <a:p>
            <a:pPr indent="0" lvl="2" marL="630000" rtl="0" algn="l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rPr b="0" i="0" lang="en-US" u="none" strike="noStrike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	import</a:t>
            </a:r>
            <a:r>
              <a:rPr b="0" i="0" lang="en-US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runloop, color, color_matrix, color_sensor, device, distance_sensor, 	force_sensor, motor, motor_pair, orientation</a:t>
            </a:r>
            <a:endParaRPr/>
          </a:p>
          <a:p>
            <a:pPr indent="-270000" lvl="2" marL="900000" rtl="0" algn="l">
              <a:spcBef>
                <a:spcPts val="880"/>
              </a:spcBef>
              <a:spcAft>
                <a:spcPts val="0"/>
              </a:spcAft>
              <a:buSzPts val="1288"/>
              <a:buChar char="⬛"/>
            </a:pPr>
            <a:r>
              <a:rPr b="0" lang="en-US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Mindstorms:</a:t>
            </a:r>
            <a:endParaRPr/>
          </a:p>
          <a:p>
            <a:pPr indent="0" lvl="2" marL="630000" rtl="0" algn="l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rPr lang="en-US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lang="en-US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mindstorms </a:t>
            </a:r>
            <a:r>
              <a:rPr b="0" lang="en-US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MSHub, Motor, MotorPair, ColorSensor, DistanceSensor, A	pp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These types are slightly different than integers, strings, etc. but have similar properties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These SPIKE/MINDSTORMS specific types will be covered in later lessons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81" name="Google Shape;181;p4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09/06/2023)</a:t>
            </a:r>
            <a:endParaRPr/>
          </a:p>
        </p:txBody>
      </p:sp>
      <p:sp>
        <p:nvSpPr>
          <p:cNvPr id="182" name="Google Shape;182;p4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USING THE PRINT FUNCTION</a:t>
            </a:r>
            <a:endParaRPr/>
          </a:p>
        </p:txBody>
      </p:sp>
      <p:sp>
        <p:nvSpPr>
          <p:cNvPr id="188" name="Google Shape;188;p5"/>
          <p:cNvSpPr txBox="1"/>
          <p:nvPr>
            <p:ph idx="1" type="body"/>
          </p:nvPr>
        </p:nvSpPr>
        <p:spPr>
          <a:xfrm>
            <a:off x="155088" y="1300844"/>
            <a:ext cx="8831580" cy="49217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6000" lvl="0" marL="306000" rtl="0" algn="l">
              <a:spcBef>
                <a:spcPts val="3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We will cover functions in general in a later lesson. Here we just describe how to use the print function to display information in the console.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Print data to the “console”/output screen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Helpful note: Placing a # in front of text creates a comment. That code will not run.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60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89" name="Google Shape;189;p5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5"/>
          <p:cNvSpPr txBox="1"/>
          <p:nvPr/>
        </p:nvSpPr>
        <p:spPr>
          <a:xfrm>
            <a:off x="846675" y="4646908"/>
            <a:ext cx="3000000" cy="101351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Comment</a:t>
            </a:r>
            <a:endParaRPr sz="1350">
              <a:solidFill>
                <a:srgbClr val="274E1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print(</a:t>
            </a:r>
            <a:r>
              <a:rPr lang="en-US" sz="13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5"/>
          <p:cNvSpPr txBox="1"/>
          <p:nvPr/>
        </p:nvSpPr>
        <p:spPr>
          <a:xfrm>
            <a:off x="846675" y="2536488"/>
            <a:ext cx="3000000" cy="128981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print(</a:t>
            </a:r>
            <a:r>
              <a:rPr lang="en-US" sz="13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endParaRPr sz="17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print(</a:t>
            </a:r>
            <a:r>
              <a:rPr lang="en-US" sz="135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253.5</a:t>
            </a: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253.5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5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09/06/2023)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USING THE HUB LIGHT MATRIX</a:t>
            </a:r>
            <a:endParaRPr/>
          </a:p>
        </p:txBody>
      </p:sp>
      <p:sp>
        <p:nvSpPr>
          <p:cNvPr id="198" name="Google Shape;198;p6"/>
          <p:cNvSpPr txBox="1"/>
          <p:nvPr>
            <p:ph idx="1" type="body"/>
          </p:nvPr>
        </p:nvSpPr>
        <p:spPr>
          <a:xfrm>
            <a:off x="132902" y="1112897"/>
            <a:ext cx="8831580" cy="49217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6000" lvl="0" marL="306000" rtl="0" algn="l">
              <a:spcBef>
                <a:spcPts val="3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We will cover how to use the hardware specific methods in general in a later lesson. Here we just describe how to use the hub display to show values.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This displays the word “Hi” on the SPIKE hub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This does the same for the MINDSTORMS hub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Note, the “from”, “import” and “hub =“ lines need to only be included once at the beginning of your code. To use the light matrix, just use the “write” method calls later in your program.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60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6"/>
          <p:cNvSpPr txBox="1"/>
          <p:nvPr/>
        </p:nvSpPr>
        <p:spPr>
          <a:xfrm>
            <a:off x="846675" y="4273383"/>
            <a:ext cx="4601625" cy="104641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mindstorms </a:t>
            </a:r>
            <a:r>
              <a:rPr b="0" i="0" lang="en-US" sz="14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MSHub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hub = MSHub()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hub.light_matrix.write(5.3)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hub.light_matrix.write(</a:t>
            </a:r>
            <a:r>
              <a:rPr b="0" i="0" lang="en-US" sz="1400">
                <a:solidFill>
                  <a:srgbClr val="66CC33"/>
                </a:solidFill>
                <a:latin typeface="Consolas"/>
                <a:ea typeface="Consolas"/>
                <a:cs typeface="Consolas"/>
                <a:sym typeface="Consolas"/>
              </a:rPr>
              <a:t>“hello”</a:t>
            </a:r>
            <a:r>
              <a:rPr b="0" i="0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6"/>
          <p:cNvSpPr txBox="1"/>
          <p:nvPr/>
        </p:nvSpPr>
        <p:spPr>
          <a:xfrm>
            <a:off x="846675" y="2214604"/>
            <a:ext cx="4519982" cy="16619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light_matrix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runloop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write your code here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light_matrix.write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strike="noStrike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"Hi!"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6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09/06/2023)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208" name="Google Shape;208;p7"/>
          <p:cNvSpPr txBox="1"/>
          <p:nvPr>
            <p:ph idx="1" type="body"/>
          </p:nvPr>
        </p:nvSpPr>
        <p:spPr>
          <a:xfrm>
            <a:off x="155575" y="1501140"/>
            <a:ext cx="6184669" cy="4721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06000" lvl="0" marL="306000" rtl="0" algn="l">
              <a:spcBef>
                <a:spcPts val="3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Variables store data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These are like variables in algebra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Data is of a given type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The content stored in a variable can be changed to a different value or even type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600"/>
              </a:spcAft>
              <a:buSzPts val="1656"/>
              <a:buChar char="⬛"/>
            </a:pPr>
            <a:r>
              <a:rPr lang="en-US"/>
              <a:t>You can name the variable anything you like (in this case it is “x”). However, the variable name must start with a letter (generally lowercase)</a:t>
            </a:r>
            <a:endParaRPr/>
          </a:p>
        </p:txBody>
      </p:sp>
      <p:sp>
        <p:nvSpPr>
          <p:cNvPr id="209" name="Google Shape;209;p7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7"/>
          <p:cNvSpPr txBox="1"/>
          <p:nvPr/>
        </p:nvSpPr>
        <p:spPr>
          <a:xfrm>
            <a:off x="6398000" y="2124450"/>
            <a:ext cx="2578500" cy="267127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endParaRPr sz="13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endParaRPr sz="13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"bye"</a:t>
            </a:r>
            <a:endParaRPr sz="13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"bye"</a:t>
            </a:r>
            <a:endParaRPr sz="13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7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09/06/2023)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OPERATIONS</a:t>
            </a:r>
            <a:endParaRPr/>
          </a:p>
        </p:txBody>
      </p:sp>
      <p:sp>
        <p:nvSpPr>
          <p:cNvPr id="217" name="Google Shape;217;p8"/>
          <p:cNvSpPr txBox="1"/>
          <p:nvPr>
            <p:ph idx="1" type="body"/>
          </p:nvPr>
        </p:nvSpPr>
        <p:spPr>
          <a:xfrm>
            <a:off x="155576" y="1139825"/>
            <a:ext cx="5082544" cy="5083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06000" lvl="0" marL="306000" rtl="0" algn="l">
              <a:spcBef>
                <a:spcPts val="3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You can write mathematical expressions using common operators: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add (+), subtract (-), divide (/), multiply (*), modulo (%) (remainder), exponent (**)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The “//” operator to integer divide. It will remove all decimals.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You can add numbers, floats, strings, and many more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You cannot interchange different types in operations (with the exception of floats, integers, and booleans)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600"/>
              </a:spcAft>
              <a:buSzPts val="1656"/>
              <a:buChar char="⬛"/>
            </a:pPr>
            <a:r>
              <a:rPr lang="en-US"/>
              <a:t>Advanced: place “import math” at the beginning of your program to get access to more functions; e.g. 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math.sqrt(n)</a:t>
            </a:r>
            <a:r>
              <a:rPr lang="en-US"/>
              <a:t>” (square root)</a:t>
            </a:r>
            <a:endParaRPr/>
          </a:p>
        </p:txBody>
      </p:sp>
      <p:sp>
        <p:nvSpPr>
          <p:cNvPr id="218" name="Google Shape;218;p8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8"/>
          <p:cNvSpPr txBox="1"/>
          <p:nvPr/>
        </p:nvSpPr>
        <p:spPr>
          <a:xfrm>
            <a:off x="5362575" y="1106551"/>
            <a:ext cx="3606900" cy="377645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13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3.333333333333335</a:t>
            </a:r>
            <a:endParaRPr sz="13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print(</a:t>
            </a:r>
            <a:r>
              <a:rPr lang="en-US" sz="135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135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350">
              <a:solidFill>
                <a:srgbClr val="09865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"ab"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"cd"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abcd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"ab"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TypeError: unsupported operand type(s) </a:t>
            </a: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+: 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'int'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'str'</a:t>
            </a:r>
            <a:endParaRPr sz="13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print(</a:t>
            </a:r>
            <a:r>
              <a:rPr lang="en-US" sz="135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"ab"</a:t>
            </a: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ab</a:t>
            </a:r>
            <a:endParaRPr sz="13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0" name="Google Shape;220;p8"/>
          <p:cNvCxnSpPr/>
          <p:nvPr/>
        </p:nvCxnSpPr>
        <p:spPr>
          <a:xfrm flipH="1">
            <a:off x="7418250" y="1638300"/>
            <a:ext cx="792300" cy="430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1" name="Google Shape;221;p8"/>
          <p:cNvSpPr txBox="1"/>
          <p:nvPr/>
        </p:nvSpPr>
        <p:spPr>
          <a:xfrm>
            <a:off x="7877175" y="1304926"/>
            <a:ext cx="1028700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hmmm?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8"/>
          <p:cNvSpPr txBox="1"/>
          <p:nvPr/>
        </p:nvSpPr>
        <p:spPr>
          <a:xfrm>
            <a:off x="5854400" y="4862400"/>
            <a:ext cx="2860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those who are curious, the 10/3 output ends in a 5 because of something called “floating point approximation”. Basically, computers have to estimate when decimals are involved, so there is some inaccuracy</a:t>
            </a:r>
            <a:endParaRPr i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8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09/06/2023)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OPERATIONS ON VARIABLES</a:t>
            </a:r>
            <a:endParaRPr/>
          </a:p>
        </p:txBody>
      </p:sp>
      <p:sp>
        <p:nvSpPr>
          <p:cNvPr id="229" name="Google Shape;229;p9"/>
          <p:cNvSpPr txBox="1"/>
          <p:nvPr>
            <p:ph idx="1" type="body"/>
          </p:nvPr>
        </p:nvSpPr>
        <p:spPr>
          <a:xfrm>
            <a:off x="155576" y="2034540"/>
            <a:ext cx="6039334" cy="4188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06000" lvl="0" marL="306000" rtl="0" algn="l">
              <a:spcBef>
                <a:spcPts val="3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Operations on variables are not quite like algebra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Expressions are right-hand evaluated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The expression on the right of the = is evaluated first, then re-casted to the variable on the left side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600"/>
              </a:spcAft>
              <a:buSzPts val="1656"/>
              <a:buChar char="⬛"/>
            </a:pPr>
            <a:r>
              <a:rPr lang="en-US"/>
              <a:t>In the example on the right, the x+10 is evaluated to 20 first, then x is set to 20, deleting the previous value </a:t>
            </a:r>
            <a:endParaRPr/>
          </a:p>
        </p:txBody>
      </p:sp>
      <p:sp>
        <p:nvSpPr>
          <p:cNvPr id="230" name="Google Shape;230;p9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9"/>
          <p:cNvSpPr txBox="1"/>
          <p:nvPr/>
        </p:nvSpPr>
        <p:spPr>
          <a:xfrm>
            <a:off x="6924675" y="2261875"/>
            <a:ext cx="2009700" cy="267127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x+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3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Shorthand:</a:t>
            </a:r>
            <a:endParaRPr sz="13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x+=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3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9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09/06/2023)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