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Quattrocento Sans"/>
      <p:regular r:id="rId16"/>
      <p:bold r:id="rId17"/>
      <p:italic r:id="rId18"/>
      <p:boldItalic r:id="rId19"/>
    </p:embeddedFont>
    <p:embeddedFont>
      <p:font typeface="Helvetica Neue"/>
      <p:regular r:id="rId20"/>
      <p:bold r:id="rId21"/>
      <p:italic r:id="rId22"/>
      <p:boldItalic r:id="rId23"/>
    </p:embeddedFon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iZklXh6wPoYOJwnIItSlPCqNWL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GillSans-regular.fntdata"/><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19" Type="http://schemas.openxmlformats.org/officeDocument/2006/relationships/font" Target="fonts/QuattrocentoSans-boldItalic.fntdata"/><Relationship Id="rId18" Type="http://schemas.openxmlformats.org/officeDocument/2006/relationships/font" Target="fonts/Quattrocento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7ca76beae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7ca76beae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11"/>
          <p:cNvSpPr/>
          <p:nvPr/>
        </p:nvSpPr>
        <p:spPr>
          <a:xfrm>
            <a:off x="182241" y="2579003"/>
            <a:ext cx="8787652" cy="24685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1"/>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
        <p:nvSpPr>
          <p:cNvPr id="23" name="Google Shape;23;p11"/>
          <p:cNvSpPr txBox="1"/>
          <p:nvPr/>
        </p:nvSpPr>
        <p:spPr>
          <a:xfrm>
            <a:off x="6331000" y="685891"/>
            <a:ext cx="244011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ill Sans"/>
              <a:buNone/>
            </a:pPr>
            <a:r>
              <a:rPr lang="en-US" sz="1400">
                <a:solidFill>
                  <a:schemeClr val="dk1"/>
                </a:solidFill>
                <a:latin typeface="Gill Sans"/>
                <a:ea typeface="Gill Sans"/>
                <a:cs typeface="Gill Sans"/>
                <a:sym typeface="Gill Sans"/>
              </a:rPr>
              <a:t>By the Makers of EV3Lessons</a:t>
            </a:r>
            <a:endParaRPr/>
          </a:p>
        </p:txBody>
      </p:sp>
      <p:pic>
        <p:nvPicPr>
          <p:cNvPr descr="A picture containing application&#10;&#10;Description automatically generated" id="24" name="Google Shape;24;p11"/>
          <p:cNvPicPr preferRelativeResize="0"/>
          <p:nvPr/>
        </p:nvPicPr>
        <p:blipFill rotWithShape="1">
          <a:blip r:embed="rId2">
            <a:alphaModFix/>
          </a:blip>
          <a:srcRect b="0" l="0" r="0" t="0"/>
          <a:stretch/>
        </p:blipFill>
        <p:spPr>
          <a:xfrm>
            <a:off x="7612649" y="993668"/>
            <a:ext cx="1158461" cy="1158461"/>
          </a:xfrm>
          <a:prstGeom prst="rect">
            <a:avLst/>
          </a:prstGeom>
          <a:noFill/>
          <a:ln>
            <a:noFill/>
          </a:ln>
        </p:spPr>
      </p:pic>
      <p:pic>
        <p:nvPicPr>
          <p:cNvPr descr="Shape, square&#10;&#10;Description automatically generated" id="25" name="Google Shape;25;p11"/>
          <p:cNvPicPr preferRelativeResize="0"/>
          <p:nvPr/>
        </p:nvPicPr>
        <p:blipFill rotWithShape="1">
          <a:blip r:embed="rId3">
            <a:alphaModFix/>
          </a:blip>
          <a:srcRect b="0" l="0" r="0" t="0"/>
          <a:stretch/>
        </p:blipFill>
        <p:spPr>
          <a:xfrm>
            <a:off x="6399647" y="993669"/>
            <a:ext cx="1158461" cy="1158461"/>
          </a:xfrm>
          <a:prstGeom prst="rect">
            <a:avLst/>
          </a:prstGeom>
          <a:noFill/>
          <a:ln>
            <a:noFill/>
          </a:ln>
        </p:spPr>
      </p:pic>
      <p:sp>
        <p:nvSpPr>
          <p:cNvPr id="26" name="Google Shape;26;p11"/>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
        <p:nvSpPr>
          <p:cNvPr id="27" name="Google Shape;27;p11"/>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rgbClr val="0EAE9F"/>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8" name="Google Shape;28;p11"/>
          <p:cNvSpPr txBox="1"/>
          <p:nvPr>
            <p:ph type="ctrTitle"/>
          </p:nvPr>
        </p:nvSpPr>
        <p:spPr>
          <a:xfrm>
            <a:off x="242754" y="2676578"/>
            <a:ext cx="8528356"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600"/>
              <a:buFont typeface="Gill Sans"/>
              <a:buNone/>
              <a:defRPr sz="36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20"/>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0"/>
          <p:cNvSpPr txBox="1"/>
          <p:nvPr>
            <p:ph idx="1" type="body"/>
          </p:nvPr>
        </p:nvSpPr>
        <p:spPr>
          <a:xfrm rot="5400000">
            <a:off x="2148873" y="-946320"/>
            <a:ext cx="4823824" cy="883499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5" name="Google Shape;115;p20"/>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6" name="Google Shape;116;p20"/>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0"/>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1"/>
          <p:cNvSpPr/>
          <p:nvPr/>
        </p:nvSpPr>
        <p:spPr>
          <a:xfrm>
            <a:off x="6629400" y="599725"/>
            <a:ext cx="2057399"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ph type="title"/>
          </p:nvPr>
        </p:nvSpPr>
        <p:spPr>
          <a:xfrm rot="5400000">
            <a:off x="4789425" y="2515700"/>
            <a:ext cx="5183073" cy="150312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txBox="1"/>
          <p:nvPr>
            <p:ph idx="1" type="body"/>
          </p:nvPr>
        </p:nvSpPr>
        <p:spPr>
          <a:xfrm rot="5400000">
            <a:off x="950760" y="306157"/>
            <a:ext cx="5183073" cy="592220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2" name="Google Shape;122;p21"/>
          <p:cNvSpPr txBox="1"/>
          <p:nvPr>
            <p:ph idx="10" type="dt"/>
          </p:nvPr>
        </p:nvSpPr>
        <p:spPr>
          <a:xfrm>
            <a:off x="6745255" y="5956136"/>
            <a:ext cx="947672"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3" name="Google Shape;123;p21"/>
          <p:cNvSpPr txBox="1"/>
          <p:nvPr>
            <p:ph idx="11" type="ftr"/>
          </p:nvPr>
        </p:nvSpPr>
        <p:spPr>
          <a:xfrm>
            <a:off x="581192" y="5951810"/>
            <a:ext cx="5922209"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1"/>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25" name="Shape 125"/>
        <p:cNvGrpSpPr/>
        <p:nvPr/>
      </p:nvGrpSpPr>
      <p:grpSpPr>
        <a:xfrm>
          <a:off x="0" y="0"/>
          <a:ext cx="0" cy="0"/>
          <a:chOff x="0" y="0"/>
          <a:chExt cx="0" cy="0"/>
        </a:xfrm>
      </p:grpSpPr>
      <p:sp>
        <p:nvSpPr>
          <p:cNvPr id="126" name="Google Shape;126;p22"/>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7" name="Google Shape;127;p22"/>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8" name="Google Shape;128;p22"/>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2"/>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30" name="Google Shape;130;p22"/>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31" name="Google Shape;131;p22"/>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2" name="Google Shape;132;p2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33" name="Shape 133"/>
        <p:cNvGrpSpPr/>
        <p:nvPr/>
      </p:nvGrpSpPr>
      <p:grpSpPr>
        <a:xfrm>
          <a:off x="0" y="0"/>
          <a:ext cx="0" cy="0"/>
          <a:chOff x="0" y="0"/>
          <a:chExt cx="0" cy="0"/>
        </a:xfrm>
      </p:grpSpPr>
      <p:sp>
        <p:nvSpPr>
          <p:cNvPr id="134" name="Google Shape;134;p23"/>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35" name="Google Shape;135;p23"/>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36" name="Google Shape;136;p23"/>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37" name="Google Shape;137;p23"/>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38" name="Google Shape;138;p23"/>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9" name="Google Shape;139;p23"/>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3"/>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41" name="Google Shape;141;p2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2" name="Google Shape;142;p2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43" name="Shape 143"/>
        <p:cNvGrpSpPr/>
        <p:nvPr/>
      </p:nvGrpSpPr>
      <p:grpSpPr>
        <a:xfrm>
          <a:off x="0" y="0"/>
          <a:ext cx="0" cy="0"/>
          <a:chOff x="0" y="0"/>
          <a:chExt cx="0" cy="0"/>
        </a:xfrm>
      </p:grpSpPr>
      <p:sp>
        <p:nvSpPr>
          <p:cNvPr id="144" name="Google Shape;144;p24"/>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4"/>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6" name="Google Shape;146;p24"/>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47" name="Google Shape;147;p2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8" name="Google Shape;148;p2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49" name="Shape 149"/>
        <p:cNvGrpSpPr/>
        <p:nvPr/>
      </p:nvGrpSpPr>
      <p:grpSpPr>
        <a:xfrm>
          <a:off x="0" y="0"/>
          <a:ext cx="0" cy="0"/>
          <a:chOff x="0" y="0"/>
          <a:chExt cx="0" cy="0"/>
        </a:xfrm>
      </p:grpSpPr>
      <p:sp>
        <p:nvSpPr>
          <p:cNvPr id="150" name="Google Shape;150;p2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1" name="Google Shape;151;p2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5"/>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53" name="Google Shape;153;p25"/>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54" name="Google Shape;154;p25"/>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spTree>
      <p:nvGrpSpPr>
        <p:cNvPr id="155" name="Shape 155"/>
        <p:cNvGrpSpPr/>
        <p:nvPr/>
      </p:nvGrpSpPr>
      <p:grpSpPr>
        <a:xfrm>
          <a:off x="0" y="0"/>
          <a:ext cx="0" cy="0"/>
          <a:chOff x="0" y="0"/>
          <a:chExt cx="0" cy="0"/>
        </a:xfrm>
      </p:grpSpPr>
      <p:sp>
        <p:nvSpPr>
          <p:cNvPr id="156" name="Google Shape;156;p26"/>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57" name="Google Shape;157;p26"/>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58" name="Google Shape;158;p26"/>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6"/>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60" name="Google Shape;160;p26"/>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61" name="Google Shape;161;p2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2" name="Google Shape;162;p2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163" name="Shape 163"/>
        <p:cNvGrpSpPr/>
        <p:nvPr/>
      </p:nvGrpSpPr>
      <p:grpSpPr>
        <a:xfrm>
          <a:off x="0" y="0"/>
          <a:ext cx="0" cy="0"/>
          <a:chOff x="0" y="0"/>
          <a:chExt cx="0" cy="0"/>
        </a:xfrm>
      </p:grpSpPr>
      <p:sp>
        <p:nvSpPr>
          <p:cNvPr id="164" name="Google Shape;164;p27"/>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65" name="Google Shape;165;p27"/>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66" name="Google Shape;166;p27"/>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67" name="Google Shape;167;p27"/>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68" name="Google Shape;168;p27"/>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9" name="Google Shape;169;p27"/>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7"/>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71" name="Google Shape;171;p27"/>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2" name="Google Shape;172;p2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73" name="Shape 173"/>
        <p:cNvGrpSpPr/>
        <p:nvPr/>
      </p:nvGrpSpPr>
      <p:grpSpPr>
        <a:xfrm>
          <a:off x="0" y="0"/>
          <a:ext cx="0" cy="0"/>
          <a:chOff x="0" y="0"/>
          <a:chExt cx="0" cy="0"/>
        </a:xfrm>
      </p:grpSpPr>
      <p:sp>
        <p:nvSpPr>
          <p:cNvPr id="174" name="Google Shape;174;p28"/>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8"/>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76" name="Google Shape;176;p28"/>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77" name="Google Shape;177;p28"/>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8" name="Google Shape;178;p2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179" name="Shape 179"/>
        <p:cNvGrpSpPr/>
        <p:nvPr/>
      </p:nvGrpSpPr>
      <p:grpSpPr>
        <a:xfrm>
          <a:off x="0" y="0"/>
          <a:ext cx="0" cy="0"/>
          <a:chOff x="0" y="0"/>
          <a:chExt cx="0" cy="0"/>
        </a:xfrm>
      </p:grpSpPr>
      <p:sp>
        <p:nvSpPr>
          <p:cNvPr id="180" name="Google Shape;180;p29"/>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1" name="Google Shape;181;p29"/>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9"/>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83" name="Google Shape;183;p29"/>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84" name="Google Shape;184;p29"/>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2"/>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 name="Google Shape;32;p1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4" name="Google Shape;34;p12"/>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6" name="Google Shape;36;p12"/>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37" name="Google Shape;37;p12"/>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38" name="Google Shape;38;p12"/>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3"/>
          <p:cNvSpPr/>
          <p:nvPr/>
        </p:nvSpPr>
        <p:spPr>
          <a:xfrm>
            <a:off x="452646" y="5141973"/>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3"/>
          <p:cNvSpPr txBox="1"/>
          <p:nvPr>
            <p:ph type="title"/>
          </p:nvPr>
        </p:nvSpPr>
        <p:spPr>
          <a:xfrm>
            <a:off x="581193" y="3036573"/>
            <a:ext cx="7989751"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 type="body"/>
          </p:nvPr>
        </p:nvSpPr>
        <p:spPr>
          <a:xfrm>
            <a:off x="581193" y="4541417"/>
            <a:ext cx="7989751"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3" name="Google Shape;43;p13"/>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4" name="Google Shape;44;p13"/>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1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 name="Google Shape;47;p13"/>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
        <p:nvSpPr>
          <p:cNvPr id="48" name="Google Shape;48;p1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 name="Google Shape;49;p13"/>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
        <p:nvSpPr>
          <p:cNvPr id="50" name="Google Shape;50;p1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1" name="Google Shape;51;p13"/>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2" name="Shape 52"/>
        <p:cNvGrpSpPr/>
        <p:nvPr/>
      </p:nvGrpSpPr>
      <p:grpSpPr>
        <a:xfrm>
          <a:off x="0" y="0"/>
          <a:ext cx="0" cy="0"/>
          <a:chOff x="0" y="0"/>
          <a:chExt cx="0" cy="0"/>
        </a:xfrm>
      </p:grpSpPr>
      <p:sp>
        <p:nvSpPr>
          <p:cNvPr id="53" name="Google Shape;53;p14"/>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4"/>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5" name="Google Shape;55;p14"/>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7" name="Google Shape;57;p14"/>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58" name="Google Shape;58;p1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9" name="Google Shape;59;p1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0" name="Google Shape;60;p14"/>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61" name="Google Shape;61;p1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62" name="Google Shape;62;p14"/>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63" name="Google Shape;63;p1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
        <p:nvSpPr>
          <p:cNvPr id="65" name="Google Shape;65;p15"/>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6" name="Google Shape;66;p15"/>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7" name="Google Shape;67;p15"/>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8" name="Google Shape;68;p15"/>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9" name="Google Shape;69;p15"/>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70" name="Google Shape;70;p15"/>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2" name="Google Shape;72;p1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3" name="Google Shape;73;p1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5" name="Google Shape;75;p1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6" name="Shape 76"/>
        <p:cNvGrpSpPr/>
        <p:nvPr/>
      </p:nvGrpSpPr>
      <p:grpSpPr>
        <a:xfrm>
          <a:off x="0" y="0"/>
          <a:ext cx="0" cy="0"/>
          <a:chOff x="0" y="0"/>
          <a:chExt cx="0" cy="0"/>
        </a:xfrm>
      </p:grpSpPr>
      <p:sp>
        <p:nvSpPr>
          <p:cNvPr id="77" name="Google Shape;77;p16"/>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9" name="Google Shape;79;p16"/>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80" name="Google Shape;80;p1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1" name="Google Shape;81;p1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2" name="Google Shape;82;p16"/>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83" name="Google Shape;83;p1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84" name="Google Shape;84;p16"/>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85" name="Google Shape;85;p1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6" name="Shape 86"/>
        <p:cNvGrpSpPr/>
        <p:nvPr/>
      </p:nvGrpSpPr>
      <p:grpSpPr>
        <a:xfrm>
          <a:off x="0" y="0"/>
          <a:ext cx="0" cy="0"/>
          <a:chOff x="0" y="0"/>
          <a:chExt cx="0" cy="0"/>
        </a:xfrm>
      </p:grpSpPr>
      <p:sp>
        <p:nvSpPr>
          <p:cNvPr id="87" name="Google Shape;87;p17"/>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 name="Google Shape;88;p1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0" name="Google Shape;90;p1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91" name="Google Shape;91;p17"/>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93" name="Google Shape;93;p1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94" name="Google Shape;94;p17"/>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95" name="Google Shape;95;p1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6" name="Shape 96"/>
        <p:cNvGrpSpPr/>
        <p:nvPr/>
      </p:nvGrpSpPr>
      <p:grpSpPr>
        <a:xfrm>
          <a:off x="0" y="0"/>
          <a:ext cx="0" cy="0"/>
          <a:chOff x="0" y="0"/>
          <a:chExt cx="0" cy="0"/>
        </a:xfrm>
      </p:grpSpPr>
      <p:sp>
        <p:nvSpPr>
          <p:cNvPr id="97" name="Google Shape;97;p18"/>
          <p:cNvSpPr/>
          <p:nvPr/>
        </p:nvSpPr>
        <p:spPr>
          <a:xfrm>
            <a:off x="452646" y="5141973"/>
            <a:ext cx="8238707"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581352" y="5262296"/>
            <a:ext cx="353662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4E4E4"/>
              </a:buClr>
              <a:buSzPts val="2000"/>
              <a:buFont typeface="Gill Sans"/>
              <a:buNone/>
              <a:defRPr b="0" sz="2000">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txBox="1"/>
          <p:nvPr>
            <p:ph idx="1" type="body"/>
          </p:nvPr>
        </p:nvSpPr>
        <p:spPr>
          <a:xfrm>
            <a:off x="446399" y="601200"/>
            <a:ext cx="824040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100" name="Google Shape;100;p18"/>
          <p:cNvSpPr txBox="1"/>
          <p:nvPr>
            <p:ph idx="2" type="body"/>
          </p:nvPr>
        </p:nvSpPr>
        <p:spPr>
          <a:xfrm>
            <a:off x="4305617" y="5262295"/>
            <a:ext cx="426532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01" name="Google Shape;101;p18"/>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2" name="Google Shape;102;p18"/>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8"/>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581192" y="4693389"/>
            <a:ext cx="798975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p:nvPr>
            <p:ph idx="2" type="pic"/>
          </p:nvPr>
        </p:nvSpPr>
        <p:spPr>
          <a:xfrm>
            <a:off x="448093" y="599725"/>
            <a:ext cx="8238706" cy="3557252"/>
          </a:xfrm>
          <a:prstGeom prst="rect">
            <a:avLst/>
          </a:prstGeom>
          <a:noFill/>
          <a:ln>
            <a:noFill/>
          </a:ln>
        </p:spPr>
      </p:sp>
      <p:sp>
        <p:nvSpPr>
          <p:cNvPr id="107" name="Google Shape;107;p19"/>
          <p:cNvSpPr txBox="1"/>
          <p:nvPr>
            <p:ph idx="1" type="body"/>
          </p:nvPr>
        </p:nvSpPr>
        <p:spPr>
          <a:xfrm>
            <a:off x="581192" y="5260126"/>
            <a:ext cx="7989752" cy="598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08" name="Google Shape;108;p19"/>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9" name="Google Shape;109;p19"/>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0"/>
          <p:cNvSpPr txBox="1"/>
          <p:nvPr>
            <p:ph idx="1" type="body"/>
          </p:nvPr>
        </p:nvSpPr>
        <p:spPr>
          <a:xfrm>
            <a:off x="143289" y="1059264"/>
            <a:ext cx="8834991" cy="482382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0"/>
          <p:cNvSpPr/>
          <p:nvPr/>
        </p:nvSpPr>
        <p:spPr>
          <a:xfrm>
            <a:off x="143290" y="111873"/>
            <a:ext cx="2926080" cy="108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10"/>
          <p:cNvSpPr/>
          <p:nvPr/>
        </p:nvSpPr>
        <p:spPr>
          <a:xfrm>
            <a:off x="6052201" y="111873"/>
            <a:ext cx="2926080" cy="108000"/>
          </a:xfrm>
          <a:prstGeom prst="rect">
            <a:avLst/>
          </a:prstGeom>
          <a:solidFill>
            <a:srgbClr val="0EA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3097745" y="111873"/>
            <a:ext cx="2926080" cy="108000"/>
          </a:xfrm>
          <a:prstGeom prst="rect">
            <a:avLst/>
          </a:prstGeom>
          <a:solidFill>
            <a:srgbClr val="FFD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0"/>
          <p:cNvSpPr txBox="1"/>
          <p:nvPr>
            <p:ph idx="11" type="ftr"/>
          </p:nvPr>
        </p:nvSpPr>
        <p:spPr>
          <a:xfrm>
            <a:off x="88409" y="6266485"/>
            <a:ext cx="759983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0"/>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u="none">
                <a:solidFill>
                  <a:schemeClr val="dk1"/>
                </a:solidFill>
                <a:latin typeface="Gill Sans"/>
                <a:ea typeface="Gill Sans"/>
                <a:cs typeface="Gill Sans"/>
                <a:sym typeface="Gill Sans"/>
              </a:defRPr>
            </a:lvl1pPr>
            <a:lvl2pPr indent="0" lvl="1" marL="0" marR="0" rtl="0" algn="l">
              <a:spcBef>
                <a:spcPts val="0"/>
              </a:spcBef>
              <a:buNone/>
              <a:defRPr b="0" sz="1400" u="none">
                <a:solidFill>
                  <a:schemeClr val="dk1"/>
                </a:solidFill>
                <a:latin typeface="Gill Sans"/>
                <a:ea typeface="Gill Sans"/>
                <a:cs typeface="Gill Sans"/>
                <a:sym typeface="Gill Sans"/>
              </a:defRPr>
            </a:lvl2pPr>
            <a:lvl3pPr indent="0" lvl="2" marL="0" marR="0" rtl="0" algn="l">
              <a:spcBef>
                <a:spcPts val="0"/>
              </a:spcBef>
              <a:buNone/>
              <a:defRPr b="0" sz="1400" u="none">
                <a:solidFill>
                  <a:schemeClr val="dk1"/>
                </a:solidFill>
                <a:latin typeface="Gill Sans"/>
                <a:ea typeface="Gill Sans"/>
                <a:cs typeface="Gill Sans"/>
                <a:sym typeface="Gill Sans"/>
              </a:defRPr>
            </a:lvl3pPr>
            <a:lvl4pPr indent="0" lvl="3" marL="0" marR="0" rtl="0" algn="l">
              <a:spcBef>
                <a:spcPts val="0"/>
              </a:spcBef>
              <a:buNone/>
              <a:defRPr b="0" sz="1400" u="none">
                <a:solidFill>
                  <a:schemeClr val="dk1"/>
                </a:solidFill>
                <a:latin typeface="Gill Sans"/>
                <a:ea typeface="Gill Sans"/>
                <a:cs typeface="Gill Sans"/>
                <a:sym typeface="Gill Sans"/>
              </a:defRPr>
            </a:lvl4pPr>
            <a:lvl5pPr indent="0" lvl="4" marL="0" marR="0" rtl="0" algn="l">
              <a:spcBef>
                <a:spcPts val="0"/>
              </a:spcBef>
              <a:buNone/>
              <a:defRPr b="0" sz="1400" u="none">
                <a:solidFill>
                  <a:schemeClr val="dk1"/>
                </a:solidFill>
                <a:latin typeface="Gill Sans"/>
                <a:ea typeface="Gill Sans"/>
                <a:cs typeface="Gill Sans"/>
                <a:sym typeface="Gill Sans"/>
              </a:defRPr>
            </a:lvl5pPr>
            <a:lvl6pPr indent="0" lvl="5" marL="0" marR="0" rtl="0" algn="l">
              <a:spcBef>
                <a:spcPts val="0"/>
              </a:spcBef>
              <a:buNone/>
              <a:defRPr b="0" sz="1400" u="none">
                <a:solidFill>
                  <a:schemeClr val="dk1"/>
                </a:solidFill>
                <a:latin typeface="Gill Sans"/>
                <a:ea typeface="Gill Sans"/>
                <a:cs typeface="Gill Sans"/>
                <a:sym typeface="Gill Sans"/>
              </a:defRPr>
            </a:lvl6pPr>
            <a:lvl7pPr indent="0" lvl="6" marL="0" marR="0" rtl="0" algn="l">
              <a:spcBef>
                <a:spcPts val="0"/>
              </a:spcBef>
              <a:buNone/>
              <a:defRPr b="0" sz="1400" u="none">
                <a:solidFill>
                  <a:schemeClr val="dk1"/>
                </a:solidFill>
                <a:latin typeface="Gill Sans"/>
                <a:ea typeface="Gill Sans"/>
                <a:cs typeface="Gill Sans"/>
                <a:sym typeface="Gill Sans"/>
              </a:defRPr>
            </a:lvl7pPr>
            <a:lvl8pPr indent="0" lvl="7" marL="0" marR="0" rtl="0" algn="l">
              <a:spcBef>
                <a:spcPts val="0"/>
              </a:spcBef>
              <a:buNone/>
              <a:defRPr b="0" sz="1400" u="none">
                <a:solidFill>
                  <a:schemeClr val="dk1"/>
                </a:solidFill>
                <a:latin typeface="Gill Sans"/>
                <a:ea typeface="Gill Sans"/>
                <a:cs typeface="Gill Sans"/>
                <a:sym typeface="Gill Sans"/>
              </a:defRPr>
            </a:lvl8pPr>
            <a:lvl9pPr indent="0" lvl="8" marL="0" marR="0" rtl="0" algn="l">
              <a:spcBef>
                <a:spcPts val="0"/>
              </a:spcBef>
              <a:buNone/>
              <a:defRPr b="0" sz="14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7" name="Google Shape;17;p10"/>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18" name="Google Shape;18;p10"/>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19" name="Google Shape;19;p10"/>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creativecommons.org/licenses/by-nc-sa/4.0/"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1" Type="http://schemas.openxmlformats.org/officeDocument/2006/relationships/hyperlink" Target="https://www.w3schools.com/python/python_while_loops.asp" TargetMode="External"/><Relationship Id="rId10" Type="http://schemas.openxmlformats.org/officeDocument/2006/relationships/hyperlink" Target="https://www.w3schools.com/python/python_conditions.asp" TargetMode="External"/><Relationship Id="rId13" Type="http://schemas.openxmlformats.org/officeDocument/2006/relationships/hyperlink" Target="https://www.w3schools.com/python/python_functions.asp" TargetMode="External"/><Relationship Id="rId12" Type="http://schemas.openxmlformats.org/officeDocument/2006/relationships/hyperlink" Target="https://www.w3schools.com/python/python_for_loops.asp"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w3schools.com/python/" TargetMode="External"/><Relationship Id="rId4" Type="http://schemas.openxmlformats.org/officeDocument/2006/relationships/hyperlink" Target="https://www.w3schools.com/python/python_intro.asp" TargetMode="External"/><Relationship Id="rId9" Type="http://schemas.openxmlformats.org/officeDocument/2006/relationships/hyperlink" Target="https://www.w3schools.com/python/python_booleans.asp" TargetMode="External"/><Relationship Id="rId15" Type="http://schemas.openxmlformats.org/officeDocument/2006/relationships/hyperlink" Target="https://www.w3schools.com/python/python_math.asp" TargetMode="External"/><Relationship Id="rId14" Type="http://schemas.openxmlformats.org/officeDocument/2006/relationships/hyperlink" Target="https://www.w3schools.com/python/python_scope.asp" TargetMode="External"/><Relationship Id="rId5" Type="http://schemas.openxmlformats.org/officeDocument/2006/relationships/hyperlink" Target="https://www.w3schools.com/python/python_syntax.asp" TargetMode="External"/><Relationship Id="rId6" Type="http://schemas.openxmlformats.org/officeDocument/2006/relationships/hyperlink" Target="https://www.w3schools.com/python/python_comments.asp" TargetMode="External"/><Relationship Id="rId7" Type="http://schemas.openxmlformats.org/officeDocument/2006/relationships/hyperlink" Target="https://www.w3schools.com/python/python_variables.asp" TargetMode="External"/><Relationship Id="rId8" Type="http://schemas.openxmlformats.org/officeDocument/2006/relationships/hyperlink" Target="https://www.w3schools.com/python/python_numbers.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a:t>BY SANJAY AND ARVIND SESHAN</a:t>
            </a:r>
            <a:endParaRPr/>
          </a:p>
        </p:txBody>
      </p:sp>
      <p:sp>
        <p:nvSpPr>
          <p:cNvPr id="190" name="Google Shape;190;p1"/>
          <p:cNvSpPr txBox="1"/>
          <p:nvPr>
            <p:ph type="ctrTitle"/>
          </p:nvPr>
        </p:nvSpPr>
        <p:spPr>
          <a:xfrm>
            <a:off x="242754" y="2676578"/>
            <a:ext cx="8528356" cy="1504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600"/>
              <a:buFont typeface="Gill Sans"/>
              <a:buNone/>
            </a:pPr>
            <a:r>
              <a:rPr lang="en-US"/>
              <a:t>INTRODUCTION TO </a:t>
            </a:r>
            <a:br>
              <a:rPr lang="en-US"/>
            </a:br>
            <a:r>
              <a:rPr lang="en-US"/>
              <a:t>HUB &amp; SOFTWARE (PYTHON)</a:t>
            </a:r>
            <a:endParaRPr/>
          </a:p>
        </p:txBody>
      </p:sp>
      <p:sp>
        <p:nvSpPr>
          <p:cNvPr id="191" name="Google Shape;191;p1"/>
          <p:cNvSpPr/>
          <p:nvPr/>
        </p:nvSpPr>
        <p:spPr>
          <a:xfrm>
            <a:off x="2621721" y="5901635"/>
            <a:ext cx="3900558" cy="331304"/>
          </a:xfrm>
          <a:prstGeom prst="roundRect">
            <a:avLst>
              <a:gd fmla="val 16667" name="adj"/>
            </a:avLst>
          </a:prstGeom>
          <a:solidFill>
            <a:srgbClr val="FF0000"/>
          </a:solidFill>
          <a:ln cap="rnd" cmpd="sng" w="222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This lesson uses SPIKE 3 software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9"/>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CREDITS</a:t>
            </a:r>
            <a:endParaRPr/>
          </a:p>
        </p:txBody>
      </p:sp>
      <p:sp>
        <p:nvSpPr>
          <p:cNvPr id="294" name="Google Shape;294;p9"/>
          <p:cNvSpPr txBox="1"/>
          <p:nvPr>
            <p:ph idx="1" type="body"/>
          </p:nvPr>
        </p:nvSpPr>
        <p:spPr>
          <a:xfrm>
            <a:off x="457200" y="1317983"/>
            <a:ext cx="8245474" cy="1145345"/>
          </a:xfrm>
          <a:prstGeom prst="rect">
            <a:avLst/>
          </a:prstGeom>
          <a:noFill/>
          <a:ln>
            <a:noFill/>
          </a:ln>
        </p:spPr>
        <p:txBody>
          <a:bodyPr anchorCtr="0" anchor="t" bIns="45700" lIns="91425" spcFirstLastPara="1" rIns="91425" wrap="square" tIns="45700">
            <a:normAutofit lnSpcReduction="10000"/>
          </a:bodyPr>
          <a:lstStyle/>
          <a:p>
            <a:pPr indent="-306000" lvl="0" marL="306000" rtl="0" algn="l">
              <a:spcBef>
                <a:spcPts val="0"/>
              </a:spcBef>
              <a:spcAft>
                <a:spcPts val="0"/>
              </a:spcAft>
              <a:buSzPts val="1472"/>
              <a:buChar char="⬛"/>
            </a:pPr>
            <a:r>
              <a:rPr lang="en-US" sz="1600"/>
              <a:t>This lesson was created by Sanjay and Arvind Seshan for Prime Lessons</a:t>
            </a:r>
            <a:endParaRPr sz="1600"/>
          </a:p>
          <a:p>
            <a:pPr indent="0" lvl="0" marL="306000" rtl="0" algn="l">
              <a:spcBef>
                <a:spcPts val="0"/>
              </a:spcBef>
              <a:spcAft>
                <a:spcPts val="0"/>
              </a:spcAft>
              <a:buNone/>
            </a:pPr>
            <a:r>
              <a:t/>
            </a:r>
            <a:endParaRPr sz="1600"/>
          </a:p>
          <a:p>
            <a:pPr indent="-302444" lvl="0" marL="306000" rtl="0" algn="l">
              <a:lnSpc>
                <a:spcPct val="115000"/>
              </a:lnSpc>
              <a:spcBef>
                <a:spcPts val="0"/>
              </a:spcBef>
              <a:spcAft>
                <a:spcPts val="0"/>
              </a:spcAft>
              <a:buSzPts val="1600"/>
              <a:buChar char="⬛"/>
            </a:pPr>
            <a:r>
              <a:rPr lang="en-US" sz="1600">
                <a:solidFill>
                  <a:schemeClr val="dk1"/>
                </a:solidFill>
              </a:rPr>
              <a:t>Additional contributions by FLL Share &amp; Learn community members.</a:t>
            </a:r>
            <a:endParaRPr sz="1600"/>
          </a:p>
          <a:p>
            <a:pPr indent="-306000" lvl="0" marL="306000" rtl="0" algn="l">
              <a:spcBef>
                <a:spcPts val="920"/>
              </a:spcBef>
              <a:spcAft>
                <a:spcPts val="0"/>
              </a:spcAft>
              <a:buSzPts val="1472"/>
              <a:buChar char="⬛"/>
            </a:pPr>
            <a:r>
              <a:rPr lang="en-US" sz="1600"/>
              <a:t>More lessons are available at www.primelessons.org</a:t>
            </a:r>
            <a:endParaRPr/>
          </a:p>
        </p:txBody>
      </p:sp>
      <p:sp>
        <p:nvSpPr>
          <p:cNvPr id="295" name="Google Shape;295;p9"/>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09/03/2023)</a:t>
            </a:r>
            <a:endParaRPr/>
          </a:p>
        </p:txBody>
      </p:sp>
      <p:sp>
        <p:nvSpPr>
          <p:cNvPr id="296" name="Google Shape;296;p9"/>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7" name="Google Shape;297;p9"/>
          <p:cNvSpPr/>
          <p:nvPr/>
        </p:nvSpPr>
        <p:spPr>
          <a:xfrm>
            <a:off x="575029" y="5862802"/>
            <a:ext cx="7734052" cy="369332"/>
          </a:xfrm>
          <a:prstGeom prst="rect">
            <a:avLst/>
          </a:prstGeom>
          <a:solidFill>
            <a:srgbClr val="F5F5F5"/>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4374B7"/>
              </a:buClr>
              <a:buSzPts val="1200"/>
              <a:buFont typeface="Helvetica Neue"/>
              <a:buNone/>
            </a:pPr>
            <a:r>
              <a:rPr b="0" i="0" lang="en-US" sz="1200" u="none" cap="none" strike="noStrike">
                <a:solidFill>
                  <a:srgbClr val="4374B7"/>
                </a:solidFill>
                <a:latin typeface="Helvetica Neue"/>
                <a:ea typeface="Helvetica Neue"/>
                <a:cs typeface="Helvetica Neue"/>
                <a:sym typeface="Helvetica Neue"/>
              </a:rPr>
              <a:t>                         </a:t>
            </a:r>
            <a:br>
              <a:rPr b="0" i="0" lang="en-US" sz="1050" u="none" cap="none" strike="noStrike">
                <a:solidFill>
                  <a:schemeClr val="dk1"/>
                </a:solidFill>
                <a:latin typeface="Arial"/>
                <a:ea typeface="Arial"/>
                <a:cs typeface="Arial"/>
                <a:sym typeface="Arial"/>
              </a:rPr>
            </a:br>
            <a:r>
              <a:rPr b="0" i="0" lang="en-US" sz="1200" u="none" cap="none" strike="noStrike">
                <a:solidFill>
                  <a:srgbClr val="000000"/>
                </a:solidFill>
                <a:latin typeface="Helvetica Neue"/>
                <a:ea typeface="Helvetica Neue"/>
                <a:cs typeface="Helvetica Neue"/>
                <a:sym typeface="Helvetica Neue"/>
              </a:rPr>
              <a:t>This work is licensed under a </a:t>
            </a:r>
            <a:r>
              <a:rPr b="0" i="0" lang="en-US" sz="1200" u="sng" cap="none" strike="noStrike">
                <a:solidFill>
                  <a:srgbClr val="4374B7"/>
                </a:solidFill>
                <a:latin typeface="Helvetica Neue"/>
                <a:ea typeface="Helvetica Neue"/>
                <a:cs typeface="Helvetica Neue"/>
                <a:sym typeface="Helvetica Neue"/>
                <a:hlinkClick r:id="rId3">
                  <a:extLst>
                    <a:ext uri="{A12FA001-AC4F-418D-AE19-62706E023703}">
                      <ahyp:hlinkClr val="tx"/>
                    </a:ext>
                  </a:extLst>
                </a:hlinkClick>
              </a:rPr>
              <a:t>Creative Commons Attribution-NonCommercial-ShareAlike 4.0 International License</a:t>
            </a:r>
            <a:r>
              <a:rPr b="0" i="0" lang="en-US" sz="1200" u="none" cap="none" strike="noStrike">
                <a:solidFill>
                  <a:srgbClr val="000000"/>
                </a:solidFill>
                <a:latin typeface="Helvetica Neue"/>
                <a:ea typeface="Helvetica Neue"/>
                <a:cs typeface="Helvetica Neue"/>
                <a:sym typeface="Helvetica Neue"/>
              </a:rPr>
              <a:t>.</a:t>
            </a:r>
            <a:r>
              <a:rPr b="0" i="0" lang="en-US" sz="1050" u="none" cap="none" strike="noStrike">
                <a:solidFill>
                  <a:schemeClr val="dk1"/>
                </a:solidFill>
                <a:latin typeface="Arial"/>
                <a:ea typeface="Arial"/>
                <a:cs typeface="Arial"/>
                <a:sym typeface="Arial"/>
              </a:rPr>
              <a:t> </a:t>
            </a:r>
            <a:endParaRPr b="0" i="0" sz="1200" u="none" cap="none" strike="noStrike">
              <a:solidFill>
                <a:srgbClr val="4374B7"/>
              </a:solidFill>
              <a:latin typeface="Helvetica Neue"/>
              <a:ea typeface="Helvetica Neue"/>
              <a:cs typeface="Helvetica Neue"/>
              <a:sym typeface="Helvetica Neue"/>
            </a:endParaRPr>
          </a:p>
        </p:txBody>
      </p:sp>
      <p:pic>
        <p:nvPicPr>
          <p:cNvPr descr="Creative Commons License" id="298" name="Google Shape;298;p9">
            <a:hlinkClick r:id="rId4"/>
          </p:cNvPr>
          <p:cNvPicPr preferRelativeResize="0"/>
          <p:nvPr/>
        </p:nvPicPr>
        <p:blipFill rotWithShape="1">
          <a:blip r:embed="rId5">
            <a:alphaModFix/>
          </a:blip>
          <a:srcRect b="0" l="0" r="0" t="0"/>
          <a:stretch/>
        </p:blipFill>
        <p:spPr>
          <a:xfrm>
            <a:off x="3702510" y="5253616"/>
            <a:ext cx="1479091" cy="5210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A screenshot of a computer&#10;&#10;Description automatically generated" id="196" name="Google Shape;196;p2"/>
          <p:cNvPicPr preferRelativeResize="0"/>
          <p:nvPr/>
        </p:nvPicPr>
        <p:blipFill rotWithShape="1">
          <a:blip r:embed="rId3">
            <a:alphaModFix/>
          </a:blip>
          <a:srcRect b="0" l="0" r="0" t="0"/>
          <a:stretch/>
        </p:blipFill>
        <p:spPr>
          <a:xfrm>
            <a:off x="5133478" y="2612657"/>
            <a:ext cx="3583140" cy="3138649"/>
          </a:xfrm>
          <a:prstGeom prst="rect">
            <a:avLst/>
          </a:prstGeom>
          <a:noFill/>
          <a:ln>
            <a:noFill/>
          </a:ln>
        </p:spPr>
      </p:pic>
      <p:sp>
        <p:nvSpPr>
          <p:cNvPr id="197" name="Google Shape;197;p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CREATING A PYTHON PROJECT</a:t>
            </a:r>
            <a:endParaRPr/>
          </a:p>
        </p:txBody>
      </p:sp>
      <p:sp>
        <p:nvSpPr>
          <p:cNvPr id="198" name="Google Shape;198;p2"/>
          <p:cNvSpPr txBox="1"/>
          <p:nvPr>
            <p:ph idx="1" type="body"/>
          </p:nvPr>
        </p:nvSpPr>
        <p:spPr>
          <a:xfrm>
            <a:off x="175260" y="2020923"/>
            <a:ext cx="3352851" cy="460194"/>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Select Python from the pop-up</a:t>
            </a:r>
            <a:endParaRPr/>
          </a:p>
        </p:txBody>
      </p:sp>
      <p:sp>
        <p:nvSpPr>
          <p:cNvPr id="199" name="Google Shape;199;p2"/>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09/03/2023)</a:t>
            </a:r>
            <a:endParaRPr/>
          </a:p>
        </p:txBody>
      </p:sp>
      <p:sp>
        <p:nvSpPr>
          <p:cNvPr id="200" name="Google Shape;200;p2"/>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01" name="Google Shape;201;p2"/>
          <p:cNvPicPr preferRelativeResize="0"/>
          <p:nvPr/>
        </p:nvPicPr>
        <p:blipFill rotWithShape="1">
          <a:blip r:embed="rId4">
            <a:alphaModFix/>
          </a:blip>
          <a:srcRect b="0" l="0" r="2637" t="0"/>
          <a:stretch/>
        </p:blipFill>
        <p:spPr>
          <a:xfrm>
            <a:off x="282582" y="2612657"/>
            <a:ext cx="3044698" cy="2503353"/>
          </a:xfrm>
          <a:prstGeom prst="rect">
            <a:avLst/>
          </a:prstGeom>
          <a:noFill/>
          <a:ln cap="flat" cmpd="sng" w="9525">
            <a:solidFill>
              <a:schemeClr val="dk1"/>
            </a:solidFill>
            <a:prstDash val="solid"/>
            <a:round/>
            <a:headEnd len="sm" w="sm" type="none"/>
            <a:tailEnd len="sm" w="sm" type="none"/>
          </a:ln>
        </p:spPr>
      </p:pic>
      <p:sp>
        <p:nvSpPr>
          <p:cNvPr id="202" name="Google Shape;202;p2"/>
          <p:cNvSpPr txBox="1"/>
          <p:nvPr/>
        </p:nvSpPr>
        <p:spPr>
          <a:xfrm>
            <a:off x="4958994" y="2020923"/>
            <a:ext cx="3352851" cy="460194"/>
          </a:xfrm>
          <a:prstGeom prst="rect">
            <a:avLst/>
          </a:prstGeom>
          <a:noFill/>
          <a:ln>
            <a:noFill/>
          </a:ln>
        </p:spPr>
        <p:txBody>
          <a:bodyPr anchorCtr="0" anchor="t" bIns="45700" lIns="91425" spcFirstLastPara="1" rIns="91425" wrap="square" tIns="45700">
            <a:normAutofit fontScale="85000" lnSpcReduction="20000"/>
          </a:bodyPr>
          <a:lstStyle/>
          <a:p>
            <a:pPr indent="-306000" lvl="0" marL="306000" marR="0" rtl="0" algn="l">
              <a:spcBef>
                <a:spcPts val="0"/>
              </a:spcBef>
              <a:spcAft>
                <a:spcPts val="0"/>
              </a:spcAft>
              <a:buClr>
                <a:schemeClr val="accent2"/>
              </a:buClr>
              <a:buSzPct val="91999"/>
              <a:buFont typeface="Noto Sans Symbols"/>
              <a:buChar char="⬛"/>
            </a:pPr>
            <a:r>
              <a:rPr lang="en-US" sz="1800">
                <a:solidFill>
                  <a:schemeClr val="dk2"/>
                </a:solidFill>
                <a:latin typeface="Gill Sans"/>
                <a:ea typeface="Gill Sans"/>
                <a:cs typeface="Gill Sans"/>
                <a:sym typeface="Gill Sans"/>
              </a:rPr>
              <a:t>Click on the three dots to change the file name</a:t>
            </a:r>
            <a:endParaRPr/>
          </a:p>
        </p:txBody>
      </p:sp>
      <p:sp>
        <p:nvSpPr>
          <p:cNvPr id="203" name="Google Shape;203;p2"/>
          <p:cNvSpPr/>
          <p:nvPr/>
        </p:nvSpPr>
        <p:spPr>
          <a:xfrm>
            <a:off x="6832637" y="2696279"/>
            <a:ext cx="337395" cy="268246"/>
          </a:xfrm>
          <a:prstGeom prst="rect">
            <a:avLst/>
          </a:prstGeom>
          <a:noFill/>
          <a:ln cap="flat" cmpd="sng" w="571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A screenshot of a computer&#10;&#10;Description automatically generated" id="208" name="Google Shape;208;p3"/>
          <p:cNvPicPr preferRelativeResize="0"/>
          <p:nvPr>
            <p:ph idx="1" type="body"/>
          </p:nvPr>
        </p:nvPicPr>
        <p:blipFill rotWithShape="1">
          <a:blip r:embed="rId3">
            <a:alphaModFix/>
          </a:blip>
          <a:srcRect b="0" l="0" r="0" t="0"/>
          <a:stretch/>
        </p:blipFill>
        <p:spPr>
          <a:xfrm>
            <a:off x="149278" y="1104083"/>
            <a:ext cx="6039478" cy="5024043"/>
          </a:xfrm>
          <a:prstGeom prst="rect">
            <a:avLst/>
          </a:prstGeom>
          <a:noFill/>
          <a:ln>
            <a:noFill/>
          </a:ln>
        </p:spPr>
      </p:pic>
      <p:sp>
        <p:nvSpPr>
          <p:cNvPr id="209" name="Google Shape;209;p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PROGRAMMING CANVAS</a:t>
            </a:r>
            <a:endParaRPr/>
          </a:p>
        </p:txBody>
      </p:sp>
      <p:sp>
        <p:nvSpPr>
          <p:cNvPr id="210" name="Google Shape;210;p3"/>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09/03/2023)</a:t>
            </a:r>
            <a:endParaRPr/>
          </a:p>
        </p:txBody>
      </p:sp>
      <p:sp>
        <p:nvSpPr>
          <p:cNvPr id="211" name="Google Shape;211;p3"/>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2" name="Google Shape;212;p3"/>
          <p:cNvSpPr txBox="1"/>
          <p:nvPr/>
        </p:nvSpPr>
        <p:spPr>
          <a:xfrm>
            <a:off x="287960" y="3774965"/>
            <a:ext cx="1530110" cy="276999"/>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Programming Canvas</a:t>
            </a:r>
            <a:endParaRPr/>
          </a:p>
        </p:txBody>
      </p:sp>
      <p:sp>
        <p:nvSpPr>
          <p:cNvPr id="213" name="Google Shape;213;p3"/>
          <p:cNvSpPr txBox="1"/>
          <p:nvPr/>
        </p:nvSpPr>
        <p:spPr>
          <a:xfrm>
            <a:off x="4079384" y="4999231"/>
            <a:ext cx="1501141" cy="276999"/>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Knowledge Base</a:t>
            </a:r>
            <a:endParaRPr/>
          </a:p>
        </p:txBody>
      </p:sp>
      <p:sp>
        <p:nvSpPr>
          <p:cNvPr id="214" name="Google Shape;214;p3"/>
          <p:cNvSpPr/>
          <p:nvPr/>
        </p:nvSpPr>
        <p:spPr>
          <a:xfrm>
            <a:off x="252689" y="1494359"/>
            <a:ext cx="380931" cy="407741"/>
          </a:xfrm>
          <a:prstGeom prst="rect">
            <a:avLst/>
          </a:prstGeom>
          <a:noFill/>
          <a:ln cap="flat" cmpd="sng" w="28575">
            <a:solidFill>
              <a:srgbClr val="FFC000"/>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215" name="Google Shape;215;p3"/>
          <p:cNvCxnSpPr/>
          <p:nvPr/>
        </p:nvCxnSpPr>
        <p:spPr>
          <a:xfrm>
            <a:off x="620444" y="1494359"/>
            <a:ext cx="1810483" cy="925699"/>
          </a:xfrm>
          <a:prstGeom prst="straightConnector1">
            <a:avLst/>
          </a:prstGeom>
          <a:noFill/>
          <a:ln cap="rnd" cmpd="sng" w="22225">
            <a:solidFill>
              <a:srgbClr val="FFC000"/>
            </a:solidFill>
            <a:prstDash val="solid"/>
            <a:round/>
            <a:headEnd len="sm" w="sm" type="none"/>
            <a:tailEnd len="sm" w="sm" type="none"/>
          </a:ln>
        </p:spPr>
      </p:cxnSp>
      <p:cxnSp>
        <p:nvCxnSpPr>
          <p:cNvPr id="216" name="Google Shape;216;p3"/>
          <p:cNvCxnSpPr/>
          <p:nvPr/>
        </p:nvCxnSpPr>
        <p:spPr>
          <a:xfrm>
            <a:off x="613690" y="1909771"/>
            <a:ext cx="1809063" cy="1828293"/>
          </a:xfrm>
          <a:prstGeom prst="straightConnector1">
            <a:avLst/>
          </a:prstGeom>
          <a:noFill/>
          <a:ln cap="rnd" cmpd="sng" w="22225">
            <a:solidFill>
              <a:srgbClr val="FFC000"/>
            </a:solidFill>
            <a:prstDash val="solid"/>
            <a:round/>
            <a:headEnd len="sm" w="sm" type="none"/>
            <a:tailEnd len="sm" w="sm" type="none"/>
          </a:ln>
        </p:spPr>
      </p:cxnSp>
      <p:pic>
        <p:nvPicPr>
          <p:cNvPr id="217" name="Google Shape;217;p3"/>
          <p:cNvPicPr preferRelativeResize="0"/>
          <p:nvPr/>
        </p:nvPicPr>
        <p:blipFill rotWithShape="1">
          <a:blip r:embed="rId4">
            <a:alphaModFix/>
          </a:blip>
          <a:srcRect b="0" l="0" r="0" t="0"/>
          <a:stretch/>
        </p:blipFill>
        <p:spPr>
          <a:xfrm>
            <a:off x="2430927" y="2420058"/>
            <a:ext cx="1744422" cy="1354907"/>
          </a:xfrm>
          <a:prstGeom prst="rect">
            <a:avLst/>
          </a:prstGeom>
          <a:noFill/>
          <a:ln cap="flat" cmpd="sng" w="28575">
            <a:solidFill>
              <a:srgbClr val="FFC000"/>
            </a:solidFill>
            <a:prstDash val="solid"/>
            <a:round/>
            <a:headEnd len="sm" w="sm" type="none"/>
            <a:tailEnd len="sm" w="sm" type="none"/>
          </a:ln>
        </p:spPr>
      </p:pic>
      <p:sp>
        <p:nvSpPr>
          <p:cNvPr id="218" name="Google Shape;218;p3"/>
          <p:cNvSpPr/>
          <p:nvPr/>
        </p:nvSpPr>
        <p:spPr>
          <a:xfrm>
            <a:off x="4829954" y="5739506"/>
            <a:ext cx="359659" cy="388620"/>
          </a:xfrm>
          <a:prstGeom prst="rect">
            <a:avLst/>
          </a:prstGeom>
          <a:noFill/>
          <a:ln cap="rnd" cmpd="sng" w="222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9" name="Google Shape;219;p3"/>
          <p:cNvSpPr txBox="1"/>
          <p:nvPr/>
        </p:nvSpPr>
        <p:spPr>
          <a:xfrm>
            <a:off x="2436658" y="2143059"/>
            <a:ext cx="1746865" cy="276999"/>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Hub Dashboard</a:t>
            </a:r>
            <a:endParaRPr/>
          </a:p>
        </p:txBody>
      </p:sp>
      <p:sp>
        <p:nvSpPr>
          <p:cNvPr id="220" name="Google Shape;220;p3"/>
          <p:cNvSpPr txBox="1"/>
          <p:nvPr/>
        </p:nvSpPr>
        <p:spPr>
          <a:xfrm>
            <a:off x="6014372" y="1234758"/>
            <a:ext cx="2970136" cy="3909998"/>
          </a:xfrm>
          <a:prstGeom prst="rect">
            <a:avLst/>
          </a:prstGeom>
          <a:noFill/>
          <a:ln>
            <a:noFill/>
          </a:ln>
        </p:spPr>
        <p:txBody>
          <a:bodyPr anchorCtr="0" anchor="t" bIns="45700" lIns="91425" spcFirstLastPara="1" rIns="91425" wrap="square" tIns="45700">
            <a:normAutofit fontScale="92500" lnSpcReduction="10000"/>
          </a:bodyPr>
          <a:lstStyle/>
          <a:p>
            <a:pPr indent="-306000" lvl="0" marL="306000" marR="0" rtl="0" algn="l">
              <a:spcBef>
                <a:spcPts val="0"/>
              </a:spcBef>
              <a:spcAft>
                <a:spcPts val="0"/>
              </a:spcAft>
              <a:buClr>
                <a:schemeClr val="accent2"/>
              </a:buClr>
              <a:buSzPct val="91999"/>
              <a:buFont typeface="Noto Sans Symbols"/>
              <a:buChar char="⬛"/>
            </a:pPr>
            <a:r>
              <a:rPr lang="en-US" sz="1800">
                <a:solidFill>
                  <a:schemeClr val="dk2"/>
                </a:solidFill>
                <a:latin typeface="Gill Sans"/>
                <a:ea typeface="Gill Sans"/>
                <a:cs typeface="Gill Sans"/>
                <a:sym typeface="Gill Sans"/>
              </a:rPr>
              <a:t>Knowledge Base: MicroPython Tips</a:t>
            </a:r>
            <a:endParaRPr/>
          </a:p>
          <a:p>
            <a:pPr indent="-306000" lvl="0" marL="306000" marR="0" rtl="0" algn="l">
              <a:spcBef>
                <a:spcPts val="933"/>
              </a:spcBef>
              <a:spcAft>
                <a:spcPts val="0"/>
              </a:spcAft>
              <a:buClr>
                <a:schemeClr val="accent2"/>
              </a:buClr>
              <a:buSzPct val="91999"/>
              <a:buFont typeface="Noto Sans Symbols"/>
              <a:buChar char="⬛"/>
            </a:pPr>
            <a:r>
              <a:rPr lang="en-US" sz="1800">
                <a:solidFill>
                  <a:schemeClr val="dk2"/>
                </a:solidFill>
                <a:latin typeface="Gill Sans"/>
                <a:ea typeface="Gill Sans"/>
                <a:cs typeface="Gill Sans"/>
                <a:sym typeface="Gill Sans"/>
              </a:rPr>
              <a:t>Programming Canvas: The main programming canvas is where you will create each program (called ‘Project’)</a:t>
            </a:r>
            <a:endParaRPr/>
          </a:p>
          <a:p>
            <a:pPr indent="-306000" lvl="0" marL="306000" marR="0" rtl="0" algn="l">
              <a:spcBef>
                <a:spcPts val="933"/>
              </a:spcBef>
              <a:spcAft>
                <a:spcPts val="0"/>
              </a:spcAft>
              <a:buClr>
                <a:schemeClr val="accent2"/>
              </a:buClr>
              <a:buSzPct val="91999"/>
              <a:buFont typeface="Noto Sans Symbols"/>
              <a:buChar char="⬛"/>
            </a:pPr>
            <a:r>
              <a:rPr lang="en-US" sz="1800">
                <a:solidFill>
                  <a:schemeClr val="dk2"/>
                </a:solidFill>
                <a:latin typeface="Gill Sans"/>
                <a:ea typeface="Gill Sans"/>
                <a:cs typeface="Gill Sans"/>
                <a:sym typeface="Gill Sans"/>
              </a:rPr>
              <a:t>The Connect Icon lets you access the Hub Dashboard</a:t>
            </a:r>
            <a:endParaRPr/>
          </a:p>
          <a:p>
            <a:pPr indent="-306000" lvl="0" marL="306000" marR="0" rtl="0" algn="l">
              <a:spcBef>
                <a:spcPts val="933"/>
              </a:spcBef>
              <a:spcAft>
                <a:spcPts val="0"/>
              </a:spcAft>
              <a:buClr>
                <a:schemeClr val="accent2"/>
              </a:buClr>
              <a:buSzPct val="91999"/>
              <a:buFont typeface="Noto Sans Symbols"/>
              <a:buChar char="⬛"/>
            </a:pPr>
            <a:r>
              <a:rPr lang="en-US" sz="1800">
                <a:solidFill>
                  <a:schemeClr val="dk2"/>
                </a:solidFill>
                <a:latin typeface="Gill Sans"/>
                <a:ea typeface="Gill Sans"/>
                <a:cs typeface="Gill Sans"/>
                <a:sym typeface="Gill Sans"/>
              </a:rPr>
              <a:t>Stop/Play Icon lets you pick which slot to download the code to and run your code</a:t>
            </a:r>
            <a:endParaRPr/>
          </a:p>
          <a:p>
            <a:pPr indent="-306000" lvl="0" marL="306000" marR="0" rtl="0" algn="l">
              <a:spcBef>
                <a:spcPts val="933"/>
              </a:spcBef>
              <a:spcAft>
                <a:spcPts val="0"/>
              </a:spcAft>
              <a:buClr>
                <a:schemeClr val="accent2"/>
              </a:buClr>
              <a:buSzPct val="91999"/>
              <a:buFont typeface="Noto Sans Symbols"/>
              <a:buChar char="⬛"/>
            </a:pPr>
            <a:r>
              <a:rPr lang="en-US" sz="1800">
                <a:solidFill>
                  <a:schemeClr val="dk2"/>
                </a:solidFill>
                <a:latin typeface="Gill Sans"/>
                <a:ea typeface="Gill Sans"/>
                <a:cs typeface="Gill Sans"/>
                <a:sym typeface="Gill Sans"/>
              </a:rPr>
              <a:t>Console: Anything you print as well as errors will show up here</a:t>
            </a:r>
            <a:endParaRPr/>
          </a:p>
        </p:txBody>
      </p:sp>
      <p:sp>
        <p:nvSpPr>
          <p:cNvPr id="221" name="Google Shape;221;p3"/>
          <p:cNvSpPr txBox="1"/>
          <p:nvPr/>
        </p:nvSpPr>
        <p:spPr>
          <a:xfrm>
            <a:off x="4958994" y="5443470"/>
            <a:ext cx="1119673" cy="276999"/>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Stop and Play</a:t>
            </a:r>
            <a:endParaRPr/>
          </a:p>
        </p:txBody>
      </p:sp>
      <p:sp>
        <p:nvSpPr>
          <p:cNvPr id="222" name="Google Shape;222;p3"/>
          <p:cNvSpPr/>
          <p:nvPr/>
        </p:nvSpPr>
        <p:spPr>
          <a:xfrm>
            <a:off x="5277678" y="5719009"/>
            <a:ext cx="799858" cy="388620"/>
          </a:xfrm>
          <a:prstGeom prst="rect">
            <a:avLst/>
          </a:prstGeom>
          <a:noFill/>
          <a:ln cap="rnd" cmpd="sng" w="222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3" name="Google Shape;223;p3"/>
          <p:cNvSpPr txBox="1"/>
          <p:nvPr/>
        </p:nvSpPr>
        <p:spPr>
          <a:xfrm>
            <a:off x="279970" y="4722232"/>
            <a:ext cx="1530110" cy="276999"/>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Console</a:t>
            </a:r>
            <a:endParaRPr/>
          </a:p>
        </p:txBody>
      </p:sp>
      <p:cxnSp>
        <p:nvCxnSpPr>
          <p:cNvPr id="224" name="Google Shape;224;p3"/>
          <p:cNvCxnSpPr>
            <a:stCxn id="223" idx="3"/>
          </p:cNvCxnSpPr>
          <p:nvPr/>
        </p:nvCxnSpPr>
        <p:spPr>
          <a:xfrm flipH="1" rot="10800000">
            <a:off x="1810080" y="4530132"/>
            <a:ext cx="1168500" cy="330600"/>
          </a:xfrm>
          <a:prstGeom prst="straightConnector1">
            <a:avLst/>
          </a:prstGeom>
          <a:noFill/>
          <a:ln cap="rnd" cmpd="sng" w="12700">
            <a:solidFill>
              <a:srgbClr val="C6C6C6"/>
            </a:solidFill>
            <a:prstDash val="solid"/>
            <a:round/>
            <a:headEnd len="sm" w="sm" type="none"/>
            <a:tailEnd len="med" w="med" type="triangle"/>
          </a:ln>
        </p:spPr>
      </p:cxnSp>
      <p:sp>
        <p:nvSpPr>
          <p:cNvPr id="225" name="Google Shape;225;p3"/>
          <p:cNvSpPr/>
          <p:nvPr/>
        </p:nvSpPr>
        <p:spPr>
          <a:xfrm>
            <a:off x="2978551" y="4263533"/>
            <a:ext cx="380931" cy="247129"/>
          </a:xfrm>
          <a:prstGeom prst="rect">
            <a:avLst/>
          </a:prstGeom>
          <a:noFill/>
          <a:ln cap="flat" cmpd="sng" w="28575">
            <a:solidFill>
              <a:srgbClr val="FFC000"/>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HUB DASHBOARD</a:t>
            </a:r>
            <a:endParaRPr/>
          </a:p>
        </p:txBody>
      </p:sp>
      <p:sp>
        <p:nvSpPr>
          <p:cNvPr id="231" name="Google Shape;231;p4"/>
          <p:cNvSpPr txBox="1"/>
          <p:nvPr>
            <p:ph idx="1" type="body"/>
          </p:nvPr>
        </p:nvSpPr>
        <p:spPr>
          <a:xfrm>
            <a:off x="155088" y="1140006"/>
            <a:ext cx="3944472" cy="508260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You must connect your Hub to access this section</a:t>
            </a:r>
            <a:endParaRPr/>
          </a:p>
          <a:p>
            <a:pPr indent="-306000" lvl="0" marL="306000" rtl="0" algn="l">
              <a:spcBef>
                <a:spcPts val="960"/>
              </a:spcBef>
              <a:spcAft>
                <a:spcPts val="0"/>
              </a:spcAft>
              <a:buSzPts val="1656"/>
              <a:buChar char="⬛"/>
            </a:pPr>
            <a:r>
              <a:rPr lang="en-US"/>
              <a:t>This section is very useful for:</a:t>
            </a:r>
            <a:endParaRPr/>
          </a:p>
          <a:p>
            <a:pPr indent="-306000" lvl="1" marL="630000" rtl="0" algn="l">
              <a:spcBef>
                <a:spcPts val="920"/>
              </a:spcBef>
              <a:spcAft>
                <a:spcPts val="0"/>
              </a:spcAft>
              <a:buSzPts val="1472"/>
              <a:buChar char="⬛"/>
            </a:pPr>
            <a:r>
              <a:rPr lang="en-US"/>
              <a:t>Checking battery level</a:t>
            </a:r>
            <a:endParaRPr/>
          </a:p>
          <a:p>
            <a:pPr indent="-306000" lvl="1" marL="630000" rtl="0" algn="l">
              <a:spcBef>
                <a:spcPts val="920"/>
              </a:spcBef>
              <a:spcAft>
                <a:spcPts val="0"/>
              </a:spcAft>
              <a:buSzPts val="1472"/>
              <a:buChar char="⬛"/>
            </a:pPr>
            <a:r>
              <a:rPr lang="en-US"/>
              <a:t>Hub OS version</a:t>
            </a:r>
            <a:endParaRPr/>
          </a:p>
          <a:p>
            <a:pPr indent="-306000" lvl="1" marL="630000" rtl="0" algn="l">
              <a:spcBef>
                <a:spcPts val="920"/>
              </a:spcBef>
              <a:spcAft>
                <a:spcPts val="0"/>
              </a:spcAft>
              <a:buSzPts val="1472"/>
              <a:buChar char="⬛"/>
            </a:pPr>
            <a:r>
              <a:rPr lang="en-US"/>
              <a:t>Gyro Sensor Values</a:t>
            </a:r>
            <a:endParaRPr/>
          </a:p>
          <a:p>
            <a:pPr indent="-306000" lvl="1" marL="630000" rtl="0" algn="l">
              <a:spcBef>
                <a:spcPts val="920"/>
              </a:spcBef>
              <a:spcAft>
                <a:spcPts val="0"/>
              </a:spcAft>
              <a:buSzPts val="1472"/>
              <a:buChar char="⬛"/>
            </a:pPr>
            <a:r>
              <a:rPr lang="en-US"/>
              <a:t>See which motors and sensors are connected</a:t>
            </a:r>
            <a:endParaRPr/>
          </a:p>
          <a:p>
            <a:pPr indent="-306000" lvl="1" marL="630000" rtl="0" algn="l">
              <a:spcBef>
                <a:spcPts val="920"/>
              </a:spcBef>
              <a:spcAft>
                <a:spcPts val="0"/>
              </a:spcAft>
              <a:buSzPts val="1472"/>
              <a:buChar char="⬛"/>
            </a:pPr>
            <a:r>
              <a:rPr lang="en-US"/>
              <a:t>Get real time values from the motors and sensors</a:t>
            </a:r>
            <a:endParaRPr/>
          </a:p>
          <a:p>
            <a:pPr indent="-306000" lvl="0" marL="306000" rtl="0" algn="l">
              <a:spcBef>
                <a:spcPts val="960"/>
              </a:spcBef>
              <a:spcAft>
                <a:spcPts val="0"/>
              </a:spcAft>
              <a:buSzPts val="1656"/>
              <a:buChar char="⬛"/>
            </a:pPr>
            <a:r>
              <a:rPr lang="en-US"/>
              <a:t>You can also rename your Hub in this panel by clicking on the blue RENAME link next to the Hub OS version number</a:t>
            </a:r>
            <a:endParaRPr/>
          </a:p>
        </p:txBody>
      </p:sp>
      <p:sp>
        <p:nvSpPr>
          <p:cNvPr id="232" name="Google Shape;232;p4"/>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09/03/2023)</a:t>
            </a:r>
            <a:endParaRPr/>
          </a:p>
        </p:txBody>
      </p:sp>
      <p:sp>
        <p:nvSpPr>
          <p:cNvPr id="233" name="Google Shape;233;p4"/>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A close up of a device&#10;&#10;Description automatically generated" id="234" name="Google Shape;234;p4"/>
          <p:cNvPicPr preferRelativeResize="0"/>
          <p:nvPr/>
        </p:nvPicPr>
        <p:blipFill rotWithShape="1">
          <a:blip r:embed="rId3">
            <a:alphaModFix/>
          </a:blip>
          <a:srcRect b="0" l="0" r="0" t="0"/>
          <a:stretch/>
        </p:blipFill>
        <p:spPr>
          <a:xfrm>
            <a:off x="8187212" y="353056"/>
            <a:ext cx="629712" cy="647965"/>
          </a:xfrm>
          <a:prstGeom prst="rect">
            <a:avLst/>
          </a:prstGeom>
          <a:noFill/>
          <a:ln>
            <a:noFill/>
          </a:ln>
        </p:spPr>
      </p:pic>
      <p:pic>
        <p:nvPicPr>
          <p:cNvPr descr="A screenshot of a computer&#10;&#10;Description automatically generated" id="235" name="Google Shape;235;p4"/>
          <p:cNvPicPr preferRelativeResize="0"/>
          <p:nvPr/>
        </p:nvPicPr>
        <p:blipFill rotWithShape="1">
          <a:blip r:embed="rId4">
            <a:alphaModFix/>
          </a:blip>
          <a:srcRect b="0" l="0" r="0" t="0"/>
          <a:stretch/>
        </p:blipFill>
        <p:spPr>
          <a:xfrm>
            <a:off x="4572000" y="1188454"/>
            <a:ext cx="3814712" cy="3163420"/>
          </a:xfrm>
          <a:prstGeom prst="rect">
            <a:avLst/>
          </a:prstGeom>
          <a:noFill/>
          <a:ln>
            <a:noFill/>
          </a:ln>
        </p:spPr>
      </p:pic>
      <p:pic>
        <p:nvPicPr>
          <p:cNvPr id="236" name="Google Shape;236;p4"/>
          <p:cNvPicPr preferRelativeResize="0"/>
          <p:nvPr/>
        </p:nvPicPr>
        <p:blipFill rotWithShape="1">
          <a:blip r:embed="rId5">
            <a:alphaModFix/>
          </a:blip>
          <a:srcRect b="0" l="0" r="0" t="0"/>
          <a:stretch/>
        </p:blipFill>
        <p:spPr>
          <a:xfrm>
            <a:off x="4572000" y="4494647"/>
            <a:ext cx="3273797" cy="15193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5"/>
          <p:cNvPicPr preferRelativeResize="0"/>
          <p:nvPr/>
        </p:nvPicPr>
        <p:blipFill rotWithShape="1">
          <a:blip r:embed="rId3">
            <a:alphaModFix/>
          </a:blip>
          <a:srcRect b="0" l="0" r="0" t="0"/>
          <a:stretch/>
        </p:blipFill>
        <p:spPr>
          <a:xfrm>
            <a:off x="142407" y="1109355"/>
            <a:ext cx="4211505" cy="3503412"/>
          </a:xfrm>
          <a:prstGeom prst="rect">
            <a:avLst/>
          </a:prstGeom>
          <a:noFill/>
          <a:ln>
            <a:noFill/>
          </a:ln>
        </p:spPr>
      </p:pic>
      <p:sp>
        <p:nvSpPr>
          <p:cNvPr id="242" name="Google Shape;242;p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CONNECTING TO BRICK</a:t>
            </a:r>
            <a:endParaRPr/>
          </a:p>
        </p:txBody>
      </p:sp>
      <p:sp>
        <p:nvSpPr>
          <p:cNvPr id="243" name="Google Shape;243;p5"/>
          <p:cNvSpPr txBox="1"/>
          <p:nvPr>
            <p:ph idx="1" type="body"/>
          </p:nvPr>
        </p:nvSpPr>
        <p:spPr>
          <a:xfrm>
            <a:off x="4353912" y="1242219"/>
            <a:ext cx="4630595" cy="2842044"/>
          </a:xfrm>
          <a:prstGeom prst="rect">
            <a:avLst/>
          </a:prstGeom>
          <a:noFill/>
          <a:ln>
            <a:noFill/>
          </a:ln>
        </p:spPr>
        <p:txBody>
          <a:bodyPr anchorCtr="0" anchor="t"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lang="en-US"/>
              <a:t>The software will auto-connect to the brick if you are using USB.</a:t>
            </a:r>
            <a:endParaRPr/>
          </a:p>
          <a:p>
            <a:pPr indent="-306000" lvl="0" marL="306000" rtl="0" algn="l">
              <a:spcBef>
                <a:spcPts val="906"/>
              </a:spcBef>
              <a:spcAft>
                <a:spcPts val="0"/>
              </a:spcAft>
              <a:buSzPct val="91999"/>
              <a:buChar char="⬛"/>
            </a:pPr>
            <a:r>
              <a:rPr lang="en-US"/>
              <a:t>To connect over Bluetooth, click the connect icon in the software.</a:t>
            </a:r>
            <a:endParaRPr/>
          </a:p>
          <a:p>
            <a:pPr indent="-306000" lvl="0" marL="306000" rtl="0" algn="l">
              <a:spcBef>
                <a:spcPts val="906"/>
              </a:spcBef>
              <a:spcAft>
                <a:spcPts val="0"/>
              </a:spcAft>
              <a:buSzPct val="91999"/>
              <a:buChar char="⬛"/>
            </a:pPr>
            <a:r>
              <a:rPr lang="en-US"/>
              <a:t>You’ll get a panel asking what color your power button is. Choose the green power button. If your power button is not green, choose White if you want to update to Spike 3, or exit the app.</a:t>
            </a:r>
            <a:endParaRPr/>
          </a:p>
          <a:p>
            <a:pPr indent="-306000" lvl="0" marL="306000" rtl="0" algn="l">
              <a:spcBef>
                <a:spcPts val="906"/>
              </a:spcBef>
              <a:spcAft>
                <a:spcPts val="0"/>
              </a:spcAft>
              <a:buSzPct val="91999"/>
              <a:buChar char="⬛"/>
            </a:pPr>
            <a:r>
              <a:rPr lang="en-US"/>
              <a:t>Enable Bluetooth by pressing the Bluetooth button on the brick.</a:t>
            </a:r>
            <a:endParaRPr/>
          </a:p>
          <a:p>
            <a:pPr indent="-306000" lvl="0" marL="306000" rtl="0" algn="l">
              <a:spcBef>
                <a:spcPts val="906"/>
              </a:spcBef>
              <a:spcAft>
                <a:spcPts val="0"/>
              </a:spcAft>
              <a:buSzPct val="91999"/>
              <a:buChar char="⬛"/>
            </a:pPr>
            <a:r>
              <a:rPr lang="en-US"/>
              <a:t>Your hub will show on the right side. Click the connect button.</a:t>
            </a:r>
            <a:endParaRPr/>
          </a:p>
        </p:txBody>
      </p:sp>
      <p:sp>
        <p:nvSpPr>
          <p:cNvPr id="244" name="Google Shape;244;p5"/>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09/03/2023)</a:t>
            </a:r>
            <a:endParaRPr/>
          </a:p>
        </p:txBody>
      </p:sp>
      <p:sp>
        <p:nvSpPr>
          <p:cNvPr id="245" name="Google Shape;245;p5"/>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6" name="Google Shape;246;p5"/>
          <p:cNvSpPr/>
          <p:nvPr/>
        </p:nvSpPr>
        <p:spPr>
          <a:xfrm>
            <a:off x="204125" y="1351259"/>
            <a:ext cx="325641" cy="312615"/>
          </a:xfrm>
          <a:prstGeom prst="rect">
            <a:avLst/>
          </a:prstGeom>
          <a:noFill/>
          <a:ln cap="flat" cmpd="sng" w="57150">
            <a:solidFill>
              <a:srgbClr val="FFD500"/>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247" name="Google Shape;247;p5"/>
          <p:cNvCxnSpPr/>
          <p:nvPr/>
        </p:nvCxnSpPr>
        <p:spPr>
          <a:xfrm>
            <a:off x="529766" y="1351259"/>
            <a:ext cx="2896340" cy="2669330"/>
          </a:xfrm>
          <a:prstGeom prst="straightConnector1">
            <a:avLst/>
          </a:prstGeom>
          <a:noFill/>
          <a:ln cap="rnd" cmpd="sng" w="22225">
            <a:solidFill>
              <a:srgbClr val="FFD500"/>
            </a:solidFill>
            <a:prstDash val="solid"/>
            <a:round/>
            <a:headEnd len="sm" w="sm" type="none"/>
            <a:tailEnd len="sm" w="sm" type="none"/>
          </a:ln>
        </p:spPr>
      </p:cxnSp>
      <p:cxnSp>
        <p:nvCxnSpPr>
          <p:cNvPr id="248" name="Google Shape;248;p5"/>
          <p:cNvCxnSpPr/>
          <p:nvPr/>
        </p:nvCxnSpPr>
        <p:spPr>
          <a:xfrm>
            <a:off x="204125" y="1663874"/>
            <a:ext cx="641188" cy="2420389"/>
          </a:xfrm>
          <a:prstGeom prst="straightConnector1">
            <a:avLst/>
          </a:prstGeom>
          <a:noFill/>
          <a:ln cap="rnd" cmpd="sng" w="22225">
            <a:solidFill>
              <a:srgbClr val="FFD500"/>
            </a:solidFill>
            <a:prstDash val="solid"/>
            <a:round/>
            <a:headEnd len="sm" w="sm" type="none"/>
            <a:tailEnd len="sm" w="sm" type="none"/>
          </a:ln>
        </p:spPr>
      </p:cxnSp>
      <p:pic>
        <p:nvPicPr>
          <p:cNvPr id="249" name="Google Shape;249;p5"/>
          <p:cNvPicPr preferRelativeResize="0"/>
          <p:nvPr/>
        </p:nvPicPr>
        <p:blipFill rotWithShape="1">
          <a:blip r:embed="rId4">
            <a:alphaModFix/>
          </a:blip>
          <a:srcRect b="0" l="0" r="0" t="0"/>
          <a:stretch/>
        </p:blipFill>
        <p:spPr>
          <a:xfrm>
            <a:off x="856887" y="4084263"/>
            <a:ext cx="2580793" cy="2138443"/>
          </a:xfrm>
          <a:prstGeom prst="rect">
            <a:avLst/>
          </a:prstGeom>
          <a:noFill/>
          <a:ln>
            <a:noFill/>
          </a:ln>
        </p:spPr>
      </p:pic>
      <p:sp>
        <p:nvSpPr>
          <p:cNvPr id="250" name="Google Shape;250;p5"/>
          <p:cNvSpPr/>
          <p:nvPr/>
        </p:nvSpPr>
        <p:spPr>
          <a:xfrm>
            <a:off x="1414783" y="5344159"/>
            <a:ext cx="551081" cy="325164"/>
          </a:xfrm>
          <a:prstGeom prst="rect">
            <a:avLst/>
          </a:prstGeom>
          <a:noFill/>
          <a:ln cap="flat" cmpd="sng" w="19050">
            <a:solidFill>
              <a:srgbClr val="00B050"/>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1" name="Google Shape;251;p5"/>
          <p:cNvSpPr/>
          <p:nvPr/>
        </p:nvSpPr>
        <p:spPr>
          <a:xfrm>
            <a:off x="3426106" y="5385230"/>
            <a:ext cx="451412" cy="162582"/>
          </a:xfrm>
          <a:prstGeom prst="rightArrow">
            <a:avLst>
              <a:gd fmla="val 50000" name="adj1"/>
              <a:gd fmla="val 50000" name="adj2"/>
            </a:avLst>
          </a:prstGeom>
          <a:solidFill>
            <a:schemeClr val="accent1"/>
          </a:solidFill>
          <a:ln cap="rnd" cmpd="sng" w="22225">
            <a:solidFill>
              <a:srgbClr val="5D5D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252" name="Google Shape;252;p5"/>
          <p:cNvPicPr preferRelativeResize="0"/>
          <p:nvPr/>
        </p:nvPicPr>
        <p:blipFill rotWithShape="1">
          <a:blip r:embed="rId5">
            <a:alphaModFix/>
          </a:blip>
          <a:srcRect b="0" l="0" r="0" t="0"/>
          <a:stretch/>
        </p:blipFill>
        <p:spPr>
          <a:xfrm>
            <a:off x="3995575" y="4084263"/>
            <a:ext cx="2580793" cy="2139740"/>
          </a:xfrm>
          <a:prstGeom prst="rect">
            <a:avLst/>
          </a:prstGeom>
          <a:noFill/>
          <a:ln>
            <a:noFill/>
          </a:ln>
        </p:spPr>
      </p:pic>
      <p:sp>
        <p:nvSpPr>
          <p:cNvPr id="253" name="Google Shape;253;p5"/>
          <p:cNvSpPr/>
          <p:nvPr/>
        </p:nvSpPr>
        <p:spPr>
          <a:xfrm>
            <a:off x="5405378" y="4450185"/>
            <a:ext cx="1262000" cy="325164"/>
          </a:xfrm>
          <a:prstGeom prst="rect">
            <a:avLst/>
          </a:prstGeom>
          <a:noFill/>
          <a:ln cap="flat" cmpd="sng" w="19050">
            <a:solidFill>
              <a:srgbClr val="00B050"/>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DEFAULT PYTHON CODE</a:t>
            </a:r>
            <a:endParaRPr/>
          </a:p>
        </p:txBody>
      </p:sp>
      <p:sp>
        <p:nvSpPr>
          <p:cNvPr id="259" name="Google Shape;259;p6"/>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All Python programs will begin with the following code by default</a:t>
            </a:r>
            <a:endParaRPr/>
          </a:p>
          <a:p>
            <a:pPr indent="-306000" lvl="0" marL="306000" rtl="0" algn="l">
              <a:spcBef>
                <a:spcPts val="960"/>
              </a:spcBef>
              <a:spcAft>
                <a:spcPts val="0"/>
              </a:spcAft>
              <a:buSzPts val="1656"/>
              <a:buChar char="⬛"/>
            </a:pPr>
            <a:r>
              <a:rPr lang="en-US"/>
              <a:t>You will typically keep lines 2, 4 and 8:  The runloop import, the main function, and the call to main.</a:t>
            </a:r>
            <a:endParaRPr/>
          </a:p>
          <a:p>
            <a:pPr indent="-306000" lvl="0" marL="306000" rtl="0" algn="l">
              <a:spcBef>
                <a:spcPts val="960"/>
              </a:spcBef>
              <a:spcAft>
                <a:spcPts val="0"/>
              </a:spcAft>
              <a:buSzPts val="1656"/>
              <a:buChar char="⬛"/>
            </a:pPr>
            <a:r>
              <a:rPr lang="en-US"/>
              <a:t>You can add more imports to allow you to use the ports/sensors/motors/etc. in your programs</a:t>
            </a:r>
            <a:endParaRPr/>
          </a:p>
        </p:txBody>
      </p:sp>
      <p:sp>
        <p:nvSpPr>
          <p:cNvPr id="260" name="Google Shape;260;p6"/>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09/03/2023)</a:t>
            </a:r>
            <a:endParaRPr/>
          </a:p>
        </p:txBody>
      </p:sp>
      <p:sp>
        <p:nvSpPr>
          <p:cNvPr id="261" name="Google Shape;261;p6"/>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62" name="Google Shape;262;p6"/>
          <p:cNvPicPr preferRelativeResize="0"/>
          <p:nvPr/>
        </p:nvPicPr>
        <p:blipFill rotWithShape="1">
          <a:blip r:embed="rId3">
            <a:alphaModFix/>
          </a:blip>
          <a:srcRect b="0" l="0" r="0" t="0"/>
          <a:stretch/>
        </p:blipFill>
        <p:spPr>
          <a:xfrm>
            <a:off x="763929" y="2918789"/>
            <a:ext cx="5912814" cy="27992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7ca76beae5_0_0"/>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SPIKE 3 - ASYNC AND AWAIT</a:t>
            </a:r>
            <a:endParaRPr/>
          </a:p>
        </p:txBody>
      </p:sp>
      <p:sp>
        <p:nvSpPr>
          <p:cNvPr id="268" name="Google Shape;268;g27ca76beae5_0_0"/>
          <p:cNvSpPr txBox="1"/>
          <p:nvPr>
            <p:ph idx="1" type="body"/>
          </p:nvPr>
        </p:nvSpPr>
        <p:spPr>
          <a:xfrm>
            <a:off x="155088" y="1140006"/>
            <a:ext cx="8831700" cy="5082600"/>
          </a:xfrm>
          <a:prstGeom prst="rect">
            <a:avLst/>
          </a:prstGeom>
          <a:noFill/>
          <a:ln>
            <a:noFill/>
          </a:ln>
        </p:spPr>
        <p:txBody>
          <a:bodyPr anchorCtr="0" anchor="t" bIns="45700" lIns="91425" spcFirstLastPara="1" rIns="91425" wrap="square" tIns="45700">
            <a:normAutofit lnSpcReduction="20000"/>
          </a:bodyPr>
          <a:lstStyle/>
          <a:p>
            <a:pPr indent="-276606" lvl="0" marL="400050" rtl="0" algn="l">
              <a:spcBef>
                <a:spcPts val="0"/>
              </a:spcBef>
              <a:spcAft>
                <a:spcPts val="0"/>
              </a:spcAft>
              <a:buSzPts val="1656"/>
              <a:buChar char="⬛"/>
            </a:pPr>
            <a:r>
              <a:rPr lang="en-US"/>
              <a:t>Spike 3 has introduced functionality to run coroutines using async/await. The Knowledge Base has good information on it.</a:t>
            </a:r>
            <a:endParaRPr/>
          </a:p>
          <a:p>
            <a:pPr indent="-276606" lvl="0" marL="400050" rtl="0" algn="l">
              <a:spcBef>
                <a:spcPts val="960"/>
              </a:spcBef>
              <a:spcAft>
                <a:spcPts val="0"/>
              </a:spcAft>
              <a:buSzPts val="1656"/>
              <a:buChar char="⬛"/>
            </a:pPr>
            <a:r>
              <a:rPr lang="en-US"/>
              <a:t>These are very useful to run multiple functions concurrently without waiting for any to finish, if so desired</a:t>
            </a:r>
            <a:endParaRPr/>
          </a:p>
          <a:p>
            <a:pPr indent="-276606" lvl="0" marL="400050" rtl="0" algn="l">
              <a:spcBef>
                <a:spcPts val="960"/>
              </a:spcBef>
              <a:spcAft>
                <a:spcPts val="0"/>
              </a:spcAft>
              <a:buSzPts val="1656"/>
              <a:buChar char="⬛"/>
            </a:pPr>
            <a:r>
              <a:rPr lang="en-US"/>
              <a:t>To wait for an async function to finish, simply call it with an await:</a:t>
            </a:r>
            <a:endParaRPr/>
          </a:p>
          <a:p>
            <a:pPr indent="-171450" lvl="0" marL="400050" rtl="0" algn="l">
              <a:spcBef>
                <a:spcPts val="960"/>
              </a:spcBef>
              <a:spcAft>
                <a:spcPts val="0"/>
              </a:spcAft>
              <a:buNone/>
            </a:pPr>
            <a:r>
              <a:rPr lang="en-US"/>
              <a:t>	</a:t>
            </a:r>
            <a:r>
              <a:rPr lang="en-US">
                <a:latin typeface="Courier New"/>
                <a:ea typeface="Courier New"/>
                <a:cs typeface="Courier New"/>
                <a:sym typeface="Courier New"/>
              </a:rPr>
              <a:t>await myAsyncFunction()</a:t>
            </a:r>
            <a:endParaRPr>
              <a:latin typeface="Courier New"/>
              <a:ea typeface="Courier New"/>
              <a:cs typeface="Courier New"/>
              <a:sym typeface="Courier New"/>
            </a:endParaRPr>
          </a:p>
          <a:p>
            <a:pPr indent="-171450" lvl="0" marL="400050" rtl="0" algn="l">
              <a:spcBef>
                <a:spcPts val="960"/>
              </a:spcBef>
              <a:spcAft>
                <a:spcPts val="0"/>
              </a:spcAft>
              <a:buNone/>
            </a:pPr>
            <a:r>
              <a:rPr lang="en-US">
                <a:latin typeface="Courier New"/>
                <a:ea typeface="Courier New"/>
                <a:cs typeface="Courier New"/>
                <a:sym typeface="Courier New"/>
              </a:rPr>
              <a:t> doSomethingAfterWaiting()</a:t>
            </a:r>
            <a:r>
              <a:rPr lang="en-US" sz="1400">
                <a:solidFill>
                  <a:srgbClr val="00963E"/>
                </a:solidFill>
                <a:highlight>
                  <a:srgbClr val="FFFFFE"/>
                </a:highlight>
                <a:latin typeface="Courier New"/>
                <a:ea typeface="Courier New"/>
                <a:cs typeface="Courier New"/>
                <a:sym typeface="Courier New"/>
              </a:rPr>
              <a:t># will run when above function completes</a:t>
            </a:r>
            <a:endParaRPr>
              <a:latin typeface="Courier New"/>
              <a:ea typeface="Courier New"/>
              <a:cs typeface="Courier New"/>
              <a:sym typeface="Courier New"/>
            </a:endParaRPr>
          </a:p>
          <a:p>
            <a:pPr indent="-333756" lvl="0" marL="457200" rtl="0" algn="l">
              <a:spcBef>
                <a:spcPts val="960"/>
              </a:spcBef>
              <a:spcAft>
                <a:spcPts val="0"/>
              </a:spcAft>
              <a:buSzPts val="1656"/>
              <a:buChar char="⬛"/>
            </a:pPr>
            <a:r>
              <a:rPr lang="en-US"/>
              <a:t>To run a </a:t>
            </a:r>
            <a:r>
              <a:rPr lang="en-US" u="sng"/>
              <a:t>built-in</a:t>
            </a:r>
            <a:r>
              <a:rPr lang="en-US"/>
              <a:t> async function without waiting, simply call it without waiting:</a:t>
            </a:r>
            <a:endParaRPr/>
          </a:p>
          <a:p>
            <a:pPr indent="0" lvl="0" marL="400050" rtl="0" algn="l">
              <a:lnSpc>
                <a:spcPct val="150000"/>
              </a:lnSpc>
              <a:spcBef>
                <a:spcPts val="0"/>
              </a:spcBef>
              <a:spcAft>
                <a:spcPts val="0"/>
              </a:spcAft>
              <a:buNone/>
            </a:pPr>
            <a:r>
              <a:rPr lang="en-US">
                <a:solidFill>
                  <a:schemeClr val="dk1"/>
                </a:solidFill>
                <a:highlight>
                  <a:srgbClr val="FFFFFE"/>
                </a:highlight>
                <a:latin typeface="Courier New"/>
                <a:ea typeface="Courier New"/>
                <a:cs typeface="Courier New"/>
                <a:sym typeface="Courier New"/>
              </a:rPr>
              <a:t>motor.run_for_degrees</a:t>
            </a:r>
            <a:r>
              <a:rPr lang="en-US">
                <a:solidFill>
                  <a:srgbClr val="00877B"/>
                </a:solidFill>
                <a:highlight>
                  <a:srgbClr val="FFFFFE"/>
                </a:highlight>
                <a:latin typeface="Courier New"/>
                <a:ea typeface="Courier New"/>
                <a:cs typeface="Courier New"/>
                <a:sym typeface="Courier New"/>
              </a:rPr>
              <a:t>(</a:t>
            </a:r>
            <a:r>
              <a:rPr lang="en-US">
                <a:solidFill>
                  <a:schemeClr val="dk1"/>
                </a:solidFill>
                <a:highlight>
                  <a:srgbClr val="FFFFFE"/>
                </a:highlight>
                <a:latin typeface="Courier New"/>
                <a:ea typeface="Courier New"/>
                <a:cs typeface="Courier New"/>
                <a:sym typeface="Courier New"/>
              </a:rPr>
              <a:t>port.A, </a:t>
            </a:r>
            <a:r>
              <a:rPr lang="en-US">
                <a:solidFill>
                  <a:srgbClr val="FF7D00"/>
                </a:solidFill>
                <a:highlight>
                  <a:srgbClr val="FFFFFE"/>
                </a:highlight>
                <a:latin typeface="Courier New"/>
                <a:ea typeface="Courier New"/>
                <a:cs typeface="Courier New"/>
                <a:sym typeface="Courier New"/>
              </a:rPr>
              <a:t>360</a:t>
            </a:r>
            <a:r>
              <a:rPr lang="en-US">
                <a:solidFill>
                  <a:schemeClr val="dk1"/>
                </a:solidFill>
                <a:highlight>
                  <a:srgbClr val="FFFFFE"/>
                </a:highlight>
                <a:latin typeface="Courier New"/>
                <a:ea typeface="Courier New"/>
                <a:cs typeface="Courier New"/>
                <a:sym typeface="Courier New"/>
              </a:rPr>
              <a:t>, </a:t>
            </a:r>
            <a:r>
              <a:rPr lang="en-US">
                <a:solidFill>
                  <a:srgbClr val="FF7D00"/>
                </a:solidFill>
                <a:highlight>
                  <a:srgbClr val="FFFFFE"/>
                </a:highlight>
                <a:latin typeface="Courier New"/>
                <a:ea typeface="Courier New"/>
                <a:cs typeface="Courier New"/>
                <a:sym typeface="Courier New"/>
              </a:rPr>
              <a:t>200</a:t>
            </a:r>
            <a:r>
              <a:rPr lang="en-US">
                <a:solidFill>
                  <a:srgbClr val="00877B"/>
                </a:solidFill>
                <a:highlight>
                  <a:srgbClr val="FFFFFE"/>
                </a:highlight>
                <a:latin typeface="Courier New"/>
                <a:ea typeface="Courier New"/>
                <a:cs typeface="Courier New"/>
                <a:sym typeface="Courier New"/>
              </a:rPr>
              <a:t>)</a:t>
            </a:r>
            <a:endParaRPr>
              <a:solidFill>
                <a:srgbClr val="00877B"/>
              </a:solidFill>
              <a:highlight>
                <a:srgbClr val="FFFFFE"/>
              </a:highlight>
              <a:latin typeface="Courier New"/>
              <a:ea typeface="Courier New"/>
              <a:cs typeface="Courier New"/>
              <a:sym typeface="Courier New"/>
            </a:endParaRPr>
          </a:p>
          <a:p>
            <a:pPr indent="-333756" lvl="0" marL="457200" rtl="0" algn="l">
              <a:lnSpc>
                <a:spcPct val="150000"/>
              </a:lnSpc>
              <a:spcBef>
                <a:spcPts val="0"/>
              </a:spcBef>
              <a:spcAft>
                <a:spcPts val="0"/>
              </a:spcAft>
              <a:buClr>
                <a:schemeClr val="dk1"/>
              </a:buClr>
              <a:buSzPts val="1656"/>
              <a:buFont typeface="Gill Sans"/>
              <a:buChar char="⬛"/>
            </a:pPr>
            <a:r>
              <a:rPr lang="en-US">
                <a:solidFill>
                  <a:schemeClr val="dk1"/>
                </a:solidFill>
                <a:highlight>
                  <a:srgbClr val="FFFFFE"/>
                </a:highlight>
              </a:rPr>
              <a:t>To run custom async function(s) without waiting, call it using the runloop:</a:t>
            </a:r>
            <a:endParaRPr>
              <a:solidFill>
                <a:schemeClr val="dk1"/>
              </a:solidFill>
              <a:highlight>
                <a:srgbClr val="FFFFFE"/>
              </a:highlight>
            </a:endParaRPr>
          </a:p>
          <a:p>
            <a:pPr indent="457200" lvl="0" marL="0" rtl="0" algn="l">
              <a:lnSpc>
                <a:spcPct val="150000"/>
              </a:lnSpc>
              <a:spcBef>
                <a:spcPts val="0"/>
              </a:spcBef>
              <a:spcAft>
                <a:spcPts val="0"/>
              </a:spcAft>
              <a:buNone/>
            </a:pPr>
            <a:r>
              <a:rPr lang="en-US" sz="1400">
                <a:solidFill>
                  <a:srgbClr val="00963E"/>
                </a:solidFill>
                <a:highlight>
                  <a:srgbClr val="FFFFFE"/>
                </a:highlight>
                <a:latin typeface="Courier New"/>
                <a:ea typeface="Courier New"/>
                <a:cs typeface="Courier New"/>
                <a:sym typeface="Courier New"/>
              </a:rPr>
              <a:t># create two async function calls to send to the runloop</a:t>
            </a:r>
            <a:endParaRPr sz="1400">
              <a:solidFill>
                <a:srgbClr val="00963E"/>
              </a:solidFill>
              <a:highlight>
                <a:srgbClr val="FFFFF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US" sz="1400">
                <a:solidFill>
                  <a:schemeClr val="dk1"/>
                </a:solidFill>
                <a:highlight>
                  <a:srgbClr val="FFFFFE"/>
                </a:highlight>
                <a:latin typeface="Courier New"/>
                <a:ea typeface="Courier New"/>
                <a:cs typeface="Courier New"/>
                <a:sym typeface="Courier New"/>
              </a:rPr>
              <a:t>a = </a:t>
            </a:r>
            <a:r>
              <a:rPr lang="en-US" sz="1400">
                <a:solidFill>
                  <a:schemeClr val="dk1"/>
                </a:solidFill>
                <a:latin typeface="Courier New"/>
                <a:ea typeface="Courier New"/>
                <a:cs typeface="Courier New"/>
                <a:sym typeface="Courier New"/>
              </a:rPr>
              <a:t>myAsyncFunction(&lt;parameters&gt;)</a:t>
            </a:r>
            <a:endParaRPr sz="1400">
              <a:solidFill>
                <a:srgbClr val="00877B"/>
              </a:solidFill>
              <a:highlight>
                <a:srgbClr val="FFFFF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US" sz="1400">
                <a:solidFill>
                  <a:schemeClr val="dk1"/>
                </a:solidFill>
                <a:highlight>
                  <a:srgbClr val="FFFFFE"/>
                </a:highlight>
                <a:latin typeface="Courier New"/>
                <a:ea typeface="Courier New"/>
                <a:cs typeface="Courier New"/>
                <a:sym typeface="Courier New"/>
              </a:rPr>
              <a:t>b = </a:t>
            </a:r>
            <a:r>
              <a:rPr lang="en-US" sz="1400">
                <a:solidFill>
                  <a:schemeClr val="dk1"/>
                </a:solidFill>
                <a:latin typeface="Courier New"/>
                <a:ea typeface="Courier New"/>
                <a:cs typeface="Courier New"/>
                <a:sym typeface="Courier New"/>
              </a:rPr>
              <a:t>mySecondAsyncFunction(&lt;parameters&gt;)</a:t>
            </a:r>
            <a:endParaRPr sz="1400">
              <a:solidFill>
                <a:srgbClr val="00877B"/>
              </a:solidFill>
              <a:highlight>
                <a:srgbClr val="FFFFF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US" sz="1400">
                <a:solidFill>
                  <a:srgbClr val="00963E"/>
                </a:solidFill>
                <a:highlight>
                  <a:srgbClr val="FFFFFE"/>
                </a:highlight>
                <a:latin typeface="Courier New"/>
                <a:ea typeface="Courier New"/>
                <a:cs typeface="Courier New"/>
                <a:sym typeface="Courier New"/>
              </a:rPr>
              <a:t># run both the functions together</a:t>
            </a:r>
            <a:endParaRPr sz="1400">
              <a:solidFill>
                <a:srgbClr val="00963E"/>
              </a:solidFill>
              <a:highlight>
                <a:srgbClr val="FFFFF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US" sz="1400">
                <a:solidFill>
                  <a:schemeClr val="dk1"/>
                </a:solidFill>
                <a:highlight>
                  <a:srgbClr val="FFFFFE"/>
                </a:highlight>
                <a:latin typeface="Courier New"/>
                <a:ea typeface="Courier New"/>
                <a:cs typeface="Courier New"/>
                <a:sym typeface="Courier New"/>
              </a:rPr>
              <a:t>runloop.run</a:t>
            </a:r>
            <a:r>
              <a:rPr lang="en-US" sz="1400">
                <a:solidFill>
                  <a:srgbClr val="00877B"/>
                </a:solidFill>
                <a:highlight>
                  <a:srgbClr val="FFFFFE"/>
                </a:highlight>
                <a:latin typeface="Courier New"/>
                <a:ea typeface="Courier New"/>
                <a:cs typeface="Courier New"/>
                <a:sym typeface="Courier New"/>
              </a:rPr>
              <a:t>(</a:t>
            </a:r>
            <a:r>
              <a:rPr lang="en-US" sz="1400">
                <a:solidFill>
                  <a:schemeClr val="dk1"/>
                </a:solidFill>
                <a:highlight>
                  <a:srgbClr val="FFFFFE"/>
                </a:highlight>
                <a:latin typeface="Courier New"/>
                <a:ea typeface="Courier New"/>
                <a:cs typeface="Courier New"/>
                <a:sym typeface="Courier New"/>
              </a:rPr>
              <a:t>*</a:t>
            </a:r>
            <a:r>
              <a:rPr lang="en-US" sz="1400">
                <a:solidFill>
                  <a:srgbClr val="00877B"/>
                </a:solidFill>
                <a:highlight>
                  <a:srgbClr val="FFFFFE"/>
                </a:highlight>
                <a:latin typeface="Courier New"/>
                <a:ea typeface="Courier New"/>
                <a:cs typeface="Courier New"/>
                <a:sym typeface="Courier New"/>
              </a:rPr>
              <a:t>[</a:t>
            </a:r>
            <a:r>
              <a:rPr lang="en-US" sz="1400">
                <a:solidFill>
                  <a:schemeClr val="dk1"/>
                </a:solidFill>
                <a:highlight>
                  <a:srgbClr val="FFFFFE"/>
                </a:highlight>
                <a:latin typeface="Courier New"/>
                <a:ea typeface="Courier New"/>
                <a:cs typeface="Courier New"/>
                <a:sym typeface="Courier New"/>
              </a:rPr>
              <a:t>a,b</a:t>
            </a:r>
            <a:r>
              <a:rPr lang="en-US" sz="1400">
                <a:solidFill>
                  <a:srgbClr val="00877B"/>
                </a:solidFill>
                <a:highlight>
                  <a:srgbClr val="FFFFFE"/>
                </a:highlight>
                <a:latin typeface="Courier New"/>
                <a:ea typeface="Courier New"/>
                <a:cs typeface="Courier New"/>
                <a:sym typeface="Courier New"/>
              </a:rPr>
              <a:t>])</a:t>
            </a:r>
            <a:endParaRPr sz="1400">
              <a:solidFill>
                <a:schemeClr val="dk1"/>
              </a:solidFill>
              <a:highlight>
                <a:srgbClr val="FFFFFE"/>
              </a:highlight>
            </a:endParaRPr>
          </a:p>
          <a:p>
            <a:pPr indent="0" lvl="0" marL="457200" rtl="0" algn="l">
              <a:spcBef>
                <a:spcPts val="960"/>
              </a:spcBef>
              <a:spcAft>
                <a:spcPts val="0"/>
              </a:spcAft>
              <a:buNone/>
            </a:pPr>
            <a:r>
              <a:rPr lang="en-US"/>
              <a:t>More examples are available in the Functions Lesson</a:t>
            </a:r>
            <a:endParaRPr/>
          </a:p>
        </p:txBody>
      </p:sp>
      <p:sp>
        <p:nvSpPr>
          <p:cNvPr id="269" name="Google Shape;269;g27ca76beae5_0_0"/>
          <p:cNvSpPr txBox="1"/>
          <p:nvPr>
            <p:ph idx="11" type="ftr"/>
          </p:nvPr>
        </p:nvSpPr>
        <p:spPr>
          <a:xfrm>
            <a:off x="88409" y="6320275"/>
            <a:ext cx="4870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09/03/2023)</a:t>
            </a:r>
            <a:endParaRPr/>
          </a:p>
        </p:txBody>
      </p:sp>
      <p:sp>
        <p:nvSpPr>
          <p:cNvPr id="270" name="Google Shape;270;g27ca76beae5_0_0"/>
          <p:cNvSpPr txBox="1"/>
          <p:nvPr>
            <p:ph idx="12" type="sldNum"/>
          </p:nvPr>
        </p:nvSpPr>
        <p:spPr>
          <a:xfrm>
            <a:off x="8236372" y="631650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SPIKE 3 PYTHON RESOURCES</a:t>
            </a:r>
            <a:endParaRPr/>
          </a:p>
        </p:txBody>
      </p:sp>
      <p:sp>
        <p:nvSpPr>
          <p:cNvPr id="276" name="Google Shape;276;p7"/>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40"/>
              <a:buNone/>
            </a:pPr>
            <a:r>
              <a:rPr lang="en-US" sz="2000"/>
              <a:t>The Knowledge base has two sections you should explore:</a:t>
            </a:r>
            <a:endParaRPr/>
          </a:p>
          <a:p>
            <a:pPr indent="0" lvl="0" marL="0" rtl="0" algn="l">
              <a:spcBef>
                <a:spcPts val="960"/>
              </a:spcBef>
              <a:spcAft>
                <a:spcPts val="0"/>
              </a:spcAft>
              <a:buSzPts val="1656"/>
              <a:buNone/>
            </a:pPr>
            <a:r>
              <a:rPr lang="en-US"/>
              <a:t>Getting Started – great if you are new to Python		API Modules – details on Spike 3 API</a:t>
            </a:r>
            <a:endParaRPr/>
          </a:p>
        </p:txBody>
      </p:sp>
      <p:sp>
        <p:nvSpPr>
          <p:cNvPr id="277" name="Google Shape;277;p7"/>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09/03/2023)</a:t>
            </a:r>
            <a:endParaRPr/>
          </a:p>
        </p:txBody>
      </p:sp>
      <p:sp>
        <p:nvSpPr>
          <p:cNvPr id="278" name="Google Shape;278;p7"/>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A screenshot of a phone&#10;&#10;Description automatically generated" id="279" name="Google Shape;279;p7"/>
          <p:cNvPicPr preferRelativeResize="0"/>
          <p:nvPr/>
        </p:nvPicPr>
        <p:blipFill rotWithShape="1">
          <a:blip r:embed="rId3">
            <a:alphaModFix/>
          </a:blip>
          <a:srcRect b="0" l="0" r="0" t="0"/>
          <a:stretch/>
        </p:blipFill>
        <p:spPr>
          <a:xfrm>
            <a:off x="641262" y="1929530"/>
            <a:ext cx="2798320" cy="4189620"/>
          </a:xfrm>
          <a:prstGeom prst="rect">
            <a:avLst/>
          </a:prstGeom>
          <a:noFill/>
          <a:ln>
            <a:noFill/>
          </a:ln>
        </p:spPr>
      </p:pic>
      <p:pic>
        <p:nvPicPr>
          <p:cNvPr descr="A screenshot of a phone&#10;&#10;Description automatically generated" id="280" name="Google Shape;280;p7"/>
          <p:cNvPicPr preferRelativeResize="0"/>
          <p:nvPr/>
        </p:nvPicPr>
        <p:blipFill rotWithShape="1">
          <a:blip r:embed="rId4">
            <a:alphaModFix/>
          </a:blip>
          <a:srcRect b="0" l="0" r="0" t="0"/>
          <a:stretch/>
        </p:blipFill>
        <p:spPr>
          <a:xfrm>
            <a:off x="5557851" y="2009267"/>
            <a:ext cx="2331867" cy="40301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OTHER PYTHON RESOURCES</a:t>
            </a:r>
            <a:endParaRPr/>
          </a:p>
        </p:txBody>
      </p:sp>
      <p:sp>
        <p:nvSpPr>
          <p:cNvPr id="286" name="Google Shape;286;p8"/>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91999"/>
              <a:buNone/>
            </a:pPr>
            <a:r>
              <a:rPr lang="en-US"/>
              <a:t>Note: No endorsement is implied.</a:t>
            </a:r>
            <a:endParaRPr/>
          </a:p>
          <a:p>
            <a:pPr indent="0" lvl="0" marL="0" rtl="0" algn="l">
              <a:spcBef>
                <a:spcPts val="906"/>
              </a:spcBef>
              <a:spcAft>
                <a:spcPts val="0"/>
              </a:spcAft>
              <a:buSzPct val="91999"/>
              <a:buNone/>
            </a:pPr>
            <a:r>
              <a:rPr lang="en-US" u="sng">
                <a:solidFill>
                  <a:schemeClr val="hlink"/>
                </a:solidFill>
                <a:hlinkClick r:id="rId3"/>
              </a:rPr>
              <a:t>W3Schools</a:t>
            </a:r>
            <a:r>
              <a:rPr lang="en-US"/>
              <a:t> is a good, free resource for getting started with Python coding online. It has its own Python editor so you do not need to install Python on your machine. Here are some useful sections to get started if you are new to Python:</a:t>
            </a:r>
            <a:endParaRPr/>
          </a:p>
          <a:p>
            <a:pPr indent="-59169" lvl="0" marL="342900" rtl="0" algn="l">
              <a:spcBef>
                <a:spcPts val="906"/>
              </a:spcBef>
              <a:spcAft>
                <a:spcPts val="0"/>
              </a:spcAft>
              <a:buClr>
                <a:schemeClr val="dk1"/>
              </a:buClr>
              <a:buSzPct val="91999"/>
              <a:buChar char="⬛"/>
            </a:pPr>
            <a:r>
              <a:rPr b="0" i="0" lang="en-US" u="sng" strike="noStrike">
                <a:solidFill>
                  <a:schemeClr val="dk1"/>
                </a:solidFill>
                <a:latin typeface="Quattrocento Sans"/>
                <a:ea typeface="Quattrocento Sans"/>
                <a:cs typeface="Quattrocento Sans"/>
                <a:sym typeface="Quattrocento Sans"/>
                <a:hlinkClick r:id="rId4">
                  <a:extLst>
                    <a:ext uri="{A12FA001-AC4F-418D-AE19-62706E023703}">
                      <ahyp:hlinkClr val="tx"/>
                    </a:ext>
                  </a:extLst>
                </a:hlinkClick>
              </a:rPr>
              <a:t>Python Intro</a:t>
            </a:r>
            <a:endParaRPr b="0" i="0" u="none" strike="noStrike">
              <a:solidFill>
                <a:schemeClr val="dk1"/>
              </a:solidFill>
              <a:latin typeface="Quattrocento Sans"/>
              <a:ea typeface="Quattrocento Sans"/>
              <a:cs typeface="Quattrocento Sans"/>
              <a:sym typeface="Quattrocento Sans"/>
            </a:endParaRPr>
          </a:p>
          <a:p>
            <a:pPr indent="-59169" lvl="0" marL="342900" rtl="0" algn="l">
              <a:spcBef>
                <a:spcPts val="906"/>
              </a:spcBef>
              <a:spcAft>
                <a:spcPts val="0"/>
              </a:spcAft>
              <a:buClr>
                <a:schemeClr val="dk1"/>
              </a:buClr>
              <a:buSzPct val="91999"/>
              <a:buChar char="⬛"/>
            </a:pPr>
            <a:r>
              <a:rPr b="0" i="0" lang="en-US" u="sng" strike="noStrike">
                <a:solidFill>
                  <a:schemeClr val="dk1"/>
                </a:solidFill>
                <a:latin typeface="Quattrocento Sans"/>
                <a:ea typeface="Quattrocento Sans"/>
                <a:cs typeface="Quattrocento Sans"/>
                <a:sym typeface="Quattrocento Sans"/>
                <a:hlinkClick r:id="rId5">
                  <a:extLst>
                    <a:ext uri="{A12FA001-AC4F-418D-AE19-62706E023703}">
                      <ahyp:hlinkClr val="tx"/>
                    </a:ext>
                  </a:extLst>
                </a:hlinkClick>
              </a:rPr>
              <a:t>Python Syntax</a:t>
            </a:r>
            <a:endParaRPr b="0" i="0" u="none" strike="noStrike">
              <a:solidFill>
                <a:schemeClr val="dk1"/>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6">
                  <a:extLst>
                    <a:ext uri="{A12FA001-AC4F-418D-AE19-62706E023703}">
                      <ahyp:hlinkClr val="tx"/>
                    </a:ext>
                  </a:extLst>
                </a:hlinkClick>
              </a:rPr>
              <a:t>Python Comments</a:t>
            </a:r>
            <a:endParaRPr>
              <a:solidFill>
                <a:srgbClr val="FFFFFF"/>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7">
                  <a:extLst>
                    <a:ext uri="{A12FA001-AC4F-418D-AE19-62706E023703}">
                      <ahyp:hlinkClr val="tx"/>
                    </a:ext>
                  </a:extLst>
                </a:hlinkClick>
              </a:rPr>
              <a:t>Python Variables</a:t>
            </a:r>
            <a:endParaRPr>
              <a:solidFill>
                <a:srgbClr val="FFFFFF"/>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8">
                  <a:extLst>
                    <a:ext uri="{A12FA001-AC4F-418D-AE19-62706E023703}">
                      <ahyp:hlinkClr val="tx"/>
                    </a:ext>
                  </a:extLst>
                </a:hlinkClick>
              </a:rPr>
              <a:t>Python Numbers</a:t>
            </a:r>
            <a:endParaRPr b="0" i="0" u="none" strike="noStrike">
              <a:solidFill>
                <a:srgbClr val="000000"/>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9">
                  <a:extLst>
                    <a:ext uri="{A12FA001-AC4F-418D-AE19-62706E023703}">
                      <ahyp:hlinkClr val="tx"/>
                    </a:ext>
                  </a:extLst>
                </a:hlinkClick>
              </a:rPr>
              <a:t>Python Booleans</a:t>
            </a:r>
            <a:endParaRPr b="0" i="0" u="none" strike="noStrike">
              <a:solidFill>
                <a:srgbClr val="FFFFFF"/>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10">
                  <a:extLst>
                    <a:ext uri="{A12FA001-AC4F-418D-AE19-62706E023703}">
                      <ahyp:hlinkClr val="tx"/>
                    </a:ext>
                  </a:extLst>
                </a:hlinkClick>
              </a:rPr>
              <a:t>Python If...Else</a:t>
            </a:r>
            <a:endParaRPr b="0" i="0" u="none" strike="noStrike">
              <a:solidFill>
                <a:srgbClr val="000000"/>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11">
                  <a:extLst>
                    <a:ext uri="{A12FA001-AC4F-418D-AE19-62706E023703}">
                      <ahyp:hlinkClr val="tx"/>
                    </a:ext>
                  </a:extLst>
                </a:hlinkClick>
              </a:rPr>
              <a:t>Python While Loops</a:t>
            </a:r>
            <a:endParaRPr b="0" i="0" u="none" strike="noStrike">
              <a:solidFill>
                <a:srgbClr val="000000"/>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12">
                  <a:extLst>
                    <a:ext uri="{A12FA001-AC4F-418D-AE19-62706E023703}">
                      <ahyp:hlinkClr val="tx"/>
                    </a:ext>
                  </a:extLst>
                </a:hlinkClick>
              </a:rPr>
              <a:t>Python For Loops</a:t>
            </a:r>
            <a:endParaRPr b="0" i="0" u="none" strike="noStrike">
              <a:solidFill>
                <a:srgbClr val="000000"/>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13">
                  <a:extLst>
                    <a:ext uri="{A12FA001-AC4F-418D-AE19-62706E023703}">
                      <ahyp:hlinkClr val="tx"/>
                    </a:ext>
                  </a:extLst>
                </a:hlinkClick>
              </a:rPr>
              <a:t>Python Functions</a:t>
            </a:r>
            <a:endParaRPr b="0" i="0" u="none" strike="noStrike">
              <a:solidFill>
                <a:srgbClr val="000000"/>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14">
                  <a:extLst>
                    <a:ext uri="{A12FA001-AC4F-418D-AE19-62706E023703}">
                      <ahyp:hlinkClr val="tx"/>
                    </a:ext>
                  </a:extLst>
                </a:hlinkClick>
              </a:rPr>
              <a:t>Python Scope</a:t>
            </a:r>
            <a:endParaRPr b="0" i="0" u="none" strike="noStrike">
              <a:solidFill>
                <a:srgbClr val="000000"/>
              </a:solidFill>
              <a:latin typeface="Quattrocento Sans"/>
              <a:ea typeface="Quattrocento Sans"/>
              <a:cs typeface="Quattrocento Sans"/>
              <a:sym typeface="Quattrocento Sans"/>
            </a:endParaRPr>
          </a:p>
          <a:p>
            <a:pPr indent="-59169" lvl="0" marL="342900" rtl="0" algn="l">
              <a:spcBef>
                <a:spcPts val="906"/>
              </a:spcBef>
              <a:spcAft>
                <a:spcPts val="0"/>
              </a:spcAft>
              <a:buSzPct val="91999"/>
              <a:buChar char="⬛"/>
            </a:pPr>
            <a:r>
              <a:rPr b="0" i="0" lang="en-US" u="sng" strike="noStrike">
                <a:solidFill>
                  <a:srgbClr val="000000"/>
                </a:solidFill>
                <a:latin typeface="Quattrocento Sans"/>
                <a:ea typeface="Quattrocento Sans"/>
                <a:cs typeface="Quattrocento Sans"/>
                <a:sym typeface="Quattrocento Sans"/>
                <a:hlinkClick r:id="rId15">
                  <a:extLst>
                    <a:ext uri="{A12FA001-AC4F-418D-AE19-62706E023703}">
                      <ahyp:hlinkClr val="tx"/>
                    </a:ext>
                  </a:extLst>
                </a:hlinkClick>
              </a:rPr>
              <a:t>Python Math</a:t>
            </a:r>
            <a:endParaRPr/>
          </a:p>
        </p:txBody>
      </p:sp>
      <p:sp>
        <p:nvSpPr>
          <p:cNvPr id="287" name="Google Shape;287;p8"/>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09/03/2023)</a:t>
            </a:r>
            <a:endParaRPr/>
          </a:p>
        </p:txBody>
      </p:sp>
      <p:sp>
        <p:nvSpPr>
          <p:cNvPr id="288" name="Google Shape;288;p8"/>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rey">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2016-07-04T02:35:12Z</dcterms:created>
  <dc:creator>Srinivasan Seshan</dc:creator>
</cp:coreProperties>
</file>