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28" r:id="rId4"/>
    <p:sldId id="329" r:id="rId5"/>
    <p:sldId id="330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31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>
        <p:scale>
          <a:sx n="72" d="100"/>
          <a:sy n="72" d="100"/>
        </p:scale>
        <p:origin x="2156" y="10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19B2F05-44B2-F149-B8F2-0D283AF097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3879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703BE-A8AF-4441-B60B-B277B0EBD57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0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ED35-D76A-F241-A584-B31944FD45F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040B83-5FE9-954F-8058-FD4BA8FBE24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5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85B05B-D42F-214B-B383-27DFC9D58DB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119B9-CF58-4A44-80BD-4DBB17B16D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0B7D1-8467-6D4F-93ED-281DD6E27CE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0EE71-5DA7-9A44-9E01-5FBE38EC689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8F305-2596-3A4A-AA51-04CF0A2454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59123-22FE-184F-B72F-C1CD63156A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7D337-968D-8843-A212-0CAD8574A2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9AE665-3020-034F-9170-128BA7C9DF3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1AFD7A-B745-037C-FAC4-3E7E542D260B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en-US" dirty="0"/>
              <a:t>Take a new light sensor reading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Compute the “error”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error to determine contribution to steering update (proportional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integral (sum of all past errors)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integral to determine contribution to steering update (integral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derivative (difference from last error)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derivative to determine contribution to steering update (derivative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Combine P, I, and D feedback and steer robot</a:t>
            </a:r>
          </a:p>
          <a:p>
            <a:pPr marL="557213" indent="-557213">
              <a:buFont typeface="+mj-lt"/>
              <a:buAutoNum type="arabicPeriod"/>
            </a:pP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995CD5C-D126-6801-C0B3-95989D37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C25381-E926-F59F-5010-B7B0BC81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E92AA0-F925-0BC4-6B29-736F009A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610066"/>
            <a:ext cx="5833599" cy="1692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Proportional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the proportional control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2342213" y="2146409"/>
            <a:ext cx="42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distance from line = reading -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P_fix</a:t>
            </a:r>
            <a:r>
              <a:rPr lang="en-US" dirty="0"/>
              <a:t>) = Error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0DB4198-5FCB-65A9-B186-4342284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356410C-5A93-563F-35E6-68C68B1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Integral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en-US" dirty="0"/>
              <a:t>This section calculates the integral. It adds the current error to a variable that has the sum of all the previous errors. </a:t>
            </a:r>
          </a:p>
          <a:p>
            <a:r>
              <a:rPr lang="en-US" dirty="0"/>
              <a:t>The scaling constant is usually small since Integral can be large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= sum of all past errors = last integral + newest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I_fix</a:t>
            </a:r>
            <a:r>
              <a:rPr lang="en-US" dirty="0"/>
              <a:t>) = Integral scaled by proportional constant 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AA278-4148-42F1-822F-A9B1AD2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4" y="3476469"/>
            <a:ext cx="4448175" cy="16478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95DCCF-28E3-E087-198E-6A59D8BF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9808F3-4C61-9B89-92DE-6D2D48C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Derivative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r>
              <a:rPr lang="en-US" sz="2100" dirty="0"/>
              <a:t>This section of code calculates the derivative. It subtracts the current error from the past error to find the change in error.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Derivative = rate of change of error = current error – last error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(</a:t>
            </a:r>
            <a:r>
              <a:rPr lang="en-US" dirty="0" err="1"/>
              <a:t>D_fix</a:t>
            </a:r>
            <a:r>
              <a:rPr lang="en-US" dirty="0"/>
              <a:t>) = Derivative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D73557-BFB9-4F2A-8525-349566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1" y="2919670"/>
            <a:ext cx="3876675" cy="181927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D3E474-F023-6739-007C-8AFA5896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FD98ED0-2B71-B2A3-19CE-797397A0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en-US" dirty="0"/>
              <a:t>Each of the components have already been scaled.  At this point we can simply add them together. </a:t>
            </a:r>
          </a:p>
          <a:p>
            <a:r>
              <a:rPr lang="en-US" dirty="0"/>
              <a:t>Add the three fixes for P, I, and D together.  This will compute the final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590309" y="3311119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the correction the the steering of a move steering block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ECF7D-CEF7-5651-24F7-55A2E220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7" y="3767835"/>
            <a:ext cx="3716105" cy="173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51B1D9-8533-FBE6-58CE-57FAF92E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75" y="3767835"/>
            <a:ext cx="3727099" cy="1192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F39BA-BBE9-02B0-E943-D39AD95BCD98}"/>
              </a:ext>
            </a:extLst>
          </p:cNvPr>
          <p:cNvCxnSpPr/>
          <p:nvPr/>
        </p:nvCxnSpPr>
        <p:spPr>
          <a:xfrm flipV="1">
            <a:off x="2106475" y="4708508"/>
            <a:ext cx="0" cy="3827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BAAF3-574B-3525-117D-2213DAC45303}"/>
              </a:ext>
            </a:extLst>
          </p:cNvPr>
          <p:cNvCxnSpPr>
            <a:cxnSpLocks/>
          </p:cNvCxnSpPr>
          <p:nvPr/>
        </p:nvCxnSpPr>
        <p:spPr>
          <a:xfrm>
            <a:off x="4203405" y="4352374"/>
            <a:ext cx="8718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4D1EDD7-AB0A-6C5D-016F-5AB4B5E9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573EDA9-A8B2-E1AA-A501-816F8A7B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r>
              <a:rPr lang="en-US" sz="2100" dirty="0"/>
              <a:t>This is what you get if you put all these parts together. </a:t>
            </a:r>
          </a:p>
          <a:p>
            <a:r>
              <a:rPr lang="en-US" sz="2100" dirty="0"/>
              <a:t>We hope you now understand how PID works a bit better.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A2122-BADF-2967-E333-C69E05A8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20" y="1258613"/>
            <a:ext cx="4089684" cy="490762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5BD2ED2-4AE3-9702-5748-E2D033B2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E8451E-7E77-4D2C-2C53-0C175513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Code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373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the variables for the last error and integral before the loop and initialize to 0 because they are read before being written.  Additionally, set the movement motors and speed.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88333-A626-0D65-A865-B6DDF8ED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9" y="1156054"/>
            <a:ext cx="2926200" cy="51142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B356DA-6175-6686-F943-FB845F26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D99C33-B845-608A-66B6-4F7BD59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PID constants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r>
              <a:rPr lang="en-US" sz="1650" dirty="0"/>
              <a:t>The most common way to tune your PID constants is trial and error.</a:t>
            </a:r>
          </a:p>
          <a:p>
            <a:r>
              <a:rPr lang="en-US" sz="1650" dirty="0"/>
              <a:t>This can take time. Here are some tips:</a:t>
            </a:r>
          </a:p>
          <a:p>
            <a:pPr lvl="1"/>
            <a:r>
              <a:rPr lang="en-US" sz="1575" dirty="0"/>
              <a:t>Disable everything but the proportional part (set the other constants to zero). Adjust just the proportional constant until robot follows the line well.</a:t>
            </a:r>
          </a:p>
          <a:p>
            <a:pPr lvl="1"/>
            <a:r>
              <a:rPr lang="en-US" sz="1575" dirty="0"/>
              <a:t>Then, enable the integral and adjust until it provides good performance on a range of lines.</a:t>
            </a:r>
          </a:p>
          <a:p>
            <a:pPr lvl="1"/>
            <a:r>
              <a:rPr lang="en-US" sz="1575" dirty="0"/>
              <a:t>Finally, enable the derivative and adjust until you are satisfied with the line following.</a:t>
            </a:r>
          </a:p>
          <a:p>
            <a:pPr lvl="1"/>
            <a:r>
              <a:rPr lang="en-US" sz="1575" dirty="0"/>
              <a:t>When enabling each segment, here are some good numbers to start with for the constants:</a:t>
            </a:r>
          </a:p>
          <a:p>
            <a:pPr lvl="2"/>
            <a:r>
              <a:rPr lang="en-US" sz="1500" dirty="0"/>
              <a:t>P: 1.0 adjust by ±0.5 initially and ±0.1 for fine tuning</a:t>
            </a:r>
          </a:p>
          <a:p>
            <a:pPr lvl="2"/>
            <a:r>
              <a:rPr lang="en-US" sz="1500" dirty="0"/>
              <a:t>I: 0.05 adjust by ±0.01 initially and ±0.005 for fine tuning</a:t>
            </a:r>
          </a:p>
          <a:p>
            <a:pPr lvl="2"/>
            <a:r>
              <a:rPr lang="en-US" sz="1500" dirty="0"/>
              <a:t>D: 1.0 adjust by ±0.5 initially and ±0.1 for fine tuning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81DB3-863A-FA48-C5E0-7EA6C99E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72A51-A2E9-B126-43FB-2DAE54A3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Line followers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81DB3-863A-FA48-C5E0-7EA6C99E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72A51-A2E9-B126-43FB-2DAE54A3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DE42FAC-00BA-C4B0-D3E4-A3FF5C72FFD6}"/>
              </a:ext>
            </a:extLst>
          </p:cNvPr>
          <p:cNvSpPr txBox="1">
            <a:spLocks/>
          </p:cNvSpPr>
          <p:nvPr/>
        </p:nvSpPr>
        <p:spPr>
          <a:xfrm>
            <a:off x="811019" y="1802664"/>
            <a:ext cx="3593500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accent5"/>
                </a:solidFill>
              </a:rPr>
              <a:t>Proportional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12639C0-FE1C-F66B-B244-FE43676E7181}"/>
              </a:ext>
            </a:extLst>
          </p:cNvPr>
          <p:cNvSpPr txBox="1">
            <a:spLocks/>
          </p:cNvSpPr>
          <p:nvPr/>
        </p:nvSpPr>
        <p:spPr>
          <a:xfrm>
            <a:off x="504992" y="2349789"/>
            <a:ext cx="3899527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Uses the “P” in PID</a:t>
            </a:r>
          </a:p>
          <a:p>
            <a:r>
              <a:rPr lang="en-US"/>
              <a:t>Makes proportional turns</a:t>
            </a:r>
          </a:p>
          <a:p>
            <a:r>
              <a:rPr lang="en-US"/>
              <a:t>Works well on both straight and curved lines</a:t>
            </a:r>
          </a:p>
          <a:p>
            <a:r>
              <a:rPr lang="en-US"/>
              <a:t>Good for intermediate to advanced teams </a:t>
            </a:r>
            <a:r>
              <a:rPr lang="en-US">
                <a:sym typeface="Wingdings"/>
              </a:rPr>
              <a:t> need to know math blocks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29E7605-AD33-01DC-9BC3-99E1A4D4DB1F}"/>
              </a:ext>
            </a:extLst>
          </p:cNvPr>
          <p:cNvSpPr txBox="1">
            <a:spLocks/>
          </p:cNvSpPr>
          <p:nvPr/>
        </p:nvSpPr>
        <p:spPr>
          <a:xfrm>
            <a:off x="4893108" y="1802664"/>
            <a:ext cx="3601635" cy="57626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>
                <a:solidFill>
                  <a:schemeClr val="accent5"/>
                </a:solidFill>
              </a:rPr>
              <a:t>PID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C676064A-14F5-6EEF-0FBC-9F38D30BEBE2}"/>
              </a:ext>
            </a:extLst>
          </p:cNvPr>
          <p:cNvSpPr txBox="1">
            <a:spLocks/>
          </p:cNvSpPr>
          <p:nvPr/>
        </p:nvSpPr>
        <p:spPr>
          <a:xfrm>
            <a:off x="4587082" y="2349789"/>
            <a:ext cx="3907662" cy="29349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 is better than proportional control on a very curved line, as the robot adapts to the curviness</a:t>
            </a:r>
          </a:p>
          <a:p>
            <a:r>
              <a:rPr lang="en-US"/>
              <a:t>However, for FIRST LEGO League, which mostly has straight lines, proportional control can be 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5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9EECF1-4F6F-F967-3DA1-C51AEA91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B09DAE-C5D3-C2F6-2A80-80DEAC10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limitations of proportional control</a:t>
            </a:r>
          </a:p>
          <a:p>
            <a:r>
              <a:rPr lang="en-US" dirty="0"/>
              <a:t>Learn what PID means</a:t>
            </a:r>
          </a:p>
          <a:p>
            <a:r>
              <a:rPr lang="en-US" dirty="0"/>
              <a:t>Learn how to program PID and how to tune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50AC6C-EC30-20F0-DA53-4AE2B44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CFCF3E-897F-CDC2-95F9-E881B6E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Proportional Control Have Trouble?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50AC6C-EC30-20F0-DA53-4AE2B44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CFCF3E-897F-CDC2-95F9-E881B6E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B07AF6C6-94E3-29DF-4619-08E3630ABDD9}"/>
              </a:ext>
            </a:extLst>
          </p:cNvPr>
          <p:cNvSpPr txBox="1">
            <a:spLocks/>
          </p:cNvSpPr>
          <p:nvPr/>
        </p:nvSpPr>
        <p:spPr>
          <a:xfrm>
            <a:off x="194703" y="2498563"/>
            <a:ext cx="3281534" cy="267818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/>
              <a:t>On line </a:t>
            </a:r>
            <a:r>
              <a:rPr lang="en-US">
                <a:sym typeface="Wingdings" pitchFamily="2" charset="2"/>
              </a:rPr>
              <a:t> go straight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On white  turn left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Moving across line  turn right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On white  turn left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</p:txBody>
      </p:sp>
      <p:sp>
        <p:nvSpPr>
          <p:cNvPr id="51" name="Content Placeholder 9">
            <a:extLst>
              <a:ext uri="{FF2B5EF4-FFF2-40B4-BE49-F238E27FC236}">
                <a16:creationId xmlns:a16="http://schemas.microsoft.com/office/drawing/2014/main" id="{279004F0-8D20-8260-266F-3EA75120F817}"/>
              </a:ext>
            </a:extLst>
          </p:cNvPr>
          <p:cNvSpPr txBox="1">
            <a:spLocks/>
          </p:cNvSpPr>
          <p:nvPr/>
        </p:nvSpPr>
        <p:spPr>
          <a:xfrm>
            <a:off x="5793005" y="2498563"/>
            <a:ext cx="3202154" cy="267818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/>
              <a:t>On line </a:t>
            </a:r>
            <a:r>
              <a:rPr lang="en-US">
                <a:sym typeface="Wingdings" pitchFamily="2" charset="2"/>
              </a:rPr>
              <a:t> go straight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On white  turn left</a:t>
            </a:r>
          </a:p>
          <a:p>
            <a:pPr marL="0" indent="0">
              <a:buFont typeface="Wingdings 2" charset="2"/>
              <a:buNone/>
            </a:pP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Moving across line  go straight!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On white  turn left</a:t>
            </a:r>
          </a:p>
          <a:p>
            <a:pPr marL="0" indent="0">
              <a:buFont typeface="Wingdings 2" charset="2"/>
              <a:buNone/>
            </a:pP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pPr marL="0" indent="0">
              <a:buFont typeface="Wingdings 2" charset="2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A4D6D7-1F74-80C2-0788-BE5026EC5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489E47-EFC9-3FD7-AF06-DF3BE68F1EEE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54" name="Rounded Rectangle 39">
              <a:extLst>
                <a:ext uri="{FF2B5EF4-FFF2-40B4-BE49-F238E27FC236}">
                  <a16:creationId xmlns:a16="http://schemas.microsoft.com/office/drawing/2014/main" id="{EECDC528-18B0-46A5-0E28-E27515140BF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Rounded Rectangle 40">
              <a:extLst>
                <a:ext uri="{FF2B5EF4-FFF2-40B4-BE49-F238E27FC236}">
                  <a16:creationId xmlns:a16="http://schemas.microsoft.com/office/drawing/2014/main" id="{29ACE201-DECB-8534-F594-FC554150841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Rounded Rectangle 41">
              <a:extLst>
                <a:ext uri="{FF2B5EF4-FFF2-40B4-BE49-F238E27FC236}">
                  <a16:creationId xmlns:a16="http://schemas.microsoft.com/office/drawing/2014/main" id="{398271FE-75F4-4CED-FD48-35D02A10695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D21DD-C81E-8560-F33A-EC9089A35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9FC044F6-01D5-D975-9EB2-1692F15505C7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1A47D2-623E-6D46-03D8-3DE406942B3C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60" name="Rounded Rectangle 45">
              <a:extLst>
                <a:ext uri="{FF2B5EF4-FFF2-40B4-BE49-F238E27FC236}">
                  <a16:creationId xmlns:a16="http://schemas.microsoft.com/office/drawing/2014/main" id="{60EE8039-EB8A-E1E0-43D8-79F47A1AE0DA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46">
              <a:extLst>
                <a:ext uri="{FF2B5EF4-FFF2-40B4-BE49-F238E27FC236}">
                  <a16:creationId xmlns:a16="http://schemas.microsoft.com/office/drawing/2014/main" id="{EEEF23F1-C6CE-D08F-4FE6-8B95F574506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Rounded Rectangle 47">
              <a:extLst>
                <a:ext uri="{FF2B5EF4-FFF2-40B4-BE49-F238E27FC236}">
                  <a16:creationId xmlns:a16="http://schemas.microsoft.com/office/drawing/2014/main" id="{23FD997F-A112-2DB6-8AF5-F51B0BB230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60BB2F9-E069-7C9C-DAA3-3CC222FE1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D5563B-D4A3-2273-3AE7-26DA10856C30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65" name="Rounded Rectangle 50">
              <a:extLst>
                <a:ext uri="{FF2B5EF4-FFF2-40B4-BE49-F238E27FC236}">
                  <a16:creationId xmlns:a16="http://schemas.microsoft.com/office/drawing/2014/main" id="{A13F86A4-D0AA-CE2E-5613-38695B86D5EA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Rounded Rectangle 51">
              <a:extLst>
                <a:ext uri="{FF2B5EF4-FFF2-40B4-BE49-F238E27FC236}">
                  <a16:creationId xmlns:a16="http://schemas.microsoft.com/office/drawing/2014/main" id="{9F28D81A-7302-6B8B-2FCA-7E86E24D1D8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Rounded Rectangle 52">
              <a:extLst>
                <a:ext uri="{FF2B5EF4-FFF2-40B4-BE49-F238E27FC236}">
                  <a16:creationId xmlns:a16="http://schemas.microsoft.com/office/drawing/2014/main" id="{5DB6376B-8A5C-E2FB-B7EC-085A025E4F5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11AA075-4DB0-BF9D-7AFE-C7CA75935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A343A44-0385-6BD8-87EC-70174FCFDC89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834DCDA-2A4B-B435-0B1E-28B785BD95A0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71" name="Rounded Rectangle 56">
              <a:extLst>
                <a:ext uri="{FF2B5EF4-FFF2-40B4-BE49-F238E27FC236}">
                  <a16:creationId xmlns:a16="http://schemas.microsoft.com/office/drawing/2014/main" id="{634D12F0-B694-F80E-9DDE-E2B6AC38BE2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Rounded Rectangle 57">
              <a:extLst>
                <a:ext uri="{FF2B5EF4-FFF2-40B4-BE49-F238E27FC236}">
                  <a16:creationId xmlns:a16="http://schemas.microsoft.com/office/drawing/2014/main" id="{937686D7-2FC5-AEC3-A64D-B40DF706FAF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Rounded Rectangle 58">
              <a:extLst>
                <a:ext uri="{FF2B5EF4-FFF2-40B4-BE49-F238E27FC236}">
                  <a16:creationId xmlns:a16="http://schemas.microsoft.com/office/drawing/2014/main" id="{2A0B8520-1ED3-D3C6-0137-200B2015545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5E67F1-AB1C-9D26-F3AD-EDA1B3F4C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A9F89D-EB3E-E139-46C9-C2A85137600E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76" name="Rounded Rectangle 61">
              <a:extLst>
                <a:ext uri="{FF2B5EF4-FFF2-40B4-BE49-F238E27FC236}">
                  <a16:creationId xmlns:a16="http://schemas.microsoft.com/office/drawing/2014/main" id="{797DFAF8-1C0B-5E2D-672A-7233E0AC5DA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Rounded Rectangle 62">
              <a:extLst>
                <a:ext uri="{FF2B5EF4-FFF2-40B4-BE49-F238E27FC236}">
                  <a16:creationId xmlns:a16="http://schemas.microsoft.com/office/drawing/2014/main" id="{CA7A0C9A-BC93-C339-7924-347266505A6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Rounded Rectangle 63">
              <a:extLst>
                <a:ext uri="{FF2B5EF4-FFF2-40B4-BE49-F238E27FC236}">
                  <a16:creationId xmlns:a16="http://schemas.microsoft.com/office/drawing/2014/main" id="{CBE5EC39-6F0B-2FA7-0CEF-969B48D5C71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C3EBE3C-57B9-953D-1DF9-1236D9CBF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376903-CA26-DFAB-E39B-210A90089064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81" name="Rounded Rectangle 66">
              <a:extLst>
                <a:ext uri="{FF2B5EF4-FFF2-40B4-BE49-F238E27FC236}">
                  <a16:creationId xmlns:a16="http://schemas.microsoft.com/office/drawing/2014/main" id="{4C988CFB-4C56-F61B-FDB6-C49B59981E93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Rounded Rectangle 67">
              <a:extLst>
                <a:ext uri="{FF2B5EF4-FFF2-40B4-BE49-F238E27FC236}">
                  <a16:creationId xmlns:a16="http://schemas.microsoft.com/office/drawing/2014/main" id="{91D03E12-E56E-752C-F1DE-002B2CFC9D0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Rounded Rectangle 68">
              <a:extLst>
                <a:ext uri="{FF2B5EF4-FFF2-40B4-BE49-F238E27FC236}">
                  <a16:creationId xmlns:a16="http://schemas.microsoft.com/office/drawing/2014/main" id="{A37403B3-CA00-0CB0-CD14-899C05F30833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A647088-4134-8CD9-58E3-A62407CAB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46E5569-46B8-A05A-A177-47DEA321E1B7}"/>
              </a:ext>
            </a:extLst>
          </p:cNvPr>
          <p:cNvSpPr txBox="1"/>
          <p:nvPr/>
        </p:nvSpPr>
        <p:spPr>
          <a:xfrm>
            <a:off x="5941017" y="5318789"/>
            <a:ext cx="186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 READING =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67BAEB-B51B-F962-FC4A-B2F79379CC21}"/>
              </a:ext>
            </a:extLst>
          </p:cNvPr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0191D9-95D5-FFD8-29FD-E351DE9A6E1A}"/>
              </a:ext>
            </a:extLst>
          </p:cNvPr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FB997F-AEC5-F0DB-A8E2-E0562E23B236}"/>
              </a:ext>
            </a:extLst>
          </p:cNvPr>
          <p:cNvSpPr txBox="1"/>
          <p:nvPr/>
        </p:nvSpPr>
        <p:spPr>
          <a:xfrm>
            <a:off x="4276268" y="1219200"/>
            <a:ext cx="4718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the following few slides are animated. Use PowerPoint presentation mode to view them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B543EFB9-6182-E981-CD2F-D0F6DD79E456}"/>
              </a:ext>
            </a:extLst>
          </p:cNvPr>
          <p:cNvSpPr txBox="1">
            <a:spLocks/>
          </p:cNvSpPr>
          <p:nvPr/>
        </p:nvSpPr>
        <p:spPr>
          <a:xfrm>
            <a:off x="581193" y="1478826"/>
            <a:ext cx="2763586" cy="6393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What would a human do?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EEA0F6B2-7421-913A-E458-A66683D09410}"/>
              </a:ext>
            </a:extLst>
          </p:cNvPr>
          <p:cNvSpPr txBox="1">
            <a:spLocks/>
          </p:cNvSpPr>
          <p:nvPr/>
        </p:nvSpPr>
        <p:spPr>
          <a:xfrm>
            <a:off x="5216101" y="1478826"/>
            <a:ext cx="3354843" cy="432197"/>
          </a:xfrm>
          <a:prstGeom prst="rect">
            <a:avLst/>
          </a:prstGeom>
          <a:ln>
            <a:noFill/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What would proportional control do?</a:t>
            </a:r>
          </a:p>
        </p:txBody>
      </p:sp>
    </p:spTree>
    <p:extLst>
      <p:ext uri="{BB962C8B-B14F-4D97-AF65-F5344CB8AC3E}">
        <p14:creationId xmlns:p14="http://schemas.microsoft.com/office/powerpoint/2010/main" val="25027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6" grpId="2"/>
      <p:bldP spid="86" grpId="3"/>
      <p:bldP spid="87" grpId="0"/>
      <p:bldP spid="87" grpId="1"/>
      <p:bldP spid="87" grpId="2"/>
      <p:bldP spid="87" grpId="3"/>
      <p:bldP spid="87" grpId="4"/>
      <p:bldP spid="87" grpId="5"/>
      <p:bldP spid="87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Proportional Control?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50AC6C-EC30-20F0-DA53-4AE2B44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CFCF3E-897F-CDC2-95F9-E881B6E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9D692B2-1741-C76B-1D4B-B06DBD0346AC}"/>
              </a:ext>
            </a:extLst>
          </p:cNvPr>
          <p:cNvSpPr txBox="1">
            <a:spLocks/>
          </p:cNvSpPr>
          <p:nvPr/>
        </p:nvSpPr>
        <p:spPr>
          <a:xfrm>
            <a:off x="456587" y="1440237"/>
            <a:ext cx="2743200" cy="560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What would a human do?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2BD2201-48B7-2758-A84A-689BC43969A7}"/>
              </a:ext>
            </a:extLst>
          </p:cNvPr>
          <p:cNvSpPr txBox="1">
            <a:spLocks/>
          </p:cNvSpPr>
          <p:nvPr/>
        </p:nvSpPr>
        <p:spPr>
          <a:xfrm>
            <a:off x="5040954" y="1435450"/>
            <a:ext cx="3826257" cy="56099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chemeClr val="accent5"/>
                </a:solidFill>
              </a:rPr>
              <a:t>What would proportional control do?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33886B1B-FFBF-196C-D085-BF1901F6E6EB}"/>
              </a:ext>
            </a:extLst>
          </p:cNvPr>
          <p:cNvSpPr txBox="1">
            <a:spLocks/>
          </p:cNvSpPr>
          <p:nvPr/>
        </p:nvSpPr>
        <p:spPr>
          <a:xfrm>
            <a:off x="5620822" y="2542764"/>
            <a:ext cx="3103833" cy="220124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Turning left/on line  go straight!</a:t>
            </a:r>
          </a:p>
          <a:p>
            <a:pPr marL="0" indent="0">
              <a:buFont typeface="Wingdings 2" charset="2"/>
              <a:buNone/>
            </a:pP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4FFEF-7C62-C6EA-D8DB-0DBE8E4B5C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876073D-E2EE-B7AA-BD11-F3D956A35499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ED9213-CC4E-3CCA-F14B-A60D6BA3AD59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14" name="Rounded Rectangle 50">
              <a:extLst>
                <a:ext uri="{FF2B5EF4-FFF2-40B4-BE49-F238E27FC236}">
                  <a16:creationId xmlns:a16="http://schemas.microsoft.com/office/drawing/2014/main" id="{33CD9EA2-347D-1699-7E2C-547522FE928A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51">
              <a:extLst>
                <a:ext uri="{FF2B5EF4-FFF2-40B4-BE49-F238E27FC236}">
                  <a16:creationId xmlns:a16="http://schemas.microsoft.com/office/drawing/2014/main" id="{0A85D1CF-F503-B2C0-71BD-E8562F4AC8A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52">
              <a:extLst>
                <a:ext uri="{FF2B5EF4-FFF2-40B4-BE49-F238E27FC236}">
                  <a16:creationId xmlns:a16="http://schemas.microsoft.com/office/drawing/2014/main" id="{CE56208C-8E77-C320-CC16-2D41776D62F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DB220B-F067-3922-BD1E-867CDE5E4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A446A84-EABF-8065-14CA-14F67BBD94AF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289CD5-A474-77B3-26D9-4EC3A4A03CD2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20" name="Rounded Rectangle 56">
              <a:extLst>
                <a:ext uri="{FF2B5EF4-FFF2-40B4-BE49-F238E27FC236}">
                  <a16:creationId xmlns:a16="http://schemas.microsoft.com/office/drawing/2014/main" id="{7CAA3EBE-9EBA-C30A-D425-B1F9E1AFCEF3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57">
              <a:extLst>
                <a:ext uri="{FF2B5EF4-FFF2-40B4-BE49-F238E27FC236}">
                  <a16:creationId xmlns:a16="http://schemas.microsoft.com/office/drawing/2014/main" id="{0BAC9200-648A-56A2-A211-AFC2BD5800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58">
              <a:extLst>
                <a:ext uri="{FF2B5EF4-FFF2-40B4-BE49-F238E27FC236}">
                  <a16:creationId xmlns:a16="http://schemas.microsoft.com/office/drawing/2014/main" id="{0D4D2B33-B89E-C954-4F61-0367A2041C1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D7E6C1-8EF4-4C60-802F-2CA34418F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C1AED3-8EFF-8A98-E692-FDEE3DDD387F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25" name="Rounded Rectangle 61">
              <a:extLst>
                <a:ext uri="{FF2B5EF4-FFF2-40B4-BE49-F238E27FC236}">
                  <a16:creationId xmlns:a16="http://schemas.microsoft.com/office/drawing/2014/main" id="{DA867301-5DB5-FA67-6C53-01B795D6DCF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62">
              <a:extLst>
                <a:ext uri="{FF2B5EF4-FFF2-40B4-BE49-F238E27FC236}">
                  <a16:creationId xmlns:a16="http://schemas.microsoft.com/office/drawing/2014/main" id="{BA229376-FDDA-756C-D0F4-FC6A219CD05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63">
              <a:extLst>
                <a:ext uri="{FF2B5EF4-FFF2-40B4-BE49-F238E27FC236}">
                  <a16:creationId xmlns:a16="http://schemas.microsoft.com/office/drawing/2014/main" id="{874E4974-CD51-7C01-A396-81925A208DD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FAF00C-AEF9-06B3-9AEC-C73B262C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15AF57-6951-8F4A-B3DB-18A7D697E261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30" name="Rounded Rectangle 66">
              <a:extLst>
                <a:ext uri="{FF2B5EF4-FFF2-40B4-BE49-F238E27FC236}">
                  <a16:creationId xmlns:a16="http://schemas.microsoft.com/office/drawing/2014/main" id="{2F2B733A-27C1-042B-9D69-5221C5B54825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67">
              <a:extLst>
                <a:ext uri="{FF2B5EF4-FFF2-40B4-BE49-F238E27FC236}">
                  <a16:creationId xmlns:a16="http://schemas.microsoft.com/office/drawing/2014/main" id="{1A9C3A16-3C5E-94D3-0EC1-FD4DFB93B46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68">
              <a:extLst>
                <a:ext uri="{FF2B5EF4-FFF2-40B4-BE49-F238E27FC236}">
                  <a16:creationId xmlns:a16="http://schemas.microsoft.com/office/drawing/2014/main" id="{150ABCF9-3EC2-E263-D029-1DD110C1A9A5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E6ECF7-67EA-2C13-96AF-D9BD7CBFD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C55D9-1C84-5556-A2E6-AA058C944AA2}"/>
              </a:ext>
            </a:extLst>
          </p:cNvPr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B2A0D8-58D3-0D62-EB55-C9BEBEF8C7AA}"/>
              </a:ext>
            </a:extLst>
          </p:cNvPr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Has past steering fixes helped reduce error?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F7722F-9F3D-5EF8-E471-EF38DFE0F611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F40ED455-621E-E146-016C-7BD452913BC0}"/>
              </a:ext>
            </a:extLst>
          </p:cNvPr>
          <p:cNvSpPr txBox="1">
            <a:spLocks/>
          </p:cNvSpPr>
          <p:nvPr/>
        </p:nvSpPr>
        <p:spPr>
          <a:xfrm>
            <a:off x="458326" y="2458437"/>
            <a:ext cx="3162736" cy="220124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Turning left/on line  turn right</a:t>
            </a:r>
          </a:p>
          <a:p>
            <a:pPr marL="0" indent="0">
              <a:buFont typeface="Wingdings 2" charset="2"/>
              <a:buNone/>
            </a:pPr>
            <a:r>
              <a:rPr lang="en-US">
                <a:sym typeface="Wingdings" pitchFamily="2" charset="2"/>
              </a:rPr>
              <a:t>Getting further from line  turn even more!</a:t>
            </a:r>
          </a:p>
          <a:p>
            <a:endParaRPr lang="en-US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50AC6C-EC30-20F0-DA53-4AE2B44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CFCF3E-897F-CDC2-95F9-E881B6E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B432B1F6-0E79-B65D-1618-A5A909B09A02}"/>
              </a:ext>
            </a:extLst>
          </p:cNvPr>
          <p:cNvSpPr txBox="1">
            <a:spLocks/>
          </p:cNvSpPr>
          <p:nvPr/>
        </p:nvSpPr>
        <p:spPr>
          <a:xfrm>
            <a:off x="135954" y="2019152"/>
            <a:ext cx="3296899" cy="322562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If readings are: 75, 65, 55  what do you think the next reading will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What if the readings were 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What information did you use to guess?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Derivative  the rate at which a value is changing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D931FD85-4700-C3EA-CD65-71BF4AB3D888}"/>
              </a:ext>
            </a:extLst>
          </p:cNvPr>
          <p:cNvSpPr txBox="1">
            <a:spLocks/>
          </p:cNvSpPr>
          <p:nvPr/>
        </p:nvSpPr>
        <p:spPr>
          <a:xfrm>
            <a:off x="4948414" y="2029539"/>
            <a:ext cx="4059631" cy="457773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When the correction is working well, what does error readings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+5, -6, +4 -3….  i.e. bouncing around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When steering is not working, what does error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+5, +5, +6, +5… i.e. always on one side of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How can we detect this easily?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Hint: look at the sum of all past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What is an ideal value for this sum? What does it mean if the sum is large?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Integral  the “sum” of values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D66CB3-6FB1-D68B-0F63-F6DD829E5F3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287B770-23BA-D62B-63D2-88C574C8347A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1094B7-9CB9-ABB8-A59B-2310E00F6B32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41" name="Rounded Rectangle 13">
              <a:extLst>
                <a:ext uri="{FF2B5EF4-FFF2-40B4-BE49-F238E27FC236}">
                  <a16:creationId xmlns:a16="http://schemas.microsoft.com/office/drawing/2014/main" id="{041447DF-7C7C-0114-B06C-390830E187E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14">
              <a:extLst>
                <a:ext uri="{FF2B5EF4-FFF2-40B4-BE49-F238E27FC236}">
                  <a16:creationId xmlns:a16="http://schemas.microsoft.com/office/drawing/2014/main" id="{C2F0C578-536B-A368-4879-7DE057909AF9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ounded Rectangle 15">
              <a:extLst>
                <a:ext uri="{FF2B5EF4-FFF2-40B4-BE49-F238E27FC236}">
                  <a16:creationId xmlns:a16="http://schemas.microsoft.com/office/drawing/2014/main" id="{C56A4CF0-C0F4-8618-BB89-36A9B09603E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AC9504-93DE-7F36-CF00-94A5BE935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9A3D73-1BE4-5A7B-D0AF-44C73ED55F7E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C57477-E4DD-0766-9FA9-FE07C9D4E8A9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47" name="Rounded Rectangle 19">
              <a:extLst>
                <a:ext uri="{FF2B5EF4-FFF2-40B4-BE49-F238E27FC236}">
                  <a16:creationId xmlns:a16="http://schemas.microsoft.com/office/drawing/2014/main" id="{40416A4B-A039-4FE0-6415-617B7ED3CFF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20">
              <a:extLst>
                <a:ext uri="{FF2B5EF4-FFF2-40B4-BE49-F238E27FC236}">
                  <a16:creationId xmlns:a16="http://schemas.microsoft.com/office/drawing/2014/main" id="{8E1B1893-BC9E-0A89-319B-E3885B24A4F2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Rounded Rectangle 21">
              <a:extLst>
                <a:ext uri="{FF2B5EF4-FFF2-40B4-BE49-F238E27FC236}">
                  <a16:creationId xmlns:a16="http://schemas.microsoft.com/office/drawing/2014/main" id="{FC689C57-9036-3C6D-72CC-F33D8C92C75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75D4F53-C852-5B97-A002-439BE042F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92BE56-67E3-B694-D320-BDE4FE71E795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52" name="Rounded Rectangle 24">
              <a:extLst>
                <a:ext uri="{FF2B5EF4-FFF2-40B4-BE49-F238E27FC236}">
                  <a16:creationId xmlns:a16="http://schemas.microsoft.com/office/drawing/2014/main" id="{ED5ECDDA-7D34-D6B0-A451-9A78B7C5D34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8F7098A3-BD30-1768-E4CF-5C7F2FEEC6F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E55608DE-17FC-BEF5-6113-7E50C4D87EA5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682849-06F6-223D-BFA3-67981CEAE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001D24-8AB2-3F2D-7A07-37AD868712A0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57" name="Rounded Rectangle 29">
              <a:extLst>
                <a:ext uri="{FF2B5EF4-FFF2-40B4-BE49-F238E27FC236}">
                  <a16:creationId xmlns:a16="http://schemas.microsoft.com/office/drawing/2014/main" id="{9308A583-C3A4-7A9A-DC06-07BA7420BDF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C60816C4-AEE1-BB6B-03D5-EC0EC825BE9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E7E3A611-6F8D-4E6F-1EB1-FC39AED9C993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ADEEBC9-8DB2-4605-A022-CBE046C0A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EB4A283-1B61-5DAE-3276-320A44A77B18}"/>
              </a:ext>
            </a:extLst>
          </p:cNvPr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9B3B2F-BBE8-00FB-D956-2FFA589A545E}"/>
              </a:ext>
            </a:extLst>
          </p:cNvPr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Have past steering fixes helped reduce error?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BF5239-02A5-495C-FD80-B6F8F9B29F2C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4907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PID?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</a:t>
            </a:r>
            <a:r>
              <a:rPr lang="en-US" dirty="0"/>
              <a:t>roportional [Error] </a:t>
            </a:r>
            <a:r>
              <a:rPr lang="en-US" dirty="0">
                <a:sym typeface="Wingdings" pitchFamily="2" charset="2"/>
              </a:rPr>
              <a:t> How bad is the situation now?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dirty="0"/>
              <a:t>ntegral </a:t>
            </a:r>
            <a:r>
              <a:rPr lang="en-US" dirty="0">
                <a:sym typeface="Wingdings" pitchFamily="2" charset="2"/>
              </a:rPr>
              <a:t> Have my past fixes helped fix things?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D</a:t>
            </a:r>
            <a:r>
              <a:rPr lang="en-US" dirty="0"/>
              <a:t>erivative </a:t>
            </a:r>
            <a:r>
              <a:rPr lang="en-US" dirty="0">
                <a:sym typeface="Wingdings" pitchFamily="2" charset="2"/>
              </a:rPr>
              <a:t> How is the situation changing? </a:t>
            </a:r>
          </a:p>
          <a:p>
            <a:r>
              <a:rPr lang="en-US" dirty="0">
                <a:sym typeface="Wingdings" pitchFamily="2" charset="2"/>
              </a:rPr>
              <a:t>PID control  combine the error, integral and derivative values to decide how to steer the robot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9546940-711C-F41D-809B-6A0014F7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610571-3652-AB8B-4C8F-C5BC7792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en-US" dirty="0"/>
              <a:t>Solid line represents what you have seen, dotted line is the future</a:t>
            </a:r>
          </a:p>
          <a:p>
            <a:r>
              <a:rPr lang="en-US" dirty="0"/>
              <a:t>At time 20, you see light reading = 40 and error = -10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Subtract </a:t>
            </a:r>
            <a:br>
              <a:rPr lang="en-US" sz="1350" dirty="0"/>
            </a:br>
            <a:r>
              <a:rPr lang="en-US" sz="1350" dirty="0"/>
              <a:t>target 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4B7DEBA-91BB-A773-31D0-CD5BB9C6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9D4338-444D-04B5-AA34-C89F160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en-US" dirty="0"/>
              <a:t>Looks at past history of line follower</a:t>
            </a:r>
          </a:p>
          <a:p>
            <a:r>
              <a:rPr lang="en-US" dirty="0"/>
              <a:t>Sum of past error</a:t>
            </a:r>
          </a:p>
          <a:p>
            <a:r>
              <a:rPr lang="en-US" dirty="0">
                <a:sym typeface="Wingdings" pitchFamily="2" charset="2"/>
              </a:rPr>
              <a:t>Like area under the curve in graph (integral)</a:t>
            </a:r>
          </a:p>
          <a:p>
            <a:pPr lvl="1"/>
            <a:r>
              <a:rPr lang="en-US" dirty="0">
                <a:sym typeface="Wingdings" pitchFamily="2" charset="2"/>
              </a:rPr>
              <a:t>Green = positive area</a:t>
            </a:r>
          </a:p>
          <a:p>
            <a:pPr lvl="1"/>
            <a:r>
              <a:rPr lang="en-US" dirty="0">
                <a:sym typeface="Wingdings" pitchFamily="2" charset="2"/>
              </a:rPr>
              <a:t>Red = negative area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813449-60DE-0CB3-FFB7-0CF28314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0B415A-17E1-F86F-8C1C-D5066CF2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en-US" dirty="0"/>
              <a:t>How quickly is position changing?</a:t>
            </a:r>
          </a:p>
          <a:p>
            <a:pPr lvl="1"/>
            <a:r>
              <a:rPr lang="en-US" dirty="0"/>
              <a:t>Predicts where the robot will be in the immediate future</a:t>
            </a:r>
          </a:p>
          <a:p>
            <a:pPr lvl="1"/>
            <a:r>
              <a:rPr lang="en-US" dirty="0"/>
              <a:t>Same as how fast is error changing</a:t>
            </a:r>
          </a:p>
          <a:p>
            <a:r>
              <a:rPr lang="en-US" dirty="0"/>
              <a:t>Can be measured using tangent line to measurements </a:t>
            </a:r>
            <a:r>
              <a:rPr lang="en-US" dirty="0">
                <a:sym typeface="Wingdings" pitchFamily="2" charset="2"/>
              </a:rPr>
              <a:t> derivative</a:t>
            </a:r>
          </a:p>
          <a:p>
            <a:pPr lvl="1"/>
            <a:r>
              <a:rPr lang="en-US" dirty="0">
                <a:sym typeface="Wingdings" pitchFamily="2" charset="2"/>
              </a:rPr>
              <a:t>Approximated using two nearby points on graph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B7BF6B-B40C-2C4C-D428-AA861C75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738BE01-69EC-07B4-5D42-E15F2AA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1445</TotalTime>
  <Words>1557</Words>
  <Application>Microsoft Office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Helvetica Neue</vt:lpstr>
      <vt:lpstr>Wingdings 2</vt:lpstr>
      <vt:lpstr>Dividend</vt:lpstr>
      <vt:lpstr>PID Line FOLLOWER</vt:lpstr>
      <vt:lpstr>Lesson Objectives</vt:lpstr>
      <vt:lpstr>When does Proportional Control Have Trouble?</vt:lpstr>
      <vt:lpstr>How can we fix Proportional Control?</vt:lpstr>
      <vt:lpstr>Lesson Objectives</vt:lpstr>
      <vt:lpstr>What is PID?   </vt:lpstr>
      <vt:lpstr>Error</vt:lpstr>
      <vt:lpstr>Integral</vt:lpstr>
      <vt:lpstr>Derivative</vt:lpstr>
      <vt:lpstr>Pseudocode</vt:lpstr>
      <vt:lpstr>Code - Proportional</vt:lpstr>
      <vt:lpstr>Code - Integral</vt:lpstr>
      <vt:lpstr>Code - Derivative</vt:lpstr>
      <vt:lpstr>Putting it all Together</vt:lpstr>
      <vt:lpstr>Full Code</vt:lpstr>
      <vt:lpstr>Full Code</vt:lpstr>
      <vt:lpstr>Key Step: Tuning The PID constants</vt:lpstr>
      <vt:lpstr>Evaluating Line followers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150</cp:revision>
  <dcterms:created xsi:type="dcterms:W3CDTF">2016-07-04T02:35:12Z</dcterms:created>
  <dcterms:modified xsi:type="dcterms:W3CDTF">2023-06-09T21:11:03Z</dcterms:modified>
</cp:coreProperties>
</file>