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9"/>
  </p:notesMasterIdLst>
  <p:handoutMasterIdLst>
    <p:handoutMasterId r:id="rId10"/>
  </p:handoutMasterIdLst>
  <p:sldIdLst>
    <p:sldId id="275" r:id="rId2"/>
    <p:sldId id="415" r:id="rId3"/>
    <p:sldId id="417" r:id="rId4"/>
    <p:sldId id="418" r:id="rId5"/>
    <p:sldId id="420" r:id="rId6"/>
    <p:sldId id="419" r:id="rId7"/>
    <p:sldId id="268" r:id="rId8"/>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87"/>
    <p:restoredTop sz="94613"/>
  </p:normalViewPr>
  <p:slideViewPr>
    <p:cSldViewPr snapToGrid="0" snapToObjects="1">
      <p:cViewPr varScale="1">
        <p:scale>
          <a:sx n="144" d="100"/>
          <a:sy n="144" d="100"/>
        </p:scale>
        <p:origin x="88" y="4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dirty="0"/>
          </a:p>
        </p:txBody>
      </p:sp>
    </p:spTree>
    <p:extLst>
      <p:ext uri="{BB962C8B-B14F-4D97-AF65-F5344CB8AC3E}">
        <p14:creationId xmlns:p14="http://schemas.microsoft.com/office/powerpoint/2010/main" val="300637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dirty="0"/>
          </a:p>
        </p:txBody>
      </p:sp>
    </p:spTree>
    <p:extLst>
      <p:ext uri="{BB962C8B-B14F-4D97-AF65-F5344CB8AC3E}">
        <p14:creationId xmlns:p14="http://schemas.microsoft.com/office/powerpoint/2010/main" val="615131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5</a:t>
            </a:fld>
            <a:endParaRPr lang="en-US" dirty="0"/>
          </a:p>
        </p:txBody>
      </p:sp>
    </p:spTree>
    <p:extLst>
      <p:ext uri="{BB962C8B-B14F-4D97-AF65-F5344CB8AC3E}">
        <p14:creationId xmlns:p14="http://schemas.microsoft.com/office/powerpoint/2010/main" val="3308447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0ECA5993-7A2F-3C4A-A5F6-B2DB79DA9554}"/>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339201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81914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403769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7FF1FE6-9898-1645-91E9-FE25DD4F11C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723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6865A614-7C79-6646-9B0E-3FAA4BA7AD6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19B59048-1288-6342-8046-639D0FBCEF88}"/>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86098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A48D831C-FF8B-804D-805D-F24630470E5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3CA8321-07DD-2E4D-84BE-04FC0BD0B12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9881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8296EDCD-5801-D341-949F-8EEA624C07B6}"/>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70016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51EED93E-4CC6-B648-BF69-194C27270BD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2793E24-1E67-284F-A50F-F074CC06EA0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755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7" name="Rectangle 6">
            <a:extLst>
              <a:ext uri="{FF2B5EF4-FFF2-40B4-BE49-F238E27FC236}">
                <a16:creationId xmlns:a16="http://schemas.microsoft.com/office/drawing/2014/main" id="{D22116CB-A0CE-554E-A69B-ADA38842A79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C0DA6192-DDB7-C342-AB49-80E161680A1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385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80765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54504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AE548B2-F468-2241-8060-B3E9B4821E1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942765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Laatste uitdagingen</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a:t>INSTRUCTIES</a:t>
            </a:r>
            <a:endParaRPr lang="en-US" dirty="0"/>
          </a:p>
        </p:txBody>
      </p:sp>
      <p:sp>
        <p:nvSpPr>
          <p:cNvPr id="3" name="Content Placeholder 2"/>
          <p:cNvSpPr>
            <a:spLocks noGrp="1"/>
          </p:cNvSpPr>
          <p:nvPr>
            <p:ph idx="1"/>
          </p:nvPr>
        </p:nvSpPr>
        <p:spPr>
          <a:xfrm>
            <a:off x="155089" y="1140006"/>
            <a:ext cx="5355098" cy="5082601"/>
          </a:xfrm>
        </p:spPr>
        <p:txBody>
          <a:bodyPr/>
          <a:lstStyle/>
          <a:p>
            <a:r>
              <a:rPr lang="nl" dirty="0"/>
              <a:t>Het doel van deze uitdagingen is om alles wat de leerlingen tot nu toe hebben geleerd te combineren: bewegen, draaien en basissensorgebruik</a:t>
            </a:r>
          </a:p>
          <a:p>
            <a:r>
              <a:rPr lang="nl" dirty="0"/>
              <a:t>Je kunt elke gewenste uitdaging opzetten met behulp van gekleurde elektrische tape op een wit bord (verkrijgbaar bij doe-het-zelf-/bouwmarkten). Op een harde vloer kunt u ook groot wit posterpapier gebruiken.</a:t>
            </a:r>
          </a:p>
          <a:p>
            <a:r>
              <a:rPr lang="nl" dirty="0"/>
              <a:t>Merk op dat de kleuren van de elektrische tape niet overeenkomen met de kleuren van LEGO. Het kan dus zijn dat uw sensoren moeite hebben met het lezen van die kleuren.</a:t>
            </a:r>
          </a:p>
          <a:p>
            <a:r>
              <a:rPr lang="nl" dirty="0"/>
              <a:t>Je kunt ook oude FIRST LEGO Leaguematten gebruiken om te oefenen. Ze zijn soms beschikbaar op eBay of andere teams.</a:t>
            </a:r>
          </a:p>
          <a:p>
            <a:endParaRPr lang="en-US" dirty="0"/>
          </a:p>
        </p:txBody>
      </p:sp>
      <p:sp>
        <p:nvSpPr>
          <p:cNvPr id="4" name="Footer Placeholder 3"/>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p:cNvSpPr>
            <a:spLocks noGrp="1"/>
          </p:cNvSpPr>
          <p:nvPr>
            <p:ph type="sldNum" sz="quarter" idx="12"/>
          </p:nvPr>
        </p:nvSpPr>
        <p:spPr/>
        <p:txBody>
          <a:bodyPr/>
          <a:lstStyle/>
          <a:p>
            <a:fld id="{4DBC7FC8-25FB-FC45-8177-2B991DA6778C}" type="slidenum">
              <a:rPr lang="en-US" smtClean="0"/>
              <a:pPr/>
              <a:t>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10186" y="1312113"/>
            <a:ext cx="3408671" cy="2263570"/>
          </a:xfrm>
          <a:prstGeom prst="rect">
            <a:avLst/>
          </a:prstGeom>
        </p:spPr>
      </p:pic>
      <p:sp>
        <p:nvSpPr>
          <p:cNvPr id="7" name="Content Placeholder 2"/>
          <p:cNvSpPr txBox="1">
            <a:spLocks/>
          </p:cNvSpPr>
          <p:nvPr/>
        </p:nvSpPr>
        <p:spPr>
          <a:xfrm>
            <a:off x="4528685" y="4013965"/>
            <a:ext cx="4122736" cy="268076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b="0"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10186" y="3880877"/>
            <a:ext cx="3478726" cy="2263570"/>
          </a:xfrm>
          <a:prstGeom prst="rect">
            <a:avLst/>
          </a:prstGeom>
        </p:spPr>
      </p:pic>
    </p:spTree>
    <p:extLst>
      <p:ext uri="{BB962C8B-B14F-4D97-AF65-F5344CB8AC3E}">
        <p14:creationId xmlns:p14="http://schemas.microsoft.com/office/powerpoint/2010/main" val="99190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 dirty="0"/>
              <a:t>Uitdaging 1: </a:t>
            </a:r>
            <a:br>
              <a:rPr lang="en-US" dirty="0"/>
            </a:br>
            <a:r>
              <a:rPr lang="nl" dirty="0"/>
              <a:t>RECHT BEWEGEN EN DRAAIEN</a:t>
            </a:r>
          </a:p>
        </p:txBody>
      </p:sp>
      <p:sp>
        <p:nvSpPr>
          <p:cNvPr id="4" name="Footer Placeholder 3"/>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21" name="Slide Number Placeholder 20"/>
          <p:cNvSpPr>
            <a:spLocks noGrp="1"/>
          </p:cNvSpPr>
          <p:nvPr>
            <p:ph type="sldNum" sz="quarter" idx="12"/>
          </p:nvPr>
        </p:nvSpPr>
        <p:spPr/>
        <p:txBody>
          <a:bodyPr/>
          <a:lstStyle/>
          <a:p>
            <a:fld id="{4DBC7FC8-25FB-FC45-8177-2B991DA6778C}" type="slidenum">
              <a:rPr lang="en-US" smtClean="0"/>
              <a:pPr/>
              <a:t>3</a:t>
            </a:fld>
            <a:endParaRPr lang="en-US" dirty="0"/>
          </a:p>
        </p:txBody>
      </p:sp>
      <p:sp>
        <p:nvSpPr>
          <p:cNvPr id="5" name="Rectangle 4"/>
          <p:cNvSpPr/>
          <p:nvPr/>
        </p:nvSpPr>
        <p:spPr>
          <a:xfrm>
            <a:off x="569334" y="1627427"/>
            <a:ext cx="5167792" cy="45111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Rectangle 22"/>
          <p:cNvSpPr/>
          <p:nvPr/>
        </p:nvSpPr>
        <p:spPr>
          <a:xfrm>
            <a:off x="4408682" y="5058254"/>
            <a:ext cx="1328443" cy="1080344"/>
          </a:xfrm>
          <a:prstGeom prst="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 dirty="0"/>
              <a:t>LANCERINGSGEBIED</a:t>
            </a:r>
          </a:p>
        </p:txBody>
      </p:sp>
      <p:sp>
        <p:nvSpPr>
          <p:cNvPr id="24" name="Rectangle 23"/>
          <p:cNvSpPr/>
          <p:nvPr/>
        </p:nvSpPr>
        <p:spPr>
          <a:xfrm>
            <a:off x="3059711" y="1641201"/>
            <a:ext cx="1328443" cy="10803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nl" dirty="0"/>
              <a:t>THUIS</a:t>
            </a:r>
          </a:p>
        </p:txBody>
      </p:sp>
      <p:sp>
        <p:nvSpPr>
          <p:cNvPr id="15" name="Rectangle 14"/>
          <p:cNvSpPr/>
          <p:nvPr/>
        </p:nvSpPr>
        <p:spPr>
          <a:xfrm>
            <a:off x="5920405" y="1562995"/>
            <a:ext cx="2867761" cy="2093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arenR"/>
            </a:pPr>
            <a:r>
              <a:rPr lang="nl" dirty="0"/>
              <a:t>Verlaat het lanceergebied</a:t>
            </a:r>
          </a:p>
          <a:p>
            <a:pPr marL="342900" indent="-342900">
              <a:buAutoNum type="arabicParenR"/>
            </a:pPr>
            <a:r>
              <a:rPr lang="nl" dirty="0"/>
              <a:t>Ga linksaf de doorgang in</a:t>
            </a:r>
          </a:p>
          <a:p>
            <a:pPr marL="342900" indent="-342900">
              <a:buAutoNum type="arabicParenR"/>
            </a:pPr>
            <a:r>
              <a:rPr lang="nl" dirty="0"/>
              <a:t>Sla rechtsaf</a:t>
            </a:r>
          </a:p>
          <a:p>
            <a:pPr marL="342900" indent="-342900">
              <a:buAutoNum type="arabicParenR"/>
            </a:pPr>
            <a:r>
              <a:rPr lang="nl" dirty="0"/>
              <a:t>Sla rechtsaf en ga naar Thuis</a:t>
            </a:r>
          </a:p>
        </p:txBody>
      </p:sp>
      <p:cxnSp>
        <p:nvCxnSpPr>
          <p:cNvPr id="10" name="Straight Arrow Connector 9"/>
          <p:cNvCxnSpPr/>
          <p:nvPr/>
        </p:nvCxnSpPr>
        <p:spPr>
          <a:xfrm flipV="1">
            <a:off x="4948818" y="3273287"/>
            <a:ext cx="0" cy="1593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218957" y="3273287"/>
            <a:ext cx="368150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185567" y="2115604"/>
            <a:ext cx="0" cy="1157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408682" y="4068907"/>
            <a:ext cx="0" cy="20434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111974" y="4068907"/>
            <a:ext cx="229670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111974" y="2721545"/>
            <a:ext cx="229670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192195" y="2057669"/>
            <a:ext cx="2346135" cy="30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54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Uitdaging 2: PRAKTIJK VAN SENSORGEBRUIK</a:t>
            </a:r>
          </a:p>
        </p:txBody>
      </p:sp>
      <p:sp>
        <p:nvSpPr>
          <p:cNvPr id="4" name="Footer Placeholder 3"/>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21" name="Slide Number Placeholder 20"/>
          <p:cNvSpPr>
            <a:spLocks noGrp="1"/>
          </p:cNvSpPr>
          <p:nvPr>
            <p:ph type="sldNum" sz="quarter" idx="12"/>
          </p:nvPr>
        </p:nvSpPr>
        <p:spPr/>
        <p:txBody>
          <a:bodyPr/>
          <a:lstStyle/>
          <a:p>
            <a:fld id="{4DBC7FC8-25FB-FC45-8177-2B991DA6778C}" type="slidenum">
              <a:rPr lang="en-US" smtClean="0"/>
              <a:pPr/>
              <a:t>4</a:t>
            </a:fld>
            <a:endParaRPr lang="en-US" dirty="0"/>
          </a:p>
        </p:txBody>
      </p:sp>
      <p:sp>
        <p:nvSpPr>
          <p:cNvPr id="5" name="Rectangle 4"/>
          <p:cNvSpPr/>
          <p:nvPr/>
        </p:nvSpPr>
        <p:spPr>
          <a:xfrm>
            <a:off x="252818" y="1415395"/>
            <a:ext cx="5153003" cy="45111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p:cNvSpPr/>
          <p:nvPr/>
        </p:nvSpPr>
        <p:spPr>
          <a:xfrm>
            <a:off x="252819" y="1137876"/>
            <a:ext cx="5153003" cy="2572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 dirty="0"/>
              <a:t>Stevige noordmuur</a:t>
            </a:r>
          </a:p>
        </p:txBody>
      </p:sp>
      <p:sp>
        <p:nvSpPr>
          <p:cNvPr id="23" name="Rectangle 22"/>
          <p:cNvSpPr/>
          <p:nvPr/>
        </p:nvSpPr>
        <p:spPr>
          <a:xfrm>
            <a:off x="4077378" y="4846222"/>
            <a:ext cx="1328443" cy="1080344"/>
          </a:xfrm>
          <a:prstGeom prst="rect">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 dirty="0"/>
              <a:t>Lanceergebied</a:t>
            </a:r>
          </a:p>
        </p:txBody>
      </p:sp>
      <p:sp>
        <p:nvSpPr>
          <p:cNvPr id="24" name="Rectangle 23"/>
          <p:cNvSpPr/>
          <p:nvPr/>
        </p:nvSpPr>
        <p:spPr>
          <a:xfrm>
            <a:off x="274591" y="1415395"/>
            <a:ext cx="1328443" cy="1080344"/>
          </a:xfrm>
          <a:prstGeom prst="rect">
            <a:avLst/>
          </a:prstGeom>
          <a:solidFill>
            <a:srgbClr val="FFD5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nl" dirty="0"/>
              <a:t>Thuis</a:t>
            </a:r>
          </a:p>
        </p:txBody>
      </p:sp>
      <p:sp>
        <p:nvSpPr>
          <p:cNvPr id="25" name="Rectangle 24"/>
          <p:cNvSpPr/>
          <p:nvPr/>
        </p:nvSpPr>
        <p:spPr>
          <a:xfrm>
            <a:off x="1173158" y="5926566"/>
            <a:ext cx="2777682" cy="291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 dirty="0"/>
              <a:t>Raak deze muur niet aan</a:t>
            </a:r>
          </a:p>
        </p:txBody>
      </p:sp>
      <p:sp>
        <p:nvSpPr>
          <p:cNvPr id="15" name="Rectangle 14"/>
          <p:cNvSpPr/>
          <p:nvPr/>
        </p:nvSpPr>
        <p:spPr>
          <a:xfrm>
            <a:off x="5541727" y="1395169"/>
            <a:ext cx="3327675" cy="451117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arenR"/>
            </a:pPr>
            <a:r>
              <a:rPr lang="nl" dirty="0"/>
              <a:t>Verlaat het lanceergebied</a:t>
            </a:r>
          </a:p>
          <a:p>
            <a:pPr marL="342900" indent="-342900">
              <a:buAutoNum type="arabicParenR"/>
            </a:pPr>
            <a:r>
              <a:rPr lang="nl" dirty="0"/>
              <a:t>Ga naar de noordelijke muur en </a:t>
            </a:r>
            <a:r>
              <a:rPr lang="nl" dirty="0">
                <a:solidFill>
                  <a:srgbClr val="FF0000"/>
                </a:solidFill>
              </a:rPr>
              <a:t>raak deze aan </a:t>
            </a:r>
            <a:r>
              <a:rPr lang="nl" dirty="0"/>
              <a:t>.</a:t>
            </a:r>
          </a:p>
          <a:p>
            <a:pPr marL="342900" indent="-342900">
              <a:buAutoNum type="arabicParenR"/>
            </a:pPr>
            <a:r>
              <a:rPr lang="nl" dirty="0"/>
              <a:t>Ga achteruit en navigeer door de doorgang</a:t>
            </a:r>
          </a:p>
          <a:p>
            <a:pPr marL="342900" indent="-342900">
              <a:buAutoNum type="arabicParenR"/>
            </a:pPr>
            <a:r>
              <a:rPr lang="nl" dirty="0"/>
              <a:t>Ga naar "raak deze muur niet aan". </a:t>
            </a:r>
            <a:r>
              <a:rPr lang="nl" dirty="0">
                <a:solidFill>
                  <a:srgbClr val="FF0000"/>
                </a:solidFill>
              </a:rPr>
              <a:t>Raak het niet aan. </a:t>
            </a:r>
            <a:r>
              <a:rPr lang="nl" dirty="0">
                <a:solidFill>
                  <a:schemeClr val="tx1"/>
                </a:solidFill>
              </a:rPr>
              <a:t>(Hier kan een lichtbak worden gebruikt die omvalt bij aanraking)</a:t>
            </a:r>
          </a:p>
          <a:p>
            <a:pPr marL="342900" indent="-342900">
              <a:buAutoNum type="arabicParenR"/>
            </a:pPr>
            <a:r>
              <a:rPr lang="nl" dirty="0"/>
              <a:t>Draai je om en ga naar de westelijke muur.</a:t>
            </a:r>
          </a:p>
          <a:p>
            <a:pPr marL="342900" indent="-342900">
              <a:buAutoNum type="arabicParenR"/>
            </a:pPr>
            <a:r>
              <a:rPr lang="nl" dirty="0"/>
              <a:t>Draai je om en ga naar Thuis.</a:t>
            </a:r>
          </a:p>
          <a:p>
            <a:pPr marL="342900" indent="-342900">
              <a:buAutoNum type="arabicParenR"/>
            </a:pPr>
            <a:endParaRPr lang="en-US" dirty="0"/>
          </a:p>
          <a:p>
            <a:r>
              <a:rPr lang="nl" dirty="0"/>
              <a:t>GEBRUIK </a:t>
            </a:r>
            <a:r>
              <a:rPr lang="nl"/>
              <a:t>2-3 SENSOREN</a:t>
            </a:r>
            <a:endParaRPr lang="en-US" dirty="0"/>
          </a:p>
        </p:txBody>
      </p:sp>
      <p:cxnSp>
        <p:nvCxnSpPr>
          <p:cNvPr id="10" name="Straight Arrow Connector 9"/>
          <p:cNvCxnSpPr/>
          <p:nvPr/>
        </p:nvCxnSpPr>
        <p:spPr>
          <a:xfrm flipV="1">
            <a:off x="4617514" y="1404637"/>
            <a:ext cx="0" cy="3249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690981" y="2852281"/>
            <a:ext cx="14854" cy="26311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87653" y="5580527"/>
            <a:ext cx="180332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58071" y="2349748"/>
            <a:ext cx="0" cy="30366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633817" y="1415395"/>
            <a:ext cx="0" cy="34308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077378" y="2782959"/>
            <a:ext cx="0" cy="314360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458449" y="1447118"/>
            <a:ext cx="23159" cy="621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a:off x="2430364" y="2043156"/>
            <a:ext cx="465313" cy="3343238"/>
          </a:xfrm>
          <a:custGeom>
            <a:avLst/>
            <a:gdLst>
              <a:gd name="connsiteX0" fmla="*/ 1773382 w 1773382"/>
              <a:gd name="connsiteY0" fmla="*/ 0 h 3445164"/>
              <a:gd name="connsiteX1" fmla="*/ 249382 w 1773382"/>
              <a:gd name="connsiteY1" fmla="*/ 1246909 h 3445164"/>
              <a:gd name="connsiteX2" fmla="*/ 0 w 1773382"/>
              <a:gd name="connsiteY2" fmla="*/ 3445164 h 3445164"/>
            </a:gdLst>
            <a:ahLst/>
            <a:cxnLst>
              <a:cxn ang="0">
                <a:pos x="connsiteX0" y="connsiteY0"/>
              </a:cxn>
              <a:cxn ang="0">
                <a:pos x="connsiteX1" y="connsiteY1"/>
              </a:cxn>
              <a:cxn ang="0">
                <a:pos x="connsiteX2" y="connsiteY2"/>
              </a:cxn>
            </a:cxnLst>
            <a:rect l="l" t="t" r="r" b="b"/>
            <a:pathLst>
              <a:path w="1773382" h="3445164">
                <a:moveTo>
                  <a:pt x="1773382" y="0"/>
                </a:moveTo>
                <a:cubicBezTo>
                  <a:pt x="1159164" y="336357"/>
                  <a:pt x="544946" y="672715"/>
                  <a:pt x="249382" y="1246909"/>
                </a:cubicBezTo>
                <a:cubicBezTo>
                  <a:pt x="-46182" y="1821103"/>
                  <a:pt x="43103" y="3055697"/>
                  <a:pt x="0" y="3445164"/>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p:cNvSpPr/>
          <p:nvPr/>
        </p:nvSpPr>
        <p:spPr>
          <a:xfrm>
            <a:off x="2880823" y="1921625"/>
            <a:ext cx="1467077" cy="158929"/>
          </a:xfrm>
          <a:custGeom>
            <a:avLst/>
            <a:gdLst>
              <a:gd name="connsiteX0" fmla="*/ 1773382 w 1773382"/>
              <a:gd name="connsiteY0" fmla="*/ 0 h 3445164"/>
              <a:gd name="connsiteX1" fmla="*/ 249382 w 1773382"/>
              <a:gd name="connsiteY1" fmla="*/ 1246909 h 3445164"/>
              <a:gd name="connsiteX2" fmla="*/ 0 w 1773382"/>
              <a:gd name="connsiteY2" fmla="*/ 3445164 h 3445164"/>
            </a:gdLst>
            <a:ahLst/>
            <a:cxnLst>
              <a:cxn ang="0">
                <a:pos x="connsiteX0" y="connsiteY0"/>
              </a:cxn>
              <a:cxn ang="0">
                <a:pos x="connsiteX1" y="connsiteY1"/>
              </a:cxn>
              <a:cxn ang="0">
                <a:pos x="connsiteX2" y="connsiteY2"/>
              </a:cxn>
            </a:cxnLst>
            <a:rect l="l" t="t" r="r" b="b"/>
            <a:pathLst>
              <a:path w="1773382" h="3445164">
                <a:moveTo>
                  <a:pt x="1773382" y="0"/>
                </a:moveTo>
                <a:cubicBezTo>
                  <a:pt x="1159164" y="336357"/>
                  <a:pt x="544946" y="672715"/>
                  <a:pt x="249382" y="1246909"/>
                </a:cubicBezTo>
                <a:cubicBezTo>
                  <a:pt x="-46182" y="1821103"/>
                  <a:pt x="43103" y="3055697"/>
                  <a:pt x="0" y="3445164"/>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openclipart.org/image/300px/svg_to_png/7449/freedo-Compass-rose.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62581" y="1629591"/>
            <a:ext cx="700193" cy="7056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2" name="Straight Arrow Connector 31"/>
          <p:cNvCxnSpPr/>
          <p:nvPr/>
        </p:nvCxnSpPr>
        <p:spPr>
          <a:xfrm flipH="1">
            <a:off x="2880823" y="2141778"/>
            <a:ext cx="1401251" cy="5461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26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Uitdaging 3: voorwerp oppakken</a:t>
            </a:r>
          </a:p>
        </p:txBody>
      </p:sp>
      <p:sp>
        <p:nvSpPr>
          <p:cNvPr id="4" name="Footer Placeholder 3"/>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21" name="Slide Number Placeholder 20"/>
          <p:cNvSpPr>
            <a:spLocks noGrp="1"/>
          </p:cNvSpPr>
          <p:nvPr>
            <p:ph type="sldNum" sz="quarter" idx="12"/>
          </p:nvPr>
        </p:nvSpPr>
        <p:spPr/>
        <p:txBody>
          <a:bodyPr/>
          <a:lstStyle/>
          <a:p>
            <a:fld id="{4DBC7FC8-25FB-FC45-8177-2B991DA6778C}" type="slidenum">
              <a:rPr lang="en-US" smtClean="0"/>
              <a:pPr/>
              <a:t>5</a:t>
            </a:fld>
            <a:endParaRPr lang="en-US" dirty="0"/>
          </a:p>
        </p:txBody>
      </p:sp>
      <p:sp>
        <p:nvSpPr>
          <p:cNvPr id="5" name="Rectangle 4"/>
          <p:cNvSpPr/>
          <p:nvPr/>
        </p:nvSpPr>
        <p:spPr>
          <a:xfrm>
            <a:off x="252818" y="1415395"/>
            <a:ext cx="5153003" cy="45111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p:cNvSpPr/>
          <p:nvPr/>
        </p:nvSpPr>
        <p:spPr>
          <a:xfrm>
            <a:off x="252819" y="1137876"/>
            <a:ext cx="5153003" cy="2572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 dirty="0"/>
              <a:t>Stevige noordmuur</a:t>
            </a:r>
          </a:p>
        </p:txBody>
      </p:sp>
      <p:sp>
        <p:nvSpPr>
          <p:cNvPr id="23" name="Rectangle 22"/>
          <p:cNvSpPr/>
          <p:nvPr/>
        </p:nvSpPr>
        <p:spPr>
          <a:xfrm>
            <a:off x="4077378" y="4846222"/>
            <a:ext cx="1328443" cy="1080344"/>
          </a:xfrm>
          <a:prstGeom prst="rect">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 dirty="0"/>
              <a:t>Lanceergebied</a:t>
            </a:r>
          </a:p>
        </p:txBody>
      </p:sp>
      <p:sp>
        <p:nvSpPr>
          <p:cNvPr id="24" name="Rectangle 23"/>
          <p:cNvSpPr/>
          <p:nvPr/>
        </p:nvSpPr>
        <p:spPr>
          <a:xfrm>
            <a:off x="274591" y="1415395"/>
            <a:ext cx="1328443" cy="1080344"/>
          </a:xfrm>
          <a:prstGeom prst="rect">
            <a:avLst/>
          </a:prstGeom>
          <a:solidFill>
            <a:srgbClr val="FFD5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nl" dirty="0"/>
              <a:t>Thuis</a:t>
            </a:r>
          </a:p>
        </p:txBody>
      </p:sp>
      <p:sp>
        <p:nvSpPr>
          <p:cNvPr id="15" name="Rectangle 14"/>
          <p:cNvSpPr/>
          <p:nvPr/>
        </p:nvSpPr>
        <p:spPr>
          <a:xfrm>
            <a:off x="5541727" y="1395169"/>
            <a:ext cx="3327675" cy="451117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arenR"/>
            </a:pPr>
            <a:r>
              <a:rPr lang="nl" dirty="0"/>
              <a:t>Verlaat het lanceergebied</a:t>
            </a:r>
          </a:p>
          <a:p>
            <a:pPr marL="342900" indent="-342900">
              <a:buAutoNum type="arabicParenR"/>
            </a:pPr>
            <a:r>
              <a:rPr lang="nl" dirty="0"/>
              <a:t>Ga naar de noordelijke muur en </a:t>
            </a:r>
            <a:r>
              <a:rPr lang="nl" dirty="0">
                <a:solidFill>
                  <a:srgbClr val="FF0000"/>
                </a:solidFill>
              </a:rPr>
              <a:t>raak deze aan </a:t>
            </a:r>
            <a:r>
              <a:rPr lang="nl" dirty="0"/>
              <a:t>.</a:t>
            </a:r>
          </a:p>
          <a:p>
            <a:pPr marL="342900" indent="-342900">
              <a:buAutoNum type="arabicParenR"/>
            </a:pPr>
            <a:r>
              <a:rPr lang="nl" dirty="0"/>
              <a:t>Ga achteruit en navigeer door de doorgang</a:t>
            </a:r>
          </a:p>
          <a:p>
            <a:pPr marL="342900" indent="-342900">
              <a:buAutoNum type="arabicParenR"/>
            </a:pPr>
            <a:r>
              <a:rPr lang="nl" dirty="0"/>
              <a:t>Vang/raap de beker onderweg op</a:t>
            </a:r>
          </a:p>
          <a:p>
            <a:pPr marL="342900" indent="-342900">
              <a:buAutoNum type="arabicParenR"/>
            </a:pPr>
            <a:r>
              <a:rPr lang="nl" dirty="0"/>
              <a:t>Draai je om en ga naar de westelijke muur.</a:t>
            </a:r>
          </a:p>
          <a:p>
            <a:pPr marL="342900" indent="-342900">
              <a:buAutoNum type="arabicParenR"/>
            </a:pPr>
            <a:r>
              <a:rPr lang="nl" dirty="0"/>
              <a:t>Draai je om en ga naar Thuis.</a:t>
            </a:r>
          </a:p>
          <a:p>
            <a:pPr marL="342900" indent="-342900">
              <a:buAutoNum type="arabicParenR"/>
            </a:pPr>
            <a:endParaRPr lang="en-US" dirty="0"/>
          </a:p>
        </p:txBody>
      </p:sp>
      <p:cxnSp>
        <p:nvCxnSpPr>
          <p:cNvPr id="10" name="Straight Arrow Connector 9"/>
          <p:cNvCxnSpPr/>
          <p:nvPr/>
        </p:nvCxnSpPr>
        <p:spPr>
          <a:xfrm flipV="1">
            <a:off x="4617514" y="1404637"/>
            <a:ext cx="0" cy="3249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690981" y="2852281"/>
            <a:ext cx="14854" cy="26311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87653" y="5580527"/>
            <a:ext cx="180332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58071" y="2349748"/>
            <a:ext cx="0" cy="30366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633817" y="1415395"/>
            <a:ext cx="0" cy="34308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077378" y="2782959"/>
            <a:ext cx="0" cy="314360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458449" y="1447118"/>
            <a:ext cx="23159" cy="621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a:off x="2430364" y="2043156"/>
            <a:ext cx="465313" cy="3343238"/>
          </a:xfrm>
          <a:custGeom>
            <a:avLst/>
            <a:gdLst>
              <a:gd name="connsiteX0" fmla="*/ 1773382 w 1773382"/>
              <a:gd name="connsiteY0" fmla="*/ 0 h 3445164"/>
              <a:gd name="connsiteX1" fmla="*/ 249382 w 1773382"/>
              <a:gd name="connsiteY1" fmla="*/ 1246909 h 3445164"/>
              <a:gd name="connsiteX2" fmla="*/ 0 w 1773382"/>
              <a:gd name="connsiteY2" fmla="*/ 3445164 h 3445164"/>
            </a:gdLst>
            <a:ahLst/>
            <a:cxnLst>
              <a:cxn ang="0">
                <a:pos x="connsiteX0" y="connsiteY0"/>
              </a:cxn>
              <a:cxn ang="0">
                <a:pos x="connsiteX1" y="connsiteY1"/>
              </a:cxn>
              <a:cxn ang="0">
                <a:pos x="connsiteX2" y="connsiteY2"/>
              </a:cxn>
            </a:cxnLst>
            <a:rect l="l" t="t" r="r" b="b"/>
            <a:pathLst>
              <a:path w="1773382" h="3445164">
                <a:moveTo>
                  <a:pt x="1773382" y="0"/>
                </a:moveTo>
                <a:cubicBezTo>
                  <a:pt x="1159164" y="336357"/>
                  <a:pt x="544946" y="672715"/>
                  <a:pt x="249382" y="1246909"/>
                </a:cubicBezTo>
                <a:cubicBezTo>
                  <a:pt x="-46182" y="1821103"/>
                  <a:pt x="43103" y="3055697"/>
                  <a:pt x="0" y="3445164"/>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p:cNvSpPr/>
          <p:nvPr/>
        </p:nvSpPr>
        <p:spPr>
          <a:xfrm>
            <a:off x="2880823" y="1921625"/>
            <a:ext cx="1467077" cy="158929"/>
          </a:xfrm>
          <a:custGeom>
            <a:avLst/>
            <a:gdLst>
              <a:gd name="connsiteX0" fmla="*/ 1773382 w 1773382"/>
              <a:gd name="connsiteY0" fmla="*/ 0 h 3445164"/>
              <a:gd name="connsiteX1" fmla="*/ 249382 w 1773382"/>
              <a:gd name="connsiteY1" fmla="*/ 1246909 h 3445164"/>
              <a:gd name="connsiteX2" fmla="*/ 0 w 1773382"/>
              <a:gd name="connsiteY2" fmla="*/ 3445164 h 3445164"/>
            </a:gdLst>
            <a:ahLst/>
            <a:cxnLst>
              <a:cxn ang="0">
                <a:pos x="connsiteX0" y="connsiteY0"/>
              </a:cxn>
              <a:cxn ang="0">
                <a:pos x="connsiteX1" y="connsiteY1"/>
              </a:cxn>
              <a:cxn ang="0">
                <a:pos x="connsiteX2" y="connsiteY2"/>
              </a:cxn>
            </a:cxnLst>
            <a:rect l="l" t="t" r="r" b="b"/>
            <a:pathLst>
              <a:path w="1773382" h="3445164">
                <a:moveTo>
                  <a:pt x="1773382" y="0"/>
                </a:moveTo>
                <a:cubicBezTo>
                  <a:pt x="1159164" y="336357"/>
                  <a:pt x="544946" y="672715"/>
                  <a:pt x="249382" y="1246909"/>
                </a:cubicBezTo>
                <a:cubicBezTo>
                  <a:pt x="-46182" y="1821103"/>
                  <a:pt x="43103" y="3055697"/>
                  <a:pt x="0" y="3445164"/>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openclipart.org/image/300px/svg_to_png/7449/freedo-Compass-rose.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62581" y="1629591"/>
            <a:ext cx="700193" cy="7056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2" name="Straight Arrow Connector 31"/>
          <p:cNvCxnSpPr/>
          <p:nvPr/>
        </p:nvCxnSpPr>
        <p:spPr>
          <a:xfrm flipH="1">
            <a:off x="2880823" y="2141778"/>
            <a:ext cx="1401251" cy="5461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52D9728F-EB7D-4BB4-83F0-D82A1EAABA67}"/>
              </a:ext>
            </a:extLst>
          </p:cNvPr>
          <p:cNvSpPr/>
          <p:nvPr/>
        </p:nvSpPr>
        <p:spPr>
          <a:xfrm>
            <a:off x="2340421" y="3347453"/>
            <a:ext cx="308630" cy="308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5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STOP OP DE LIJN</a:t>
            </a:r>
          </a:p>
        </p:txBody>
      </p:sp>
      <p:sp>
        <p:nvSpPr>
          <p:cNvPr id="3" name="Content Placeholder 2"/>
          <p:cNvSpPr>
            <a:spLocks noGrp="1"/>
          </p:cNvSpPr>
          <p:nvPr>
            <p:ph idx="1"/>
          </p:nvPr>
        </p:nvSpPr>
        <p:spPr>
          <a:xfrm>
            <a:off x="155088" y="1140006"/>
            <a:ext cx="6566494" cy="5082601"/>
          </a:xfrm>
        </p:spPr>
        <p:txBody>
          <a:bodyPr/>
          <a:lstStyle/>
          <a:p>
            <a:r>
              <a:rPr lang="nl" dirty="0"/>
              <a:t>Programmeer je robot om vooruit te rijden en dan precies op de 3e lijn te stoppen.</a:t>
            </a:r>
          </a:p>
          <a:p>
            <a:r>
              <a:rPr lang="nl" dirty="0"/>
              <a:t>Ga vooruit tot een zwarte lijn</a:t>
            </a:r>
          </a:p>
          <a:p>
            <a:r>
              <a:rPr lang="nl" dirty="0"/>
              <a:t>Herhaal die actie drie keer</a:t>
            </a:r>
          </a:p>
          <a:p>
            <a:endParaRPr lang="en-US" dirty="0"/>
          </a:p>
          <a:p>
            <a:r>
              <a:rPr lang="nl" dirty="0"/>
              <a:t>Combineer wat je hebt geleerd in de lessen Herhaalblok, Als-dan-blok, Kleursensor en Ga vooruit</a:t>
            </a:r>
          </a:p>
        </p:txBody>
      </p:sp>
      <p:sp>
        <p:nvSpPr>
          <p:cNvPr id="4" name="Footer Placeholder 3"/>
          <p:cNvSpPr>
            <a:spLocks noGrp="1"/>
          </p:cNvSpPr>
          <p:nvPr>
            <p:ph type="ftr" sz="quarter" idx="11"/>
          </p:nvPr>
        </p:nvSpPr>
        <p:spPr/>
        <p:txBody>
          <a:bodyPr/>
          <a:lstStyle/>
          <a:p>
            <a:r>
              <a:rPr lang="nl"/>
              <a:t>Copyright © 2020 Prime Lessons (primelessons.org) CC-BY-NC-SA. (Laatste bewerking: 1/9/2020)</a:t>
            </a:r>
            <a:endParaRPr lang="en-US" dirty="0"/>
          </a:p>
        </p:txBody>
      </p:sp>
      <p:sp>
        <p:nvSpPr>
          <p:cNvPr id="5" name="Slide Number Placeholder 4"/>
          <p:cNvSpPr>
            <a:spLocks noGrp="1"/>
          </p:cNvSpPr>
          <p:nvPr>
            <p:ph type="sldNum" sz="quarter" idx="12"/>
          </p:nvPr>
        </p:nvSpPr>
        <p:spPr/>
        <p:txBody>
          <a:bodyPr/>
          <a:lstStyle/>
          <a:p>
            <a:fld id="{4DBC7FC8-25FB-FC45-8177-2B991DA6778C}" type="slidenum">
              <a:rPr lang="en-US" smtClean="0"/>
              <a:pPr/>
              <a:t>6</a:t>
            </a:fld>
            <a:endParaRPr lang="en-US" dirty="0"/>
          </a:p>
        </p:txBody>
      </p:sp>
      <p:sp>
        <p:nvSpPr>
          <p:cNvPr id="6" name="Rectangle 5"/>
          <p:cNvSpPr/>
          <p:nvPr/>
        </p:nvSpPr>
        <p:spPr>
          <a:xfrm>
            <a:off x="6946650" y="1372396"/>
            <a:ext cx="1789044" cy="78187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946650" y="2173835"/>
            <a:ext cx="1789044" cy="78187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946650" y="2962022"/>
            <a:ext cx="1789044" cy="78187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946650" y="3763780"/>
            <a:ext cx="1789044" cy="78187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flipV="1">
            <a:off x="7831226" y="2245457"/>
            <a:ext cx="0" cy="303664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265C6A-CEB1-4821-8940-79026D2704D9}"/>
              </a:ext>
            </a:extLst>
          </p:cNvPr>
          <p:cNvGrpSpPr/>
          <p:nvPr/>
        </p:nvGrpSpPr>
        <p:grpSpPr>
          <a:xfrm>
            <a:off x="7510892" y="4845637"/>
            <a:ext cx="660559" cy="790597"/>
            <a:chOff x="6310708" y="2223671"/>
            <a:chExt cx="809489" cy="898563"/>
          </a:xfrm>
        </p:grpSpPr>
        <p:sp>
          <p:nvSpPr>
            <p:cNvPr id="12" name="Rounded Rectangle 48">
              <a:extLst>
                <a:ext uri="{FF2B5EF4-FFF2-40B4-BE49-F238E27FC236}">
                  <a16:creationId xmlns:a16="http://schemas.microsoft.com/office/drawing/2014/main" id="{024955E6-DE0E-42D3-8CA8-7AE67E0C4B2E}"/>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3" name="Rounded Rectangle 49">
              <a:extLst>
                <a:ext uri="{FF2B5EF4-FFF2-40B4-BE49-F238E27FC236}">
                  <a16:creationId xmlns:a16="http://schemas.microsoft.com/office/drawing/2014/main" id="{6267A0F2-1B5D-47BF-A555-EFEA8AA0BB57}"/>
                </a:ext>
              </a:extLst>
            </p:cNvPr>
            <p:cNvSpPr/>
            <p:nvPr/>
          </p:nvSpPr>
          <p:spPr>
            <a:xfrm>
              <a:off x="6979076" y="2525434"/>
              <a:ext cx="141121" cy="295036"/>
            </a:xfrm>
            <a:prstGeom prst="roundRect">
              <a:avLst/>
            </a:prstGeom>
            <a:solidFill>
              <a:schemeClr val="accent4">
                <a:lumMod val="75000"/>
              </a:schemeClr>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Rounded Rectangle 58">
              <a:extLst>
                <a:ext uri="{FF2B5EF4-FFF2-40B4-BE49-F238E27FC236}">
                  <a16:creationId xmlns:a16="http://schemas.microsoft.com/office/drawing/2014/main" id="{B75F900C-68AB-4EF4-A2E0-CE8CB856DD14}"/>
                </a:ext>
              </a:extLst>
            </p:cNvPr>
            <p:cNvSpPr/>
            <p:nvPr/>
          </p:nvSpPr>
          <p:spPr>
            <a:xfrm>
              <a:off x="6310708" y="2525434"/>
              <a:ext cx="141121" cy="295036"/>
            </a:xfrm>
            <a:prstGeom prst="roundRect">
              <a:avLst/>
            </a:prstGeom>
            <a:solidFill>
              <a:schemeClr val="accent4">
                <a:lumMod val="75000"/>
              </a:schemeClr>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5" name="Oval 14">
              <a:extLst>
                <a:ext uri="{FF2B5EF4-FFF2-40B4-BE49-F238E27FC236}">
                  <a16:creationId xmlns:a16="http://schemas.microsoft.com/office/drawing/2014/main" id="{45EA8E6B-C11F-43A5-BD48-7A998891A256}"/>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191661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7</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82</TotalTime>
  <Words>510</Words>
  <Application>Microsoft Office PowerPoint</Application>
  <PresentationFormat>On-screen Show (4:3)</PresentationFormat>
  <Paragraphs>63</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Helvetica Neue</vt:lpstr>
      <vt:lpstr>Wingdings 2</vt:lpstr>
      <vt:lpstr>Dividend</vt:lpstr>
      <vt:lpstr>Laatste uitdagingen</vt:lpstr>
      <vt:lpstr>INSTRUCTIES</vt:lpstr>
      <vt:lpstr>Uitdaging 1:  RECHT BEWEGEN EN DRAAIEN</vt:lpstr>
      <vt:lpstr>Uitdaging 2: PRAKTIJK VAN SENSORGEBRUIK</vt:lpstr>
      <vt:lpstr>Uitdaging 3: voorwerp oppakken</vt:lpstr>
      <vt:lpstr>STOP OP DE LIJN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roy</cp:lastModifiedBy>
  <cp:revision>23</cp:revision>
  <dcterms:created xsi:type="dcterms:W3CDTF">2019-12-31T03:18:51Z</dcterms:created>
  <dcterms:modified xsi:type="dcterms:W3CDTF">2023-09-27T15:12:13Z</dcterms:modified>
</cp:coreProperties>
</file>