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5"/>
  </p:notesMasterIdLst>
  <p:handoutMasterIdLst>
    <p:handoutMasterId r:id="rId16"/>
  </p:handoutMasterIdLst>
  <p:sldIdLst>
    <p:sldId id="275" r:id="rId2"/>
    <p:sldId id="434" r:id="rId3"/>
    <p:sldId id="433" r:id="rId4"/>
    <p:sldId id="435" r:id="rId5"/>
    <p:sldId id="416" r:id="rId6"/>
    <p:sldId id="431" r:id="rId7"/>
    <p:sldId id="420" r:id="rId8"/>
    <p:sldId id="432" r:id="rId9"/>
    <p:sldId id="375" r:id="rId10"/>
    <p:sldId id="376" r:id="rId11"/>
    <p:sldId id="437" r:id="rId12"/>
    <p:sldId id="436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65D7FF"/>
    <a:srgbClr val="0EAE9F"/>
    <a:srgbClr val="13B09B"/>
    <a:srgbClr val="0290F8"/>
    <a:srgbClr val="FE59D0"/>
    <a:srgbClr val="F55455"/>
    <a:srgbClr val="FF9732"/>
    <a:srgbClr val="02B64E"/>
    <a:srgbClr val="1BC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44" d="100"/>
          <a:sy n="144" d="100"/>
        </p:scale>
        <p:origin x="852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6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0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88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1A6E77-3BBB-1C48-BEAB-965E6847542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87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FE57FA-ED3B-DD47-A2AD-41CA3B92F6CD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6895ADE-52D1-AE46-9E95-B4939EC72986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8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AA5BCB-51D5-A144-AEF9-7560431589F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E3AA441-A4BF-1D4F-9375-3708D57439A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2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7A3EB3-4E4C-8742-85A4-53388F1347F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0E04EC-8634-9C4C-915E-E695A0F580C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AD6AA36-2588-B440-9C6B-28CD20017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6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8C17B-53AC-F141-9BE6-6E5785BC3D2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AB7402-4C39-0042-B58C-EA8E027B77D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05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5/11/2023)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2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4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C8C014-46CC-A347-8E7B-82A1354B76A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34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robot Movement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5086C1-F231-666A-AF68-735C92B30124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lesson uses SPIKE 3 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CM Does The Robot Move in 1 Rotation?</a:t>
            </a:r>
            <a:br>
              <a:rPr lang="en-US" dirty="0"/>
            </a:br>
            <a:r>
              <a:rPr lang="en-US" dirty="0"/>
              <a:t>(Method 2)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0AE326F-B6AA-478E-97C3-700CAE3BB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2426145"/>
          </a:xfrm>
        </p:spPr>
        <p:txBody>
          <a:bodyPr>
            <a:normAutofit fontScale="92500" lnSpcReduction="20000"/>
          </a:bodyPr>
          <a:lstStyle/>
          <a:p>
            <a:pPr marL="0" lvl="1"/>
            <a:r>
              <a:rPr lang="en-US" sz="1900" dirty="0"/>
              <a:t>Use the Dashboard to view sensor data to find the Motor Degrees value</a:t>
            </a:r>
          </a:p>
          <a:p>
            <a:pPr marL="476100" indent="-342900">
              <a:buFont typeface="+mj-lt"/>
              <a:buAutoNum type="arabicPeriod"/>
            </a:pPr>
            <a:r>
              <a:rPr lang="en-US" dirty="0"/>
              <a:t>Put your ruler next to your wheel/robot at 0 centimeters (whatever part of the robot you use to align with 0, you should use to use to measure distance in step 2)</a:t>
            </a:r>
          </a:p>
          <a:p>
            <a:pPr marL="476100" indent="-342900">
              <a:buFont typeface="+mj-lt"/>
              <a:buAutoNum type="arabicPeriod"/>
            </a:pPr>
            <a:r>
              <a:rPr lang="en-US" dirty="0"/>
              <a:t>Roll your robot forward until the motor encoder reading (in the SPIKE software) reaches 1 rotation, or 360 degrees. Once you learn to program movement, you can program the robot to move 1 rotation forward.</a:t>
            </a:r>
          </a:p>
          <a:p>
            <a:pPr marL="476100" indent="-342900">
              <a:buFont typeface="+mj-lt"/>
              <a:buAutoNum type="arabicPeriod"/>
            </a:pPr>
            <a:r>
              <a:rPr lang="en-US" dirty="0"/>
              <a:t>Read the number of CM the robot moved along the ruler</a:t>
            </a:r>
          </a:p>
          <a:p>
            <a:pPr marL="476100" indent="-342900">
              <a:buFont typeface="+mj-lt"/>
              <a:buAutoNum type="arabicPeriod"/>
            </a:pPr>
            <a:r>
              <a:rPr lang="en-US" dirty="0"/>
              <a:t>Use the values to configure your robot’s movement</a:t>
            </a:r>
          </a:p>
          <a:p>
            <a:endParaRPr lang="en-US" dirty="0"/>
          </a:p>
        </p:txBody>
      </p:sp>
      <p:pic>
        <p:nvPicPr>
          <p:cNvPr id="6" name="Picture 5" descr="ruler_0_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68" y="5010269"/>
            <a:ext cx="3484790" cy="113817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444030" y="4988732"/>
            <a:ext cx="8108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device, drawing&#10;&#10;Description automatically generated">
            <a:extLst>
              <a:ext uri="{FF2B5EF4-FFF2-40B4-BE49-F238E27FC236}">
                <a16:creationId xmlns:a16="http://schemas.microsoft.com/office/drawing/2014/main" id="{0C92C647-CC8A-4B75-B940-183C9CCC6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40" y="3668460"/>
            <a:ext cx="3992473" cy="656239"/>
          </a:xfrm>
          <a:prstGeom prst="rect">
            <a:avLst/>
          </a:prstGeom>
        </p:spPr>
      </p:pic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9069811C-B843-4020-BDCA-18E5BC10E883}"/>
              </a:ext>
            </a:extLst>
          </p:cNvPr>
          <p:cNvSpPr/>
          <p:nvPr/>
        </p:nvSpPr>
        <p:spPr>
          <a:xfrm>
            <a:off x="1374075" y="3650925"/>
            <a:ext cx="666925" cy="67377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64EBD953-A197-4400-B47D-769A68191138}"/>
              </a:ext>
            </a:extLst>
          </p:cNvPr>
          <p:cNvSpPr/>
          <p:nvPr/>
        </p:nvSpPr>
        <p:spPr>
          <a:xfrm>
            <a:off x="3904388" y="3605428"/>
            <a:ext cx="666925" cy="67377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1B4FE4-6A1B-4437-942C-F1AF68B854A9}"/>
              </a:ext>
            </a:extLst>
          </p:cNvPr>
          <p:cNvGrpSpPr/>
          <p:nvPr/>
        </p:nvGrpSpPr>
        <p:grpSpPr>
          <a:xfrm>
            <a:off x="245029" y="4302848"/>
            <a:ext cx="1199001" cy="1371767"/>
            <a:chOff x="6507213" y="1384746"/>
            <a:chExt cx="1199001" cy="137176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F166064-9261-4347-A7C4-94652D880FDA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8" name="Rounded Rectangle 14">
                <a:extLst>
                  <a:ext uri="{FF2B5EF4-FFF2-40B4-BE49-F238E27FC236}">
                    <a16:creationId xmlns:a16="http://schemas.microsoft.com/office/drawing/2014/main" id="{188B5556-418F-4C99-8AD1-EAD3478F86D2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15">
                <a:extLst>
                  <a:ext uri="{FF2B5EF4-FFF2-40B4-BE49-F238E27FC236}">
                    <a16:creationId xmlns:a16="http://schemas.microsoft.com/office/drawing/2014/main" id="{F146A0A4-9967-4A3C-B771-EA64C66FEF07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Rounded Rectangle 16">
                <a:extLst>
                  <a:ext uri="{FF2B5EF4-FFF2-40B4-BE49-F238E27FC236}">
                    <a16:creationId xmlns:a16="http://schemas.microsoft.com/office/drawing/2014/main" id="{0BE36C37-9C89-47B2-A123-AF561EEAF0BD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92EE2C8-73C9-4AEE-9B78-9B42F5B629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A9488F-FC79-47D1-B9C0-FC5710733BF8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6D864C0-5E5D-43EC-B2AC-D87504768B2F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EE978-66E5-17CA-9A03-C3920FDE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DCA78-4EF2-78CC-CA53-DDED06CC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1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AC6F-CCBF-4CC2-8D06-F370E4B7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04D7-393A-4029-861A-F1DE7C36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8665320" cy="5082601"/>
          </a:xfrm>
        </p:spPr>
        <p:txBody>
          <a:bodyPr>
            <a:normAutofit/>
          </a:bodyPr>
          <a:lstStyle/>
          <a:p>
            <a:r>
              <a:rPr lang="en-US" dirty="0"/>
              <a:t>You can also choose to set how fast the motors accelerate and decelerate when starting/stopping</a:t>
            </a:r>
          </a:p>
          <a:p>
            <a:r>
              <a:rPr lang="en-US" dirty="0"/>
              <a:t>The default is </a:t>
            </a:r>
            <a:r>
              <a:rPr lang="en-US" b="1" dirty="0"/>
              <a:t>medium</a:t>
            </a:r>
            <a:r>
              <a:rPr lang="en-US" dirty="0"/>
              <a:t>, but you can change it to slow or fast</a:t>
            </a:r>
          </a:p>
          <a:p>
            <a:r>
              <a:rPr lang="en-US" dirty="0"/>
              <a:t>Additionally, variables can be used to fine tune both the acceleration and deceleration of the motor individually with values 1-10000</a:t>
            </a:r>
          </a:p>
          <a:p>
            <a:r>
              <a:rPr lang="en-US" dirty="0"/>
              <a:t>More on acceleration can be found in the </a:t>
            </a:r>
            <a:r>
              <a:rPr lang="en-US" b="1" dirty="0"/>
              <a:t>Acceleration Lesson</a:t>
            </a:r>
            <a:r>
              <a:rPr lang="en-US" dirty="0"/>
              <a:t> in the </a:t>
            </a:r>
            <a:r>
              <a:rPr lang="en-US" b="1" dirty="0"/>
              <a:t>Advanced Movement Unit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27ED2-0753-476E-ACD5-1941CB26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5/11/2023)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114C5-FB77-41B4-BC79-AF8DE97E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B866F4-0BBA-DC3E-4481-468B18419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70" y="3943295"/>
            <a:ext cx="4290726" cy="15877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96C215-A3D4-351E-430D-6D8BACECE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21" y="4046757"/>
            <a:ext cx="3934109" cy="138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5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D1DC-7464-4F8E-9514-32489A0B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3C9488-1B50-4D09-A368-54DEB53F1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8833715" cy="12950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Droid Bot IV, smaller wheels are used.  One rotation only moves 17.5cm. The default movement speed is, therefore, also set higher.</a:t>
            </a:r>
          </a:p>
          <a:p>
            <a:r>
              <a:rPr lang="en-US" dirty="0"/>
              <a:t>For ADB, the larger wheels are used. One rotation moves 27.6cm. We set the default movement speed lower for additional control.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27C2A-991F-406F-90BB-F8E7E395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2DDC9-140C-49B0-8D55-87E23016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FBC9E-8685-414B-8DF5-5643CBA1AB5D}"/>
              </a:ext>
            </a:extLst>
          </p:cNvPr>
          <p:cNvSpPr txBox="1"/>
          <p:nvPr/>
        </p:nvSpPr>
        <p:spPr>
          <a:xfrm>
            <a:off x="1578634" y="5332728"/>
            <a:ext cx="143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Droid Bot IV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97DA6B-7FBA-4190-97FE-17DE53EE2958}"/>
              </a:ext>
            </a:extLst>
          </p:cNvPr>
          <p:cNvSpPr txBox="1"/>
          <p:nvPr/>
        </p:nvSpPr>
        <p:spPr>
          <a:xfrm>
            <a:off x="6208144" y="5300462"/>
            <a:ext cx="143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B2638-7EE0-417F-BD9D-2BD303F5A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2348199"/>
            <a:ext cx="8833716" cy="3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78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F527-3878-4C6E-86D7-6116F855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68E7-D7DC-4167-8F96-55DA17CA2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to configure robot movement on a SPIKE Prime or Robot Inventor robot</a:t>
            </a:r>
          </a:p>
          <a:p>
            <a:pPr lvl="1"/>
            <a:r>
              <a:rPr lang="en-US" dirty="0"/>
              <a:t>Note: Although images in this lesson show a SPIKE Prime, the code blocks are the same for Robot Inventor</a:t>
            </a:r>
          </a:p>
          <a:p>
            <a:r>
              <a:rPr lang="en-US" dirty="0"/>
              <a:t>Learn how to add you first programming blocks to the programming canvas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98C1F-40D3-4079-8842-220AB35B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9C434-77FE-4650-965F-6D59A85C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87B2F9-269D-4196-8BAD-2FF164425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078" y="3429000"/>
            <a:ext cx="3427528" cy="244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5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7D79-C954-48CD-BD57-6D1D77B1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configure your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91EE-0349-4CAB-928C-E3DE53F7D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robot is different</a:t>
            </a:r>
          </a:p>
          <a:p>
            <a:r>
              <a:rPr lang="en-US" dirty="0"/>
              <a:t>Before you can program to move or turn, you need to first set how you have configured your robot:</a:t>
            </a:r>
          </a:p>
          <a:p>
            <a:pPr lvl="1"/>
            <a:r>
              <a:rPr lang="en-US" dirty="0"/>
              <a:t>What ports are the drive motors connected to?</a:t>
            </a:r>
          </a:p>
          <a:p>
            <a:pPr lvl="1"/>
            <a:r>
              <a:rPr lang="en-US" dirty="0"/>
              <a:t>What type of wheels are you using?</a:t>
            </a:r>
          </a:p>
          <a:p>
            <a:pPr lvl="1"/>
            <a:r>
              <a:rPr lang="en-US" dirty="0"/>
              <a:t>What fast do you want to move?</a:t>
            </a:r>
          </a:p>
          <a:p>
            <a:pPr lvl="1"/>
            <a:r>
              <a:rPr lang="en-US" dirty="0"/>
              <a:t>Do you want to stop immediately at the end of a move?</a:t>
            </a:r>
          </a:p>
          <a:p>
            <a:r>
              <a:rPr lang="en-US" dirty="0"/>
              <a:t>This information needs to be in every program you write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3482E-4173-4A02-8037-DE2BE8B3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DE4EA-6E01-41FF-AD88-46AF871D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6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20D8-CD19-4502-9A32-AA9B8D5C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connected to each port?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DBF7C-8827-47C3-80B3-4725A61B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6A339-F82D-4007-A1EC-D804E8CB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A5AB88-3281-437A-A0DB-5267CB5D3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319" y="3781302"/>
            <a:ext cx="3427528" cy="244130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5C858F1-2591-4740-8B00-84FF3D862A2C}"/>
              </a:ext>
            </a:extLst>
          </p:cNvPr>
          <p:cNvGrpSpPr/>
          <p:nvPr/>
        </p:nvGrpSpPr>
        <p:grpSpPr>
          <a:xfrm>
            <a:off x="545686" y="3636133"/>
            <a:ext cx="3427528" cy="2475398"/>
            <a:chOff x="429977" y="3602040"/>
            <a:chExt cx="3427528" cy="24753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73A7037-74AB-4CD0-BF16-CF93A33CD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977" y="3636133"/>
              <a:ext cx="3427528" cy="24413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42B90C2-0D0E-4AAF-8ACA-E3B31A6CA6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31" t="41763" r="89451" b="40296"/>
            <a:stretch/>
          </p:blipFill>
          <p:spPr>
            <a:xfrm>
              <a:off x="545686" y="3995697"/>
              <a:ext cx="261138" cy="43799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7D8487D-E5F9-4593-A7A5-C0563C045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31" t="41763" r="89451" b="40296"/>
            <a:stretch/>
          </p:blipFill>
          <p:spPr>
            <a:xfrm>
              <a:off x="552209" y="5349114"/>
              <a:ext cx="261138" cy="43799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FC8958-3D02-4EF4-9BB9-C890DEDDF8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46" t="67607" r="87638" b="14723"/>
            <a:stretch/>
          </p:blipFill>
          <p:spPr>
            <a:xfrm>
              <a:off x="3417212" y="4654883"/>
              <a:ext cx="322729" cy="43137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5FB5D72-9258-4EF9-BCC0-5BE2C45C2B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055" t="68768" r="2319" b="18669"/>
            <a:stretch/>
          </p:blipFill>
          <p:spPr>
            <a:xfrm>
              <a:off x="437751" y="4684434"/>
              <a:ext cx="424984" cy="34469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70EBAE4-F2D9-4B42-BCBF-82E74C060C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76" t="12560" r="86825" b="74720"/>
            <a:stretch/>
          </p:blipFill>
          <p:spPr>
            <a:xfrm>
              <a:off x="3437514" y="5349114"/>
              <a:ext cx="296762" cy="30472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0D50A4-6855-413E-BBCB-85AD4C682ED4}"/>
                </a:ext>
              </a:extLst>
            </p:cNvPr>
            <p:cNvSpPr txBox="1"/>
            <p:nvPr/>
          </p:nvSpPr>
          <p:spPr>
            <a:xfrm>
              <a:off x="733160" y="3602040"/>
              <a:ext cx="28211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Droid Bot IV Configuration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6A79C66-99CF-4E48-83DC-CB39DDCC0E86}"/>
              </a:ext>
            </a:extLst>
          </p:cNvPr>
          <p:cNvSpPr txBox="1"/>
          <p:nvPr/>
        </p:nvSpPr>
        <p:spPr>
          <a:xfrm>
            <a:off x="6386152" y="3769289"/>
            <a:ext cx="1413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ADB Default settings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0506120-C7D2-493D-980C-16A93BC03A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23"/>
          <a:stretch/>
        </p:blipFill>
        <p:spPr>
          <a:xfrm>
            <a:off x="5470990" y="1684660"/>
            <a:ext cx="3118067" cy="1967295"/>
          </a:xfrm>
          <a:prstGeom prst="rect">
            <a:avLst/>
          </a:prstGeom>
        </p:spPr>
      </p:pic>
      <p:pic>
        <p:nvPicPr>
          <p:cNvPr id="17" name="Picture 16" descr="A close up of a toy&#10;&#10;Description automatically generated">
            <a:extLst>
              <a:ext uri="{FF2B5EF4-FFF2-40B4-BE49-F238E27FC236}">
                <a16:creationId xmlns:a16="http://schemas.microsoft.com/office/drawing/2014/main" id="{D5D09C68-EEAD-4130-A943-5FAC1E952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38" y="1334418"/>
            <a:ext cx="3417766" cy="25633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6A27CA-18F7-4302-8814-87526504E469}"/>
              </a:ext>
            </a:extLst>
          </p:cNvPr>
          <p:cNvSpPr txBox="1"/>
          <p:nvPr/>
        </p:nvSpPr>
        <p:spPr>
          <a:xfrm>
            <a:off x="7528113" y="1567326"/>
            <a:ext cx="89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793751-544D-4356-9F4A-338C3DA3D4CF}"/>
              </a:ext>
            </a:extLst>
          </p:cNvPr>
          <p:cNvSpPr txBox="1"/>
          <p:nvPr/>
        </p:nvSpPr>
        <p:spPr>
          <a:xfrm>
            <a:off x="2731430" y="1455415"/>
            <a:ext cx="141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Droid Bot IV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ABFCDE-7326-4F13-9B0F-010AAED6BFFD}"/>
              </a:ext>
            </a:extLst>
          </p:cNvPr>
          <p:cNvSpPr txBox="1"/>
          <p:nvPr/>
        </p:nvSpPr>
        <p:spPr>
          <a:xfrm>
            <a:off x="201728" y="4003836"/>
            <a:ext cx="770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Drive Motor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F25AB-9831-4449-ADDE-4C77C233CE23}"/>
              </a:ext>
            </a:extLst>
          </p:cNvPr>
          <p:cNvSpPr txBox="1"/>
          <p:nvPr/>
        </p:nvSpPr>
        <p:spPr>
          <a:xfrm>
            <a:off x="283838" y="5371934"/>
            <a:ext cx="770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Drive Motor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A49ACC-BE28-4A52-8D69-7554CC41E21C}"/>
              </a:ext>
            </a:extLst>
          </p:cNvPr>
          <p:cNvSpPr txBox="1"/>
          <p:nvPr/>
        </p:nvSpPr>
        <p:spPr>
          <a:xfrm>
            <a:off x="4994085" y="4114284"/>
            <a:ext cx="770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Drive Motor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92FEED-D455-47E7-AA64-68CA2329B2D4}"/>
              </a:ext>
            </a:extLst>
          </p:cNvPr>
          <p:cNvSpPr txBox="1"/>
          <p:nvPr/>
        </p:nvSpPr>
        <p:spPr>
          <a:xfrm>
            <a:off x="4994085" y="5419402"/>
            <a:ext cx="770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Drive Motor</a:t>
            </a:r>
          </a:p>
        </p:txBody>
      </p:sp>
    </p:spTree>
    <p:extLst>
      <p:ext uri="{BB962C8B-B14F-4D97-AF65-F5344CB8AC3E}">
        <p14:creationId xmlns:p14="http://schemas.microsoft.com/office/powerpoint/2010/main" val="77508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D909-918C-9E42-9362-D55F91E2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Movement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C9749-535A-844C-917F-6213A60C2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6263063" cy="1430935"/>
          </a:xfrm>
        </p:spPr>
        <p:txBody>
          <a:bodyPr/>
          <a:lstStyle/>
          <a:p>
            <a:r>
              <a:rPr lang="en-US" dirty="0"/>
              <a:t>Before using movement blocks, you must configure the robot first. </a:t>
            </a:r>
          </a:p>
          <a:p>
            <a:r>
              <a:rPr lang="en-US" dirty="0"/>
              <a:t>There are three blocks for this purpose: 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EF38FA-172D-524E-BEBC-0A3805EB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5/11/2023)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B5A00-092D-4024-966B-D7D4187A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CCEF7C-834D-492D-BE5F-D025AB43D18F}"/>
              </a:ext>
            </a:extLst>
          </p:cNvPr>
          <p:cNvGrpSpPr/>
          <p:nvPr/>
        </p:nvGrpSpPr>
        <p:grpSpPr>
          <a:xfrm>
            <a:off x="6663776" y="1278320"/>
            <a:ext cx="1199001" cy="1371767"/>
            <a:chOff x="6507213" y="1384746"/>
            <a:chExt cx="1199001" cy="137176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122D2C-4D47-4029-8F4A-E717F89127F9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4">
                <a:extLst>
                  <a:ext uri="{FF2B5EF4-FFF2-40B4-BE49-F238E27FC236}">
                    <a16:creationId xmlns:a16="http://schemas.microsoft.com/office/drawing/2014/main" id="{507020E4-B09D-43F0-A376-2009F9F16C1A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15">
                <a:extLst>
                  <a:ext uri="{FF2B5EF4-FFF2-40B4-BE49-F238E27FC236}">
                    <a16:creationId xmlns:a16="http://schemas.microsoft.com/office/drawing/2014/main" id="{076AEFFD-93DC-489E-8590-E55B8C329988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2" name="Rounded Rectangle 16">
                <a:extLst>
                  <a:ext uri="{FF2B5EF4-FFF2-40B4-BE49-F238E27FC236}">
                    <a16:creationId xmlns:a16="http://schemas.microsoft.com/office/drawing/2014/main" id="{D0D6CCAE-145A-4997-A904-2E4B2642C62D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65F9179-3A27-4B0C-AA29-2354FB3C20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5B1542-4D6E-4F7D-AF88-01079C8A2E71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706CA1-D89A-4D08-BC98-41DF093CA217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00E3E2B-F7D0-4EC9-B5E5-8EC58043C00E}"/>
              </a:ext>
            </a:extLst>
          </p:cNvPr>
          <p:cNvSpPr txBox="1"/>
          <p:nvPr/>
        </p:nvSpPr>
        <p:spPr>
          <a:xfrm>
            <a:off x="175260" y="2588614"/>
            <a:ext cx="4003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Determines which motors are connected to the left &amp; right wheels (change the settings for your robot). Whenever blocks have 2 inputs for wheels – the first one is for the left wheel and second is for right.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48BDEB-E7F9-4988-B0C4-FE958C050232}"/>
              </a:ext>
            </a:extLst>
          </p:cNvPr>
          <p:cNvSpPr txBox="1"/>
          <p:nvPr/>
        </p:nvSpPr>
        <p:spPr>
          <a:xfrm>
            <a:off x="175260" y="4251271"/>
            <a:ext cx="4003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Determines what the robot does at the end of a move block (brake, hold position, or float). To access this block you will need to add “More Movement Blocks” from block extensions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AD70A4-6E82-4A05-AE5A-E720C0AE37AF}"/>
              </a:ext>
            </a:extLst>
          </p:cNvPr>
          <p:cNvSpPr txBox="1"/>
          <p:nvPr/>
        </p:nvSpPr>
        <p:spPr>
          <a:xfrm>
            <a:off x="175260" y="3726044"/>
            <a:ext cx="4003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Sets the “default” speed for move blocks you may use later in the program</a:t>
            </a:r>
          </a:p>
          <a:p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A57D15-F9F6-4715-9CDB-5E3BDF756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210" y="3010134"/>
            <a:ext cx="4529050" cy="175833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1DAF77-FEF9-451B-9752-7B78D47774E6}"/>
              </a:ext>
            </a:extLst>
          </p:cNvPr>
          <p:cNvCxnSpPr/>
          <p:nvPr/>
        </p:nvCxnSpPr>
        <p:spPr>
          <a:xfrm>
            <a:off x="7970808" y="1949570"/>
            <a:ext cx="681486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83D143-9F92-4D9C-B264-BEC798CA90EC}"/>
              </a:ext>
            </a:extLst>
          </p:cNvPr>
          <p:cNvSpPr txBox="1"/>
          <p:nvPr/>
        </p:nvSpPr>
        <p:spPr>
          <a:xfrm>
            <a:off x="6628250" y="1337138"/>
            <a:ext cx="704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Left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94E42-1926-4D78-9DD5-C7AD571AA532}"/>
              </a:ext>
            </a:extLst>
          </p:cNvPr>
          <p:cNvSpPr txBox="1"/>
          <p:nvPr/>
        </p:nvSpPr>
        <p:spPr>
          <a:xfrm>
            <a:off x="6593619" y="2310704"/>
            <a:ext cx="704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369241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E898-83DB-4938-A1BC-282AB1B6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Stop Modes: </a:t>
            </a:r>
            <a:r>
              <a:rPr lang="en-US" dirty="0"/>
              <a:t>brake vs. Hold vs. 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72E3-BAD2-4968-88D6-40962798A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46864" cy="5082601"/>
          </a:xfrm>
        </p:spPr>
        <p:txBody>
          <a:bodyPr/>
          <a:lstStyle/>
          <a:p>
            <a:r>
              <a:rPr lang="en-US" dirty="0"/>
              <a:t>Break – after move, bring motors to a hard stop</a:t>
            </a:r>
          </a:p>
          <a:p>
            <a:r>
              <a:rPr lang="en-US" dirty="0"/>
              <a:t>Hold position – after move, bring motor to a hard stop and use motor power to counter any further movement until the motor is used again. You will not be able to move the motor by hand. </a:t>
            </a:r>
          </a:p>
          <a:p>
            <a:r>
              <a:rPr lang="en-US" dirty="0"/>
              <a:t>Float – after move, allow motors to move due to momentum</a:t>
            </a:r>
          </a:p>
          <a:p>
            <a:r>
              <a:rPr lang="en-US" dirty="0"/>
              <a:t>In general, we will use </a:t>
            </a:r>
            <a:r>
              <a:rPr lang="en-US" b="1" dirty="0"/>
              <a:t>hold</a:t>
            </a:r>
            <a:r>
              <a:rPr lang="en-US" dirty="0"/>
              <a:t> or </a:t>
            </a:r>
            <a:r>
              <a:rPr lang="en-US" b="1" dirty="0"/>
              <a:t>brake</a:t>
            </a:r>
            <a:r>
              <a:rPr lang="en-US" dirty="0"/>
              <a:t> in most of our programs.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717C7-BF4B-41DD-B21C-09228337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5/11/2023)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16BB-55AA-4856-B048-09BB4D5D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30F16C-7738-4A8F-9F8C-836E0513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860" y="3429000"/>
            <a:ext cx="42386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2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6E08245-30F6-020F-6CAC-73EB852C4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6" t="4239" r="13888" b="6305"/>
          <a:stretch/>
        </p:blipFill>
        <p:spPr>
          <a:xfrm>
            <a:off x="4304217" y="1392353"/>
            <a:ext cx="4206167" cy="20337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AF5686-A8B6-7C95-FFD6-DF5A702AF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355"/>
          <a:stretch/>
        </p:blipFill>
        <p:spPr>
          <a:xfrm>
            <a:off x="580942" y="1623020"/>
            <a:ext cx="2921274" cy="46865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35C86-BB45-BD4A-98B4-ADDB24F5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a programming block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E37F2-B997-F14B-A947-B6125D2D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5/11/2023)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67ADE2-3013-429E-AEE7-1F740B89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0C98B-584A-4D93-8B5F-D4BDA4635705}"/>
              </a:ext>
            </a:extLst>
          </p:cNvPr>
          <p:cNvSpPr txBox="1"/>
          <p:nvPr/>
        </p:nvSpPr>
        <p:spPr>
          <a:xfrm>
            <a:off x="5589087" y="3388128"/>
            <a:ext cx="2572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Click and hold Set Speed block and drag to programming area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27D8C-9BB9-4C23-A921-AD910B028E84}"/>
              </a:ext>
            </a:extLst>
          </p:cNvPr>
          <p:cNvSpPr txBox="1"/>
          <p:nvPr/>
        </p:nvSpPr>
        <p:spPr>
          <a:xfrm>
            <a:off x="4369135" y="5521884"/>
            <a:ext cx="4029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Drop next to the Start Block (green arrow) (See animation)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11E9F1F-EACE-732D-96B0-D513689AAF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" r="8388" b="7222"/>
          <a:stretch/>
        </p:blipFill>
        <p:spPr>
          <a:xfrm>
            <a:off x="4304215" y="1389617"/>
            <a:ext cx="4206167" cy="20326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B34A5E0-3E93-5863-6482-5283824D4E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03" t="17098" r="1608" b="38819"/>
          <a:stretch/>
        </p:blipFill>
        <p:spPr>
          <a:xfrm>
            <a:off x="4304216" y="1392353"/>
            <a:ext cx="4206167" cy="2032660"/>
          </a:xfrm>
          <a:prstGeom prst="rect">
            <a:avLst/>
          </a:pr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C802BFB4-7BDF-D446-8980-62656BD60E66}"/>
              </a:ext>
            </a:extLst>
          </p:cNvPr>
          <p:cNvSpPr/>
          <p:nvPr/>
        </p:nvSpPr>
        <p:spPr>
          <a:xfrm rot="5400000">
            <a:off x="1559738" y="990518"/>
            <a:ext cx="3774163" cy="4108496"/>
          </a:xfrm>
          <a:prstGeom prst="arc">
            <a:avLst>
              <a:gd name="adj1" fmla="val 15965852"/>
              <a:gd name="adj2" fmla="val 18561"/>
            </a:avLst>
          </a:prstGeom>
          <a:ln w="76200">
            <a:solidFill>
              <a:srgbClr val="00B9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AC6F-CCBF-4CC2-8D06-F370E4B7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Wheel Size and Movement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04D7-393A-4029-861A-F1DE7C36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4914935" cy="5082601"/>
          </a:xfrm>
        </p:spPr>
        <p:txBody>
          <a:bodyPr>
            <a:normAutofit/>
          </a:bodyPr>
          <a:lstStyle/>
          <a:p>
            <a:r>
              <a:rPr lang="en-US" dirty="0"/>
              <a:t>The default option for the move block is to move for a specified distance in </a:t>
            </a:r>
            <a:r>
              <a:rPr lang="en-US" b="1" dirty="0"/>
              <a:t>rotations</a:t>
            </a:r>
            <a:r>
              <a:rPr lang="en-US" dirty="0"/>
              <a:t> </a:t>
            </a:r>
          </a:p>
          <a:p>
            <a:r>
              <a:rPr lang="en-US" dirty="0"/>
              <a:t>We recommend specifying the distance in </a:t>
            </a:r>
            <a:r>
              <a:rPr lang="en-US" b="1" dirty="0"/>
              <a:t>cm</a:t>
            </a:r>
            <a:r>
              <a:rPr lang="en-US" dirty="0"/>
              <a:t> instead</a:t>
            </a:r>
          </a:p>
          <a:p>
            <a:r>
              <a:rPr lang="en-US" dirty="0"/>
              <a:t>However, prior to using this mode, you have to tell the program the number of cm per rotation moved  </a:t>
            </a:r>
          </a:p>
          <a:p>
            <a:r>
              <a:rPr lang="en-US" dirty="0"/>
              <a:t>You will need to calculate this value as it depends on what wheel you use. The next two slides explain different ways to calculate this value.</a:t>
            </a:r>
          </a:p>
          <a:p>
            <a:r>
              <a:rPr lang="en-US" dirty="0"/>
              <a:t>Note that you can use inches instead of centimeters if you prefer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27ED2-0753-476E-ACD5-1941CB26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5/11/2023)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114C5-FB77-41B4-BC79-AF8DE97E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58D7D2-F46A-4965-B7CF-63C61DFF3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896" y="3495511"/>
            <a:ext cx="3571046" cy="5910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697879-282F-4240-80CA-149560AB3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895" y="4175214"/>
            <a:ext cx="3680769" cy="683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CE5FBF-1901-F14B-6F87-3C9BC23AC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896" y="1558880"/>
            <a:ext cx="3571046" cy="157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4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CM Does The Robot Move in 1 Rotation?</a:t>
            </a:r>
            <a:br>
              <a:rPr lang="en-US" dirty="0"/>
            </a:br>
            <a:r>
              <a:rPr lang="en-US" dirty="0"/>
              <a:t>(Method 1)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3782DB9-B396-463D-9997-54A4939BB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9" y="1140006"/>
            <a:ext cx="5626876" cy="5082601"/>
          </a:xfrm>
        </p:spPr>
        <p:txBody>
          <a:bodyPr>
            <a:normAutofit/>
          </a:bodyPr>
          <a:lstStyle/>
          <a:p>
            <a:pPr marL="476100" indent="-342900">
              <a:buAutoNum type="arabicPeriod"/>
            </a:pPr>
            <a:r>
              <a:rPr lang="en-US" dirty="0"/>
              <a:t>Look up the wheel size in mm printed on your tire and divide by 10 to convert to cm (because 1cm=10mm)</a:t>
            </a:r>
          </a:p>
          <a:p>
            <a:pPr marL="476100" indent="-342900">
              <a:buAutoNum type="arabicPeriod"/>
            </a:pPr>
            <a:r>
              <a:rPr lang="en-US" dirty="0"/>
              <a:t>Multiply the answer in step 1 by </a:t>
            </a:r>
            <a:r>
              <a:rPr lang="el-GR" dirty="0"/>
              <a:t>π</a:t>
            </a:r>
            <a:r>
              <a:rPr lang="en-US" dirty="0"/>
              <a:t> (3.14) to compute circumference</a:t>
            </a:r>
          </a:p>
          <a:p>
            <a:pPr marL="476100" indent="-342900">
              <a:buAutoNum type="arabicPeriod"/>
            </a:pPr>
            <a:r>
              <a:rPr lang="en-US" dirty="0"/>
              <a:t>Use the value to set the motor rotation block</a:t>
            </a:r>
          </a:p>
          <a:p>
            <a:r>
              <a:rPr lang="en-US" sz="1600" b="1" dirty="0"/>
              <a:t>Example calculation using the standard small SPIKE Prime wheels (used in Droid Bot IV):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Small SPIKE Prime Wheels = 5.6cm in diameter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5.6cm × </a:t>
            </a:r>
            <a:r>
              <a:rPr lang="el-GR" dirty="0"/>
              <a:t>π</a:t>
            </a:r>
            <a:r>
              <a:rPr lang="en-US" dirty="0"/>
              <a:t> = 17.5cm per rotation</a:t>
            </a:r>
          </a:p>
          <a:p>
            <a:r>
              <a:rPr lang="en-US" sz="1600" b="1" dirty="0"/>
              <a:t>Example calculation using the standard large SPIKE Prime set wheels (used in ADB):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Large </a:t>
            </a:r>
            <a:r>
              <a:rPr lang="en-US" dirty="0"/>
              <a:t>SPIKE Prime Wheels = 8.8 cm in diameter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8.8 cm × </a:t>
            </a:r>
            <a:r>
              <a:rPr lang="el-GR" dirty="0">
                <a:solidFill>
                  <a:schemeClr val="tx1"/>
                </a:solidFill>
              </a:rPr>
              <a:t>π</a:t>
            </a:r>
            <a:r>
              <a:rPr lang="en-US" dirty="0">
                <a:solidFill>
                  <a:schemeClr val="tx1"/>
                </a:solidFill>
              </a:rPr>
              <a:t> = 27.6 cm per rotation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58062" y="1217162"/>
            <a:ext cx="2366438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Helpful chart with common LEGO wheels and their diameters.</a:t>
            </a:r>
          </a:p>
          <a:p>
            <a:endParaRPr lang="en-US" sz="1100" dirty="0"/>
          </a:p>
          <a:p>
            <a:pPr algn="ctr"/>
            <a:r>
              <a:rPr lang="en-US" sz="1100" dirty="0"/>
              <a:t>http://wheels.sariel.pl/</a:t>
            </a: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6ECA8D-551E-4E24-87AA-BA3499D8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062" y="3275575"/>
            <a:ext cx="2918632" cy="483084"/>
          </a:xfrm>
          <a:prstGeom prst="rect">
            <a:avLst/>
          </a:prstGeom>
        </p:spPr>
      </p:pic>
      <p:pic>
        <p:nvPicPr>
          <p:cNvPr id="7" name="Picture 6" descr="A picture containing object, clock, blue&#10;&#10;Description automatically generated">
            <a:extLst>
              <a:ext uri="{FF2B5EF4-FFF2-40B4-BE49-F238E27FC236}">
                <a16:creationId xmlns:a16="http://schemas.microsoft.com/office/drawing/2014/main" id="{0BFB56A4-ED92-400A-9F09-E258CEE1DF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41" t="40444" r="29622"/>
          <a:stretch/>
        </p:blipFill>
        <p:spPr>
          <a:xfrm>
            <a:off x="6540342" y="3880075"/>
            <a:ext cx="1594825" cy="1727503"/>
          </a:xfrm>
          <a:prstGeom prst="rect">
            <a:avLst/>
          </a:prstGeom>
        </p:spPr>
      </p:pic>
      <p:pic>
        <p:nvPicPr>
          <p:cNvPr id="11" name="Picture 10" descr="A picture containing object, clock, blue&#10;&#10;Description automatically generated">
            <a:extLst>
              <a:ext uri="{FF2B5EF4-FFF2-40B4-BE49-F238E27FC236}">
                <a16:creationId xmlns:a16="http://schemas.microsoft.com/office/drawing/2014/main" id="{0D1E8E4D-CA43-439D-ABFF-8AD93E858F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41" r="29622" b="59556"/>
          <a:stretch/>
        </p:blipFill>
        <p:spPr>
          <a:xfrm>
            <a:off x="6540343" y="2191946"/>
            <a:ext cx="1594825" cy="1173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EC7766-ECC5-4CC8-8CF0-D0B6041F6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062" y="5602025"/>
            <a:ext cx="2948778" cy="54726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6E9D5-0411-3160-E164-3581F89A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5/11/2023)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14171-9E78-1034-8993-7A785829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586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1477</TotalTime>
  <Words>1172</Words>
  <Application>Microsoft Office PowerPoint</Application>
  <PresentationFormat>On-screen Show (4:3)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Configuring robot Movement</vt:lpstr>
      <vt:lpstr>Lesson objectives</vt:lpstr>
      <vt:lpstr>Why configure your code?</vt:lpstr>
      <vt:lpstr>What is connected to each port?</vt:lpstr>
      <vt:lpstr>Configuring Movement Blocks</vt:lpstr>
      <vt:lpstr>Stop Modes: brake vs. Hold vs. float</vt:lpstr>
      <vt:lpstr>How To Add a programming block</vt:lpstr>
      <vt:lpstr>Wheel Size and Movement configuration</vt:lpstr>
      <vt:lpstr>How Many CM Does The Robot Move in 1 Rotation? (Method 1)</vt:lpstr>
      <vt:lpstr>How Many CM Does The Robot Move in 1 Rotation? (Method 2)</vt:lpstr>
      <vt:lpstr>Acceleration</vt:lpstr>
      <vt:lpstr>Putting it together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Arvind Seshan</cp:lastModifiedBy>
  <cp:revision>180</cp:revision>
  <dcterms:created xsi:type="dcterms:W3CDTF">2016-07-04T02:35:12Z</dcterms:created>
  <dcterms:modified xsi:type="dcterms:W3CDTF">2023-05-11T22:45:11Z</dcterms:modified>
</cp:coreProperties>
</file>