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12"/>
  </p:notesMasterIdLst>
  <p:handoutMasterIdLst>
    <p:handoutMasterId r:id="rId13"/>
  </p:handoutMasterIdLst>
  <p:sldIdLst>
    <p:sldId id="275" r:id="rId2"/>
    <p:sldId id="257" r:id="rId3"/>
    <p:sldId id="271" r:id="rId4"/>
    <p:sldId id="286" r:id="rId5"/>
    <p:sldId id="289" r:id="rId6"/>
    <p:sldId id="287" r:id="rId7"/>
    <p:sldId id="285" r:id="rId8"/>
    <p:sldId id="290" r:id="rId9"/>
    <p:sldId id="288" r:id="rId10"/>
    <p:sldId id="28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0EAE9F"/>
    <a:srgbClr val="13B09B"/>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22"/>
    <p:restoredTop sz="94613"/>
  </p:normalViewPr>
  <p:slideViewPr>
    <p:cSldViewPr snapToGrid="0" snapToObjects="1">
      <p:cViewPr varScale="1">
        <p:scale>
          <a:sx n="119" d="100"/>
          <a:sy n="119" d="100"/>
        </p:scale>
        <p:origin x="1048"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5/11/23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5/11/23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5815852"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2ACC5EA9-F271-D04B-86B9-696BB16F9951}"/>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2794026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05/11/2023)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2510156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2023 Prime Lessons (primelessons.org) CC-BY-NC-SA.  (Last edit: 05/11/2023)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3270334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05/11/2023)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05/11/2023)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05/11/2023)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05/11/2023)</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2023 Prime Lessons (primelessons.org) CC-BY-NC-SA.  (Last edit: 05/11/2023)</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13418147-32A9-FC4A-B97C-1D7FD5DAF43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9619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Prime Lessons (primelessons.org) CC-BY-NC-SA.  (Last edit: 05/11/2023)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9C1C8239-1367-D244-852D-5860FAEDB67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E069ABC4-056D-BF49-B051-2CA0748BE975}"/>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2793698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05/11/2023)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B9F777DF-E839-6246-853D-1D2AD26B2B63}"/>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65CD4BA4-9024-7344-8B83-EC29B58DB080}"/>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441328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05/11/2023)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39BA3C4-123E-6346-A496-D75ED2DB34B4}"/>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400210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05/11/2023)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2D92400A-BAB6-8241-B2FB-D7BB1F78647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CF9BD06F-1BE0-5441-81A7-81E0D40AFAF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159391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05/11/2023)</a:t>
            </a:r>
            <a:endParaRPr lang="en-US" dirty="0"/>
          </a:p>
        </p:txBody>
      </p:sp>
      <p:sp>
        <p:nvSpPr>
          <p:cNvPr id="7" name="Rectangle 6">
            <a:extLst>
              <a:ext uri="{FF2B5EF4-FFF2-40B4-BE49-F238E27FC236}">
                <a16:creationId xmlns:a16="http://schemas.microsoft.com/office/drawing/2014/main" id="{D6F692AE-5891-3A41-A2F2-37AD9D2BE08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C0726470-A58D-2340-B8C0-518075458D0B}"/>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0941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Prime Lessons (primelessons.org) CC-BY-NC-SA.  (Last edit: 05/11/2023)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2105074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05/11/2023)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2222103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2023 Prime Lessons (primelessons.org) CC-BY-NC-SA.  (Last edit: 05/11/2023)</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3305DD56-825F-664B-833B-06C3F75BB5B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4626919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ego.com/en-us/service/device-guide/mindstorms-robot-inventor/" TargetMode="External"/><Relationship Id="rId2" Type="http://schemas.openxmlformats.org/officeDocument/2006/relationships/hyperlink" Target="https://education.lego.com/en-us/downloads/spike-prime/software"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a:xfrm>
            <a:off x="242754" y="2676578"/>
            <a:ext cx="8584534" cy="1504844"/>
          </a:xfrm>
        </p:spPr>
        <p:txBody>
          <a:bodyPr/>
          <a:lstStyle/>
          <a:p>
            <a:r>
              <a:rPr lang="en-US" dirty="0"/>
              <a:t>installing software &amp; Firmware on SPIKE Prime and ROBOT INVENTOR </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Tree>
    <p:extLst>
      <p:ext uri="{BB962C8B-B14F-4D97-AF65-F5344CB8AC3E}">
        <p14:creationId xmlns:p14="http://schemas.microsoft.com/office/powerpoint/2010/main" val="409181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Seshan and Arvind Seshan for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a:t>Copyright © 2023 Prime Lessons (primelessons.org) CC-BY-NC-SA.  (Last edit: 05/11/2023)</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10</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39212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a:xfrm>
            <a:off x="155088" y="1140007"/>
            <a:ext cx="8831580" cy="2409220"/>
          </a:xfrm>
        </p:spPr>
        <p:txBody>
          <a:bodyPr/>
          <a:lstStyle/>
          <a:p>
            <a:r>
              <a:rPr lang="en-US" dirty="0"/>
              <a:t>Learn how to update SPIKE Prime and Robot Inventor</a:t>
            </a:r>
          </a:p>
          <a:p>
            <a:endParaRPr lang="en-US" dirty="0"/>
          </a:p>
          <a:p>
            <a:endParaRPr lang="en-US" dirty="0"/>
          </a:p>
        </p:txBody>
      </p:sp>
      <p:sp>
        <p:nvSpPr>
          <p:cNvPr id="4" name="Footer Placeholder 3"/>
          <p:cNvSpPr>
            <a:spLocks noGrp="1"/>
          </p:cNvSpPr>
          <p:nvPr>
            <p:ph type="ftr" sz="quarter" idx="11"/>
          </p:nvPr>
        </p:nvSpPr>
        <p:spPr/>
        <p:txBody>
          <a:bodyPr/>
          <a:lstStyle/>
          <a:p>
            <a:r>
              <a:rPr lang="en-US"/>
              <a:t>Copyright © 2023 Prime Lessons (primelessons.org) CC-BY-NC-SA.  (Last edit: 05/11/2023)</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pic>
        <p:nvPicPr>
          <p:cNvPr id="8" name="Picture 7">
            <a:extLst>
              <a:ext uri="{FF2B5EF4-FFF2-40B4-BE49-F238E27FC236}">
                <a16:creationId xmlns:a16="http://schemas.microsoft.com/office/drawing/2014/main" id="{EBBABDFF-CD5F-C148-B660-166C77A740C3}"/>
              </a:ext>
            </a:extLst>
          </p:cNvPr>
          <p:cNvPicPr>
            <a:picLocks noChangeAspect="1"/>
          </p:cNvPicPr>
          <p:nvPr/>
        </p:nvPicPr>
        <p:blipFill>
          <a:blip r:embed="rId2"/>
          <a:stretch>
            <a:fillRect/>
          </a:stretch>
        </p:blipFill>
        <p:spPr>
          <a:xfrm>
            <a:off x="175260" y="2189664"/>
            <a:ext cx="3657600" cy="2743200"/>
          </a:xfrm>
          <a:prstGeom prst="rect">
            <a:avLst/>
          </a:prstGeom>
        </p:spPr>
      </p:pic>
      <p:pic>
        <p:nvPicPr>
          <p:cNvPr id="10" name="Picture 9">
            <a:extLst>
              <a:ext uri="{FF2B5EF4-FFF2-40B4-BE49-F238E27FC236}">
                <a16:creationId xmlns:a16="http://schemas.microsoft.com/office/drawing/2014/main" id="{6FC2904A-9E0B-4D40-936D-F1A13D89DEF0}"/>
              </a:ext>
            </a:extLst>
          </p:cNvPr>
          <p:cNvPicPr>
            <a:picLocks noChangeAspect="1"/>
          </p:cNvPicPr>
          <p:nvPr/>
        </p:nvPicPr>
        <p:blipFill>
          <a:blip r:embed="rId3"/>
          <a:stretch>
            <a:fillRect/>
          </a:stretch>
        </p:blipFill>
        <p:spPr>
          <a:xfrm>
            <a:off x="4572000" y="2142031"/>
            <a:ext cx="4004059" cy="3003044"/>
          </a:xfrm>
          <a:prstGeom prst="rect">
            <a:avLst/>
          </a:prstGeom>
        </p:spPr>
      </p:pic>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399B84-BCC1-4BA3-B95D-5928C70046E0}"/>
              </a:ext>
            </a:extLst>
          </p:cNvPr>
          <p:cNvPicPr>
            <a:picLocks noChangeAspect="1"/>
          </p:cNvPicPr>
          <p:nvPr/>
        </p:nvPicPr>
        <p:blipFill rotWithShape="1">
          <a:blip r:embed="rId2"/>
          <a:srcRect t="4720"/>
          <a:stretch/>
        </p:blipFill>
        <p:spPr>
          <a:xfrm>
            <a:off x="159493" y="1177853"/>
            <a:ext cx="3144028" cy="2251147"/>
          </a:xfrm>
          <a:prstGeom prst="rect">
            <a:avLst/>
          </a:prstGeom>
        </p:spPr>
      </p:pic>
      <p:sp>
        <p:nvSpPr>
          <p:cNvPr id="2" name="Title 1"/>
          <p:cNvSpPr>
            <a:spLocks noGrp="1"/>
          </p:cNvSpPr>
          <p:nvPr>
            <p:ph type="title"/>
          </p:nvPr>
        </p:nvSpPr>
        <p:spPr/>
        <p:txBody>
          <a:bodyPr/>
          <a:lstStyle/>
          <a:p>
            <a:r>
              <a:rPr lang="en-US" dirty="0"/>
              <a:t>FIRST USE</a:t>
            </a:r>
          </a:p>
        </p:txBody>
      </p:sp>
      <p:sp>
        <p:nvSpPr>
          <p:cNvPr id="7" name="Content Placeholder 6"/>
          <p:cNvSpPr>
            <a:spLocks noGrp="1"/>
          </p:cNvSpPr>
          <p:nvPr>
            <p:ph idx="1"/>
          </p:nvPr>
        </p:nvSpPr>
        <p:spPr>
          <a:xfrm>
            <a:off x="3942080" y="1242218"/>
            <a:ext cx="5042427" cy="4312933"/>
          </a:xfrm>
        </p:spPr>
        <p:txBody>
          <a:bodyPr>
            <a:normAutofit/>
          </a:bodyPr>
          <a:lstStyle/>
          <a:p>
            <a:r>
              <a:rPr lang="en-US" dirty="0"/>
              <a:t>Connect your SPIKE Prime or Robot Inventor to your computer using the USB Cable for OS Updates</a:t>
            </a:r>
          </a:p>
          <a:p>
            <a:r>
              <a:rPr lang="en-US" dirty="0"/>
              <a:t>The software will auto-connect to the brick if you are using USB</a:t>
            </a:r>
          </a:p>
          <a:p>
            <a:r>
              <a:rPr lang="en-US" dirty="0"/>
              <a:t>Note: If you are using the iOS,  Android, or Chromebook version of the software, you may need to connect to your Hub using a computer the very first time to update the firmware on the Hub. Subsequent updates may be possible via Bluetooth. [This process may get updated.]</a:t>
            </a:r>
          </a:p>
        </p:txBody>
      </p:sp>
      <p:sp>
        <p:nvSpPr>
          <p:cNvPr id="4" name="Footer Placeholder 3"/>
          <p:cNvSpPr>
            <a:spLocks noGrp="1"/>
          </p:cNvSpPr>
          <p:nvPr>
            <p:ph type="ftr" sz="quarter" idx="11"/>
          </p:nvPr>
        </p:nvSpPr>
        <p:spPr/>
        <p:txBody>
          <a:bodyPr/>
          <a:lstStyle/>
          <a:p>
            <a:r>
              <a:rPr lang="en-US"/>
              <a:t>Copyright © 2023 Prime Lessons (primelessons.org) CC-BY-NC-SA.  (Last edit: 05/11/2023)</a:t>
            </a:r>
          </a:p>
        </p:txBody>
      </p:sp>
      <p:sp>
        <p:nvSpPr>
          <p:cNvPr id="14" name="Slide Number Placeholder 13">
            <a:extLst>
              <a:ext uri="{FF2B5EF4-FFF2-40B4-BE49-F238E27FC236}">
                <a16:creationId xmlns:a16="http://schemas.microsoft.com/office/drawing/2014/main" id="{D318FC27-407A-4F8C-85FE-2F82CAB12653}"/>
              </a:ext>
            </a:extLst>
          </p:cNvPr>
          <p:cNvSpPr>
            <a:spLocks noGrp="1"/>
          </p:cNvSpPr>
          <p:nvPr>
            <p:ph type="sldNum" sz="quarter" idx="12"/>
          </p:nvPr>
        </p:nvSpPr>
        <p:spPr/>
        <p:txBody>
          <a:bodyPr/>
          <a:lstStyle/>
          <a:p>
            <a:fld id="{BBD74847-7BE4-4E4D-8159-51DF7B93C616}" type="slidenum">
              <a:rPr lang="en-US" smtClean="0"/>
              <a:t>3</a:t>
            </a:fld>
            <a:endParaRPr lang="en-US"/>
          </a:p>
        </p:txBody>
      </p:sp>
      <p:sp>
        <p:nvSpPr>
          <p:cNvPr id="10" name="Rectangle 9"/>
          <p:cNvSpPr/>
          <p:nvPr/>
        </p:nvSpPr>
        <p:spPr>
          <a:xfrm>
            <a:off x="1143862" y="1323609"/>
            <a:ext cx="325641" cy="312615"/>
          </a:xfrm>
          <a:prstGeom prst="rect">
            <a:avLst/>
          </a:prstGeom>
          <a:noFill/>
          <a:ln w="57150" cmpd="sng">
            <a:solidFill>
              <a:srgbClr val="FFD5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A9604BD-089B-664C-B1F1-8A854E78CAB5}"/>
              </a:ext>
            </a:extLst>
          </p:cNvPr>
          <p:cNvPicPr>
            <a:picLocks noChangeAspect="1"/>
          </p:cNvPicPr>
          <p:nvPr/>
        </p:nvPicPr>
        <p:blipFill>
          <a:blip r:embed="rId3"/>
          <a:stretch>
            <a:fillRect/>
          </a:stretch>
        </p:blipFill>
        <p:spPr>
          <a:xfrm>
            <a:off x="137439" y="3568431"/>
            <a:ext cx="3188135" cy="2679656"/>
          </a:xfrm>
          <a:prstGeom prst="rect">
            <a:avLst/>
          </a:prstGeom>
        </p:spPr>
      </p:pic>
      <p:sp>
        <p:nvSpPr>
          <p:cNvPr id="9" name="Rectangle 8">
            <a:extLst>
              <a:ext uri="{FF2B5EF4-FFF2-40B4-BE49-F238E27FC236}">
                <a16:creationId xmlns:a16="http://schemas.microsoft.com/office/drawing/2014/main" id="{9F7A4D6D-573A-FF4A-B779-BB9737F7956E}"/>
              </a:ext>
            </a:extLst>
          </p:cNvPr>
          <p:cNvSpPr/>
          <p:nvPr/>
        </p:nvSpPr>
        <p:spPr>
          <a:xfrm>
            <a:off x="3069421" y="3680729"/>
            <a:ext cx="325641" cy="312615"/>
          </a:xfrm>
          <a:prstGeom prst="rect">
            <a:avLst/>
          </a:prstGeom>
          <a:noFill/>
          <a:ln w="57150" cmpd="sng">
            <a:solidFill>
              <a:srgbClr val="0EAE9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406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0F41D-286D-4606-B80B-0E8B7B76F1C8}"/>
              </a:ext>
            </a:extLst>
          </p:cNvPr>
          <p:cNvSpPr>
            <a:spLocks noGrp="1"/>
          </p:cNvSpPr>
          <p:nvPr>
            <p:ph type="title"/>
          </p:nvPr>
        </p:nvSpPr>
        <p:spPr/>
        <p:txBody>
          <a:bodyPr/>
          <a:lstStyle/>
          <a:p>
            <a:r>
              <a:rPr lang="en-US" dirty="0"/>
              <a:t>Install latest Software</a:t>
            </a:r>
          </a:p>
        </p:txBody>
      </p:sp>
      <p:sp>
        <p:nvSpPr>
          <p:cNvPr id="3" name="Content Placeholder 2">
            <a:extLst>
              <a:ext uri="{FF2B5EF4-FFF2-40B4-BE49-F238E27FC236}">
                <a16:creationId xmlns:a16="http://schemas.microsoft.com/office/drawing/2014/main" id="{C641DE1A-2D53-4C31-8344-64B82CAB33E2}"/>
              </a:ext>
            </a:extLst>
          </p:cNvPr>
          <p:cNvSpPr>
            <a:spLocks noGrp="1"/>
          </p:cNvSpPr>
          <p:nvPr>
            <p:ph idx="1"/>
          </p:nvPr>
        </p:nvSpPr>
        <p:spPr>
          <a:xfrm>
            <a:off x="155088" y="1140006"/>
            <a:ext cx="8851752" cy="5082601"/>
          </a:xfrm>
        </p:spPr>
        <p:txBody>
          <a:bodyPr/>
          <a:lstStyle/>
          <a:p>
            <a:r>
              <a:rPr lang="en-US" dirty="0">
                <a:hlinkClick r:id="rId2"/>
              </a:rPr>
              <a:t>SPIKE Prime: https://education.lego.com/en-us/downloads/spike-prime/software</a:t>
            </a:r>
            <a:endParaRPr lang="en-US" dirty="0"/>
          </a:p>
          <a:p>
            <a:r>
              <a:rPr lang="en-US" dirty="0">
                <a:hlinkClick r:id="rId3"/>
              </a:rPr>
              <a:t>Robot Inventor: https://www.lego.com/en-us/service/device-guide/mindstorms-robot-inventor/</a:t>
            </a:r>
            <a:endParaRPr lang="en-US" dirty="0"/>
          </a:p>
          <a:p>
            <a:r>
              <a:rPr lang="en-US" dirty="0"/>
              <a:t>You can check for SPIKE Prime Software Updates from inside the App</a:t>
            </a:r>
          </a:p>
          <a:p>
            <a:pPr lvl="1"/>
            <a:r>
              <a:rPr lang="en-US" dirty="0"/>
              <a:t>Click on the Help Menu inside a Project and Check for Update</a:t>
            </a:r>
          </a:p>
          <a:p>
            <a:r>
              <a:rPr lang="en-US" dirty="0"/>
              <a:t>There is no equivalent choice in Robot Inventor (you will be prompted for any updates or you can visit the app store)</a:t>
            </a:r>
          </a:p>
        </p:txBody>
      </p:sp>
      <p:sp>
        <p:nvSpPr>
          <p:cNvPr id="4" name="Footer Placeholder 3">
            <a:extLst>
              <a:ext uri="{FF2B5EF4-FFF2-40B4-BE49-F238E27FC236}">
                <a16:creationId xmlns:a16="http://schemas.microsoft.com/office/drawing/2014/main" id="{8A347E62-7E05-4C21-8C7D-6BE327FBE523}"/>
              </a:ext>
            </a:extLst>
          </p:cNvPr>
          <p:cNvSpPr>
            <a:spLocks noGrp="1"/>
          </p:cNvSpPr>
          <p:nvPr>
            <p:ph type="ftr" sz="quarter" idx="11"/>
          </p:nvPr>
        </p:nvSpPr>
        <p:spPr/>
        <p:txBody>
          <a:bodyPr/>
          <a:lstStyle/>
          <a:p>
            <a:r>
              <a:rPr lang="en-US"/>
              <a:t>Copyright © 2023 Prime Lessons (primelessons.org) CC-BY-NC-SA.  (Last edit: 05/11/2023)</a:t>
            </a:r>
            <a:endParaRPr lang="en-US" dirty="0"/>
          </a:p>
        </p:txBody>
      </p:sp>
      <p:sp>
        <p:nvSpPr>
          <p:cNvPr id="5" name="Slide Number Placeholder 4">
            <a:extLst>
              <a:ext uri="{FF2B5EF4-FFF2-40B4-BE49-F238E27FC236}">
                <a16:creationId xmlns:a16="http://schemas.microsoft.com/office/drawing/2014/main" id="{D8F5DAEF-9381-4B5A-9028-8AF3C04B26BD}"/>
              </a:ext>
            </a:extLst>
          </p:cNvPr>
          <p:cNvSpPr>
            <a:spLocks noGrp="1"/>
          </p:cNvSpPr>
          <p:nvPr>
            <p:ph type="sldNum" sz="quarter" idx="12"/>
          </p:nvPr>
        </p:nvSpPr>
        <p:spPr/>
        <p:txBody>
          <a:bodyPr/>
          <a:lstStyle/>
          <a:p>
            <a:fld id="{BBD74847-7BE4-4E4D-8159-51DF7B93C616}" type="slidenum">
              <a:rPr lang="en-US" smtClean="0"/>
              <a:t>4</a:t>
            </a:fld>
            <a:endParaRPr lang="en-US"/>
          </a:p>
        </p:txBody>
      </p:sp>
      <p:pic>
        <p:nvPicPr>
          <p:cNvPr id="7" name="Picture 6" descr="Text, letter&#10;&#10;Description automatically generated">
            <a:extLst>
              <a:ext uri="{FF2B5EF4-FFF2-40B4-BE49-F238E27FC236}">
                <a16:creationId xmlns:a16="http://schemas.microsoft.com/office/drawing/2014/main" id="{5A50A695-5618-3641-BBAF-5ABA5BBC55D7}"/>
              </a:ext>
            </a:extLst>
          </p:cNvPr>
          <p:cNvPicPr>
            <a:picLocks noChangeAspect="1"/>
          </p:cNvPicPr>
          <p:nvPr/>
        </p:nvPicPr>
        <p:blipFill>
          <a:blip r:embed="rId4"/>
          <a:stretch>
            <a:fillRect/>
          </a:stretch>
        </p:blipFill>
        <p:spPr>
          <a:xfrm>
            <a:off x="5262709" y="3890452"/>
            <a:ext cx="2321432" cy="2036344"/>
          </a:xfrm>
          <a:prstGeom prst="rect">
            <a:avLst/>
          </a:prstGeom>
          <a:ln>
            <a:solidFill>
              <a:schemeClr val="tx1"/>
            </a:solidFill>
          </a:ln>
        </p:spPr>
      </p:pic>
      <p:pic>
        <p:nvPicPr>
          <p:cNvPr id="9" name="Picture 8" descr="A screenshot of a computer&#10;&#10;Description automatically generated with medium confidence">
            <a:extLst>
              <a:ext uri="{FF2B5EF4-FFF2-40B4-BE49-F238E27FC236}">
                <a16:creationId xmlns:a16="http://schemas.microsoft.com/office/drawing/2014/main" id="{9338DC4D-CEAB-AF53-40C7-98E8EF828016}"/>
              </a:ext>
            </a:extLst>
          </p:cNvPr>
          <p:cNvPicPr>
            <a:picLocks noChangeAspect="1"/>
          </p:cNvPicPr>
          <p:nvPr/>
        </p:nvPicPr>
        <p:blipFill>
          <a:blip r:embed="rId5"/>
          <a:stretch>
            <a:fillRect/>
          </a:stretch>
        </p:blipFill>
        <p:spPr>
          <a:xfrm>
            <a:off x="927023" y="3890452"/>
            <a:ext cx="4031972" cy="2031328"/>
          </a:xfrm>
          <a:prstGeom prst="rect">
            <a:avLst/>
          </a:prstGeom>
          <a:ln>
            <a:solidFill>
              <a:schemeClr val="tx1"/>
            </a:solidFill>
          </a:ln>
        </p:spPr>
      </p:pic>
    </p:spTree>
    <p:extLst>
      <p:ext uri="{BB962C8B-B14F-4D97-AF65-F5344CB8AC3E}">
        <p14:creationId xmlns:p14="http://schemas.microsoft.com/office/powerpoint/2010/main" val="449230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AEF66B6-E8AF-8046-BB6A-939991D8BE03}"/>
              </a:ext>
            </a:extLst>
          </p:cNvPr>
          <p:cNvPicPr>
            <a:picLocks noChangeAspect="1"/>
          </p:cNvPicPr>
          <p:nvPr/>
        </p:nvPicPr>
        <p:blipFill>
          <a:blip r:embed="rId2"/>
          <a:stretch>
            <a:fillRect/>
          </a:stretch>
        </p:blipFill>
        <p:spPr>
          <a:xfrm>
            <a:off x="219004" y="2318415"/>
            <a:ext cx="3155057" cy="2374011"/>
          </a:xfrm>
          <a:prstGeom prst="rect">
            <a:avLst/>
          </a:prstGeom>
        </p:spPr>
      </p:pic>
      <p:pic>
        <p:nvPicPr>
          <p:cNvPr id="15" name="Picture 14" descr="Graphical user interface, application, Teams&#10;&#10;Description automatically generated">
            <a:extLst>
              <a:ext uri="{FF2B5EF4-FFF2-40B4-BE49-F238E27FC236}">
                <a16:creationId xmlns:a16="http://schemas.microsoft.com/office/drawing/2014/main" id="{8FE097C0-DD19-764D-8E47-265A7CF4E28F}"/>
              </a:ext>
            </a:extLst>
          </p:cNvPr>
          <p:cNvPicPr>
            <a:picLocks noChangeAspect="1"/>
          </p:cNvPicPr>
          <p:nvPr/>
        </p:nvPicPr>
        <p:blipFill>
          <a:blip r:embed="rId3"/>
          <a:stretch>
            <a:fillRect/>
          </a:stretch>
        </p:blipFill>
        <p:spPr>
          <a:xfrm>
            <a:off x="1796533" y="3058161"/>
            <a:ext cx="3289107" cy="2478094"/>
          </a:xfrm>
          <a:prstGeom prst="rect">
            <a:avLst/>
          </a:prstGeom>
        </p:spPr>
      </p:pic>
      <p:sp>
        <p:nvSpPr>
          <p:cNvPr id="2" name="Title 1">
            <a:extLst>
              <a:ext uri="{FF2B5EF4-FFF2-40B4-BE49-F238E27FC236}">
                <a16:creationId xmlns:a16="http://schemas.microsoft.com/office/drawing/2014/main" id="{34EE3150-4D4E-8E44-A531-82760A7C58EE}"/>
              </a:ext>
            </a:extLst>
          </p:cNvPr>
          <p:cNvSpPr>
            <a:spLocks noGrp="1"/>
          </p:cNvSpPr>
          <p:nvPr>
            <p:ph type="title"/>
          </p:nvPr>
        </p:nvSpPr>
        <p:spPr/>
        <p:txBody>
          <a:bodyPr>
            <a:normAutofit fontScale="90000"/>
          </a:bodyPr>
          <a:lstStyle/>
          <a:p>
            <a:r>
              <a:rPr lang="en-US" dirty="0"/>
              <a:t>CHECKING WHAT SOFTWARE VERSION YOU ARE RUNNING</a:t>
            </a:r>
          </a:p>
        </p:txBody>
      </p:sp>
      <p:pic>
        <p:nvPicPr>
          <p:cNvPr id="7" name="Content Placeholder 6">
            <a:extLst>
              <a:ext uri="{FF2B5EF4-FFF2-40B4-BE49-F238E27FC236}">
                <a16:creationId xmlns:a16="http://schemas.microsoft.com/office/drawing/2014/main" id="{50A327FA-9BE3-4B4B-90E9-EB2DAC8209B9}"/>
              </a:ext>
            </a:extLst>
          </p:cNvPr>
          <p:cNvPicPr>
            <a:picLocks noGrp="1" noChangeAspect="1"/>
          </p:cNvPicPr>
          <p:nvPr>
            <p:ph idx="1"/>
          </p:nvPr>
        </p:nvPicPr>
        <p:blipFill>
          <a:blip r:embed="rId4"/>
          <a:stretch>
            <a:fillRect/>
          </a:stretch>
        </p:blipFill>
        <p:spPr>
          <a:xfrm>
            <a:off x="5313680" y="2452384"/>
            <a:ext cx="3466204" cy="2939593"/>
          </a:xfrm>
        </p:spPr>
      </p:pic>
      <p:sp>
        <p:nvSpPr>
          <p:cNvPr id="4" name="Footer Placeholder 3">
            <a:extLst>
              <a:ext uri="{FF2B5EF4-FFF2-40B4-BE49-F238E27FC236}">
                <a16:creationId xmlns:a16="http://schemas.microsoft.com/office/drawing/2014/main" id="{BA80DC63-40F6-2743-9607-F647A2FE7464}"/>
              </a:ext>
            </a:extLst>
          </p:cNvPr>
          <p:cNvSpPr>
            <a:spLocks noGrp="1"/>
          </p:cNvSpPr>
          <p:nvPr>
            <p:ph type="ftr" sz="quarter" idx="11"/>
          </p:nvPr>
        </p:nvSpPr>
        <p:spPr/>
        <p:txBody>
          <a:bodyPr/>
          <a:lstStyle/>
          <a:p>
            <a:r>
              <a:rPr lang="en-US"/>
              <a:t>Copyright © 2023 Prime Lessons (primelessons.org) CC-BY-NC-SA.  (Last edit: 05/11/2023)</a:t>
            </a:r>
            <a:endParaRPr lang="en-US" dirty="0"/>
          </a:p>
        </p:txBody>
      </p:sp>
      <p:sp>
        <p:nvSpPr>
          <p:cNvPr id="5" name="Slide Number Placeholder 4">
            <a:extLst>
              <a:ext uri="{FF2B5EF4-FFF2-40B4-BE49-F238E27FC236}">
                <a16:creationId xmlns:a16="http://schemas.microsoft.com/office/drawing/2014/main" id="{4B1B5A5B-C962-5B42-9322-F7A7D87EA634}"/>
              </a:ext>
            </a:extLst>
          </p:cNvPr>
          <p:cNvSpPr>
            <a:spLocks noGrp="1"/>
          </p:cNvSpPr>
          <p:nvPr>
            <p:ph type="sldNum" sz="quarter" idx="12"/>
          </p:nvPr>
        </p:nvSpPr>
        <p:spPr/>
        <p:txBody>
          <a:bodyPr/>
          <a:lstStyle/>
          <a:p>
            <a:fld id="{BBD74847-7BE4-4E4D-8159-51DF7B93C616}" type="slidenum">
              <a:rPr lang="en-US" smtClean="0"/>
              <a:t>5</a:t>
            </a:fld>
            <a:endParaRPr lang="en-US"/>
          </a:p>
        </p:txBody>
      </p:sp>
      <p:sp>
        <p:nvSpPr>
          <p:cNvPr id="8" name="TextBox 7">
            <a:extLst>
              <a:ext uri="{FF2B5EF4-FFF2-40B4-BE49-F238E27FC236}">
                <a16:creationId xmlns:a16="http://schemas.microsoft.com/office/drawing/2014/main" id="{5E1353B1-20EF-B249-925E-76D6E37411EA}"/>
              </a:ext>
            </a:extLst>
          </p:cNvPr>
          <p:cNvSpPr txBox="1"/>
          <p:nvPr/>
        </p:nvSpPr>
        <p:spPr>
          <a:xfrm>
            <a:off x="872015" y="5781527"/>
            <a:ext cx="2698985" cy="369332"/>
          </a:xfrm>
          <a:prstGeom prst="rect">
            <a:avLst/>
          </a:prstGeom>
          <a:noFill/>
        </p:spPr>
        <p:txBody>
          <a:bodyPr wrap="square" rtlCol="0">
            <a:spAutoFit/>
          </a:bodyPr>
          <a:lstStyle/>
          <a:p>
            <a:pPr algn="ctr"/>
            <a:r>
              <a:rPr lang="en-US" dirty="0"/>
              <a:t>SPIKE Prime</a:t>
            </a:r>
          </a:p>
        </p:txBody>
      </p:sp>
      <p:sp>
        <p:nvSpPr>
          <p:cNvPr id="9" name="TextBox 8">
            <a:extLst>
              <a:ext uri="{FF2B5EF4-FFF2-40B4-BE49-F238E27FC236}">
                <a16:creationId xmlns:a16="http://schemas.microsoft.com/office/drawing/2014/main" id="{DE7B8F4E-9639-E14D-904D-62C13C47429A}"/>
              </a:ext>
            </a:extLst>
          </p:cNvPr>
          <p:cNvSpPr txBox="1"/>
          <p:nvPr/>
        </p:nvSpPr>
        <p:spPr>
          <a:xfrm>
            <a:off x="5697289" y="5750352"/>
            <a:ext cx="2698985" cy="369332"/>
          </a:xfrm>
          <a:prstGeom prst="rect">
            <a:avLst/>
          </a:prstGeom>
          <a:noFill/>
        </p:spPr>
        <p:txBody>
          <a:bodyPr wrap="square" rtlCol="0">
            <a:spAutoFit/>
          </a:bodyPr>
          <a:lstStyle/>
          <a:p>
            <a:pPr algn="ctr"/>
            <a:r>
              <a:rPr lang="en-US" dirty="0"/>
              <a:t>Robot Inventor</a:t>
            </a:r>
          </a:p>
        </p:txBody>
      </p:sp>
      <p:sp>
        <p:nvSpPr>
          <p:cNvPr id="10" name="Rectangle 9">
            <a:extLst>
              <a:ext uri="{FF2B5EF4-FFF2-40B4-BE49-F238E27FC236}">
                <a16:creationId xmlns:a16="http://schemas.microsoft.com/office/drawing/2014/main" id="{44BC46E5-4160-CC4D-A38B-59307170439D}"/>
              </a:ext>
            </a:extLst>
          </p:cNvPr>
          <p:cNvSpPr/>
          <p:nvPr/>
        </p:nvSpPr>
        <p:spPr>
          <a:xfrm>
            <a:off x="1967248" y="5346276"/>
            <a:ext cx="491472" cy="312615"/>
          </a:xfrm>
          <a:prstGeom prst="rect">
            <a:avLst/>
          </a:prstGeom>
          <a:noFill/>
          <a:ln w="57150" cmpd="sng">
            <a:solidFill>
              <a:srgbClr val="FFD5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C3BC63-F93E-3144-9F0E-5E07E216E6FE}"/>
              </a:ext>
            </a:extLst>
          </p:cNvPr>
          <p:cNvSpPr/>
          <p:nvPr/>
        </p:nvSpPr>
        <p:spPr>
          <a:xfrm>
            <a:off x="5313680" y="4697879"/>
            <a:ext cx="558800" cy="312615"/>
          </a:xfrm>
          <a:prstGeom prst="rect">
            <a:avLst/>
          </a:prstGeom>
          <a:noFill/>
          <a:ln w="57150" cmpd="sng">
            <a:solidFill>
              <a:srgbClr val="0EAE9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375BE9C2-2C9A-6241-86CD-0F63377D6BD8}"/>
              </a:ext>
            </a:extLst>
          </p:cNvPr>
          <p:cNvSpPr txBox="1">
            <a:spLocks/>
          </p:cNvSpPr>
          <p:nvPr/>
        </p:nvSpPr>
        <p:spPr>
          <a:xfrm>
            <a:off x="155088" y="1140006"/>
            <a:ext cx="8624796" cy="5082601"/>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In SPIKE Prime, the version is at the top of all screens.  You can also click on the gear icon on the top right of the home screen to access the Settings page.</a:t>
            </a:r>
          </a:p>
          <a:p>
            <a:r>
              <a:rPr lang="en-US" dirty="0"/>
              <a:t>In Robot Inventor, click on Settings at the bottom of the home screen</a:t>
            </a:r>
          </a:p>
        </p:txBody>
      </p:sp>
      <p:sp>
        <p:nvSpPr>
          <p:cNvPr id="13" name="Rectangle 12">
            <a:extLst>
              <a:ext uri="{FF2B5EF4-FFF2-40B4-BE49-F238E27FC236}">
                <a16:creationId xmlns:a16="http://schemas.microsoft.com/office/drawing/2014/main" id="{C0E4B517-5AF2-8745-BA0D-B404EB8D84B5}"/>
              </a:ext>
            </a:extLst>
          </p:cNvPr>
          <p:cNvSpPr/>
          <p:nvPr/>
        </p:nvSpPr>
        <p:spPr>
          <a:xfrm>
            <a:off x="7016302" y="5010494"/>
            <a:ext cx="558800" cy="312615"/>
          </a:xfrm>
          <a:prstGeom prst="rect">
            <a:avLst/>
          </a:prstGeom>
          <a:noFill/>
          <a:ln w="57150" cmpd="sng">
            <a:solidFill>
              <a:srgbClr val="0EAE9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6B7E7C7-176D-8B44-9699-9B5D50757F88}"/>
              </a:ext>
            </a:extLst>
          </p:cNvPr>
          <p:cNvSpPr/>
          <p:nvPr/>
        </p:nvSpPr>
        <p:spPr>
          <a:xfrm>
            <a:off x="1399509" y="2215501"/>
            <a:ext cx="821998" cy="312615"/>
          </a:xfrm>
          <a:prstGeom prst="rect">
            <a:avLst/>
          </a:prstGeom>
          <a:noFill/>
          <a:ln w="57150" cmpd="sng">
            <a:solidFill>
              <a:srgbClr val="FFD5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E76FF15-4A8E-0D48-9DF1-46AFC8E4BDBB}"/>
              </a:ext>
            </a:extLst>
          </p:cNvPr>
          <p:cNvSpPr/>
          <p:nvPr/>
        </p:nvSpPr>
        <p:spPr>
          <a:xfrm>
            <a:off x="4846320" y="3092264"/>
            <a:ext cx="239320" cy="312615"/>
          </a:xfrm>
          <a:prstGeom prst="rect">
            <a:avLst/>
          </a:prstGeom>
          <a:noFill/>
          <a:ln w="57150" cmpd="sng">
            <a:solidFill>
              <a:srgbClr val="FFD5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0229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A58AE-222D-48A7-8021-BF3B6C1588BF}"/>
              </a:ext>
            </a:extLst>
          </p:cNvPr>
          <p:cNvSpPr>
            <a:spLocks noGrp="1"/>
          </p:cNvSpPr>
          <p:nvPr>
            <p:ph type="title"/>
          </p:nvPr>
        </p:nvSpPr>
        <p:spPr/>
        <p:txBody>
          <a:bodyPr/>
          <a:lstStyle/>
          <a:p>
            <a:r>
              <a:rPr lang="en-US" dirty="0"/>
              <a:t>Updating the hub operating system</a:t>
            </a:r>
          </a:p>
        </p:txBody>
      </p:sp>
      <p:sp>
        <p:nvSpPr>
          <p:cNvPr id="3" name="Content Placeholder 2">
            <a:extLst>
              <a:ext uri="{FF2B5EF4-FFF2-40B4-BE49-F238E27FC236}">
                <a16:creationId xmlns:a16="http://schemas.microsoft.com/office/drawing/2014/main" id="{386D02E9-0BA2-4B2E-939C-285D30C79977}"/>
              </a:ext>
            </a:extLst>
          </p:cNvPr>
          <p:cNvSpPr>
            <a:spLocks noGrp="1"/>
          </p:cNvSpPr>
          <p:nvPr>
            <p:ph idx="1"/>
          </p:nvPr>
        </p:nvSpPr>
        <p:spPr>
          <a:xfrm>
            <a:off x="155088" y="1140006"/>
            <a:ext cx="8767036" cy="5082601"/>
          </a:xfrm>
        </p:spPr>
        <p:txBody>
          <a:bodyPr/>
          <a:lstStyle/>
          <a:p>
            <a:r>
              <a:rPr lang="en-US" dirty="0"/>
              <a:t>If there is an Update for SPIKE Prime or Robot Inventor available, you will get a popup telling you to do so</a:t>
            </a:r>
          </a:p>
        </p:txBody>
      </p:sp>
      <p:sp>
        <p:nvSpPr>
          <p:cNvPr id="4" name="Footer Placeholder 3">
            <a:extLst>
              <a:ext uri="{FF2B5EF4-FFF2-40B4-BE49-F238E27FC236}">
                <a16:creationId xmlns:a16="http://schemas.microsoft.com/office/drawing/2014/main" id="{481B2C6E-16E0-4A03-AA7A-0AF57CE982F4}"/>
              </a:ext>
            </a:extLst>
          </p:cNvPr>
          <p:cNvSpPr>
            <a:spLocks noGrp="1"/>
          </p:cNvSpPr>
          <p:nvPr>
            <p:ph type="ftr" sz="quarter" idx="11"/>
          </p:nvPr>
        </p:nvSpPr>
        <p:spPr/>
        <p:txBody>
          <a:bodyPr/>
          <a:lstStyle/>
          <a:p>
            <a:r>
              <a:rPr lang="en-US"/>
              <a:t>Copyright © 2023 Prime Lessons (primelessons.org) CC-BY-NC-SA.  (Last edit: 05/11/2023)</a:t>
            </a:r>
            <a:endParaRPr lang="en-US" dirty="0"/>
          </a:p>
        </p:txBody>
      </p:sp>
      <p:sp>
        <p:nvSpPr>
          <p:cNvPr id="5" name="Slide Number Placeholder 4">
            <a:extLst>
              <a:ext uri="{FF2B5EF4-FFF2-40B4-BE49-F238E27FC236}">
                <a16:creationId xmlns:a16="http://schemas.microsoft.com/office/drawing/2014/main" id="{216512AA-9E5F-4D92-A3C5-2FB2AB5721AB}"/>
              </a:ext>
            </a:extLst>
          </p:cNvPr>
          <p:cNvSpPr>
            <a:spLocks noGrp="1"/>
          </p:cNvSpPr>
          <p:nvPr>
            <p:ph type="sldNum" sz="quarter" idx="12"/>
          </p:nvPr>
        </p:nvSpPr>
        <p:spPr/>
        <p:txBody>
          <a:bodyPr/>
          <a:lstStyle/>
          <a:p>
            <a:fld id="{BBD74847-7BE4-4E4D-8159-51DF7B93C616}" type="slidenum">
              <a:rPr lang="en-US" smtClean="0"/>
              <a:t>6</a:t>
            </a:fld>
            <a:endParaRPr lang="en-US"/>
          </a:p>
        </p:txBody>
      </p:sp>
      <p:pic>
        <p:nvPicPr>
          <p:cNvPr id="6" name="Picture 5">
            <a:extLst>
              <a:ext uri="{FF2B5EF4-FFF2-40B4-BE49-F238E27FC236}">
                <a16:creationId xmlns:a16="http://schemas.microsoft.com/office/drawing/2014/main" id="{9EFC5250-7415-470B-AD57-8C240B0C14CF}"/>
              </a:ext>
            </a:extLst>
          </p:cNvPr>
          <p:cNvPicPr>
            <a:picLocks noChangeAspect="1"/>
          </p:cNvPicPr>
          <p:nvPr/>
        </p:nvPicPr>
        <p:blipFill rotWithShape="1">
          <a:blip r:embed="rId2"/>
          <a:srcRect l="30369" t="31650" r="30642" b="28307"/>
          <a:stretch/>
        </p:blipFill>
        <p:spPr>
          <a:xfrm>
            <a:off x="1172445" y="2087033"/>
            <a:ext cx="2918460" cy="2179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875E3043-E765-C24D-98B0-2334F9BE7183}"/>
              </a:ext>
            </a:extLst>
          </p:cNvPr>
          <p:cNvPicPr>
            <a:picLocks noChangeAspect="1"/>
          </p:cNvPicPr>
          <p:nvPr/>
        </p:nvPicPr>
        <p:blipFill>
          <a:blip r:embed="rId3"/>
          <a:stretch>
            <a:fillRect/>
          </a:stretch>
        </p:blipFill>
        <p:spPr>
          <a:xfrm>
            <a:off x="4675114" y="2033788"/>
            <a:ext cx="3662801" cy="2232565"/>
          </a:xfrm>
          <a:prstGeom prst="rect">
            <a:avLst/>
          </a:prstGeom>
        </p:spPr>
      </p:pic>
      <p:sp>
        <p:nvSpPr>
          <p:cNvPr id="12" name="TextBox 11">
            <a:extLst>
              <a:ext uri="{FF2B5EF4-FFF2-40B4-BE49-F238E27FC236}">
                <a16:creationId xmlns:a16="http://schemas.microsoft.com/office/drawing/2014/main" id="{71D97759-4C97-0446-9F4B-2122BB412188}"/>
              </a:ext>
            </a:extLst>
          </p:cNvPr>
          <p:cNvSpPr txBox="1"/>
          <p:nvPr/>
        </p:nvSpPr>
        <p:spPr>
          <a:xfrm>
            <a:off x="1172445" y="4360678"/>
            <a:ext cx="2698985" cy="369332"/>
          </a:xfrm>
          <a:prstGeom prst="rect">
            <a:avLst/>
          </a:prstGeom>
          <a:noFill/>
        </p:spPr>
        <p:txBody>
          <a:bodyPr wrap="square" rtlCol="0">
            <a:spAutoFit/>
          </a:bodyPr>
          <a:lstStyle/>
          <a:p>
            <a:pPr algn="ctr"/>
            <a:r>
              <a:rPr lang="en-US" dirty="0"/>
              <a:t>SPIKE Prime</a:t>
            </a:r>
          </a:p>
        </p:txBody>
      </p:sp>
      <p:sp>
        <p:nvSpPr>
          <p:cNvPr id="13" name="TextBox 12">
            <a:extLst>
              <a:ext uri="{FF2B5EF4-FFF2-40B4-BE49-F238E27FC236}">
                <a16:creationId xmlns:a16="http://schemas.microsoft.com/office/drawing/2014/main" id="{A30095DC-16CA-C549-94E1-D09FF5F1E603}"/>
              </a:ext>
            </a:extLst>
          </p:cNvPr>
          <p:cNvSpPr txBox="1"/>
          <p:nvPr/>
        </p:nvSpPr>
        <p:spPr>
          <a:xfrm>
            <a:off x="5157021" y="4360678"/>
            <a:ext cx="2698985" cy="369332"/>
          </a:xfrm>
          <a:prstGeom prst="rect">
            <a:avLst/>
          </a:prstGeom>
          <a:noFill/>
        </p:spPr>
        <p:txBody>
          <a:bodyPr wrap="square" rtlCol="0">
            <a:spAutoFit/>
          </a:bodyPr>
          <a:lstStyle/>
          <a:p>
            <a:pPr algn="ctr"/>
            <a:r>
              <a:rPr lang="en-US" dirty="0"/>
              <a:t>Robot Inventor</a:t>
            </a:r>
          </a:p>
        </p:txBody>
      </p:sp>
    </p:spTree>
    <p:extLst>
      <p:ext uri="{BB962C8B-B14F-4D97-AF65-F5344CB8AC3E}">
        <p14:creationId xmlns:p14="http://schemas.microsoft.com/office/powerpoint/2010/main" val="2648309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96A1A-9317-4BB3-AD5C-605881A5C949}"/>
              </a:ext>
            </a:extLst>
          </p:cNvPr>
          <p:cNvSpPr>
            <a:spLocks noGrp="1"/>
          </p:cNvSpPr>
          <p:nvPr>
            <p:ph type="title"/>
          </p:nvPr>
        </p:nvSpPr>
        <p:spPr/>
        <p:txBody>
          <a:bodyPr/>
          <a:lstStyle/>
          <a:p>
            <a:r>
              <a:rPr lang="en-US" dirty="0"/>
              <a:t>INSTALL LATEST HUB OS</a:t>
            </a:r>
          </a:p>
        </p:txBody>
      </p:sp>
      <p:sp>
        <p:nvSpPr>
          <p:cNvPr id="3" name="Content Placeholder 2">
            <a:extLst>
              <a:ext uri="{FF2B5EF4-FFF2-40B4-BE49-F238E27FC236}">
                <a16:creationId xmlns:a16="http://schemas.microsoft.com/office/drawing/2014/main" id="{BBBC0176-2A9F-4007-A517-D511C43E9FBC}"/>
              </a:ext>
            </a:extLst>
          </p:cNvPr>
          <p:cNvSpPr>
            <a:spLocks noGrp="1"/>
          </p:cNvSpPr>
          <p:nvPr>
            <p:ph idx="1"/>
          </p:nvPr>
        </p:nvSpPr>
        <p:spPr>
          <a:xfrm>
            <a:off x="155088" y="1140006"/>
            <a:ext cx="4028292" cy="5082601"/>
          </a:xfrm>
        </p:spPr>
        <p:txBody>
          <a:bodyPr/>
          <a:lstStyle/>
          <a:p>
            <a:r>
              <a:rPr lang="en-US" dirty="0"/>
              <a:t>When a new Hub OS is available a button labeled Update will appear next to the current Hub OS in the Hub Dashboard </a:t>
            </a:r>
          </a:p>
          <a:p>
            <a:r>
              <a:rPr lang="en-US" dirty="0"/>
              <a:t>You may also see a pop-up show up on the right side of the screen indicating a Hub OS update is available</a:t>
            </a:r>
          </a:p>
          <a:p>
            <a:r>
              <a:rPr lang="en-US" dirty="0"/>
              <a:t>Never disconnect the Hub while the update is in progress</a:t>
            </a:r>
          </a:p>
        </p:txBody>
      </p:sp>
      <p:sp>
        <p:nvSpPr>
          <p:cNvPr id="4" name="Footer Placeholder 3">
            <a:extLst>
              <a:ext uri="{FF2B5EF4-FFF2-40B4-BE49-F238E27FC236}">
                <a16:creationId xmlns:a16="http://schemas.microsoft.com/office/drawing/2014/main" id="{5D1B66A8-24BD-4123-B6A1-613DC0F066AF}"/>
              </a:ext>
            </a:extLst>
          </p:cNvPr>
          <p:cNvSpPr>
            <a:spLocks noGrp="1"/>
          </p:cNvSpPr>
          <p:nvPr>
            <p:ph type="ftr" sz="quarter" idx="11"/>
          </p:nvPr>
        </p:nvSpPr>
        <p:spPr/>
        <p:txBody>
          <a:bodyPr/>
          <a:lstStyle/>
          <a:p>
            <a:r>
              <a:rPr lang="en-US"/>
              <a:t>Copyright © 2023 Prime Lessons (primelessons.org) CC-BY-NC-SA.  (Last edit: 05/11/2023)</a:t>
            </a:r>
            <a:endParaRPr lang="en-US" dirty="0"/>
          </a:p>
        </p:txBody>
      </p:sp>
      <p:sp>
        <p:nvSpPr>
          <p:cNvPr id="5" name="Slide Number Placeholder 4">
            <a:extLst>
              <a:ext uri="{FF2B5EF4-FFF2-40B4-BE49-F238E27FC236}">
                <a16:creationId xmlns:a16="http://schemas.microsoft.com/office/drawing/2014/main" id="{491CEB4A-7D09-4DBC-A075-6B4167FD56C8}"/>
              </a:ext>
            </a:extLst>
          </p:cNvPr>
          <p:cNvSpPr>
            <a:spLocks noGrp="1"/>
          </p:cNvSpPr>
          <p:nvPr>
            <p:ph type="sldNum" sz="quarter" idx="12"/>
          </p:nvPr>
        </p:nvSpPr>
        <p:spPr/>
        <p:txBody>
          <a:bodyPr/>
          <a:lstStyle/>
          <a:p>
            <a:fld id="{BBD74847-7BE4-4E4D-8159-51DF7B93C616}" type="slidenum">
              <a:rPr lang="en-US" smtClean="0"/>
              <a:t>7</a:t>
            </a:fld>
            <a:endParaRPr lang="en-US"/>
          </a:p>
        </p:txBody>
      </p:sp>
      <p:pic>
        <p:nvPicPr>
          <p:cNvPr id="11" name="Picture 10">
            <a:extLst>
              <a:ext uri="{FF2B5EF4-FFF2-40B4-BE49-F238E27FC236}">
                <a16:creationId xmlns:a16="http://schemas.microsoft.com/office/drawing/2014/main" id="{F78EBC1E-F330-4D7C-9866-A878B4C6C426}"/>
              </a:ext>
            </a:extLst>
          </p:cNvPr>
          <p:cNvPicPr>
            <a:picLocks noChangeAspect="1"/>
          </p:cNvPicPr>
          <p:nvPr/>
        </p:nvPicPr>
        <p:blipFill>
          <a:blip r:embed="rId2"/>
          <a:stretch>
            <a:fillRect/>
          </a:stretch>
        </p:blipFill>
        <p:spPr>
          <a:xfrm>
            <a:off x="5290246" y="3541133"/>
            <a:ext cx="3143336" cy="2432048"/>
          </a:xfrm>
          <a:prstGeom prst="rect">
            <a:avLst/>
          </a:prstGeom>
          <a:ln w="28575">
            <a:solidFill>
              <a:srgbClr val="FFD500"/>
            </a:solidFill>
          </a:ln>
        </p:spPr>
      </p:pic>
      <p:pic>
        <p:nvPicPr>
          <p:cNvPr id="8" name="Picture 7" descr="A screenshot of a cell phone&#10;&#10;Description automatically generated">
            <a:extLst>
              <a:ext uri="{FF2B5EF4-FFF2-40B4-BE49-F238E27FC236}">
                <a16:creationId xmlns:a16="http://schemas.microsoft.com/office/drawing/2014/main" id="{035DA871-A412-4358-B657-E857525370EF}"/>
              </a:ext>
            </a:extLst>
          </p:cNvPr>
          <p:cNvPicPr>
            <a:picLocks noChangeAspect="1"/>
          </p:cNvPicPr>
          <p:nvPr/>
        </p:nvPicPr>
        <p:blipFill rotWithShape="1">
          <a:blip r:embed="rId3"/>
          <a:srcRect l="6150" t="24353" r="5690" b="24012"/>
          <a:stretch/>
        </p:blipFill>
        <p:spPr>
          <a:xfrm>
            <a:off x="5290246" y="2525066"/>
            <a:ext cx="3143336" cy="723795"/>
          </a:xfrm>
          <a:prstGeom prst="rect">
            <a:avLst/>
          </a:prstGeom>
          <a:ln w="28575">
            <a:solidFill>
              <a:srgbClr val="FFD500"/>
            </a:solidFill>
          </a:ln>
        </p:spPr>
      </p:pic>
      <p:grpSp>
        <p:nvGrpSpPr>
          <p:cNvPr id="13" name="Group 12">
            <a:extLst>
              <a:ext uri="{FF2B5EF4-FFF2-40B4-BE49-F238E27FC236}">
                <a16:creationId xmlns:a16="http://schemas.microsoft.com/office/drawing/2014/main" id="{53F6B5B2-DCE6-45C8-B97E-96110B72518C}"/>
              </a:ext>
            </a:extLst>
          </p:cNvPr>
          <p:cNvGrpSpPr/>
          <p:nvPr/>
        </p:nvGrpSpPr>
        <p:grpSpPr>
          <a:xfrm>
            <a:off x="4958994" y="1140006"/>
            <a:ext cx="3381375" cy="1066800"/>
            <a:chOff x="4548692" y="1471494"/>
            <a:chExt cx="3381375" cy="1066800"/>
          </a:xfrm>
        </p:grpSpPr>
        <p:pic>
          <p:nvPicPr>
            <p:cNvPr id="6" name="Picture 5">
              <a:extLst>
                <a:ext uri="{FF2B5EF4-FFF2-40B4-BE49-F238E27FC236}">
                  <a16:creationId xmlns:a16="http://schemas.microsoft.com/office/drawing/2014/main" id="{199F5234-04C3-4E6B-B194-5E07CBB28CB4}"/>
                </a:ext>
              </a:extLst>
            </p:cNvPr>
            <p:cNvPicPr>
              <a:picLocks noChangeAspect="1"/>
            </p:cNvPicPr>
            <p:nvPr/>
          </p:nvPicPr>
          <p:blipFill>
            <a:blip r:embed="rId4"/>
            <a:stretch>
              <a:fillRect/>
            </a:stretch>
          </p:blipFill>
          <p:spPr>
            <a:xfrm>
              <a:off x="4548692" y="1471494"/>
              <a:ext cx="3381375" cy="1066800"/>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866EBC38-4F6F-4083-8808-CE037DCF74EF}"/>
                </a:ext>
              </a:extLst>
            </p:cNvPr>
            <p:cNvPicPr>
              <a:picLocks noChangeAspect="1"/>
            </p:cNvPicPr>
            <p:nvPr/>
          </p:nvPicPr>
          <p:blipFill rotWithShape="1">
            <a:blip r:embed="rId5"/>
            <a:srcRect l="17563" t="35766" r="53849" b="30802"/>
            <a:stretch/>
          </p:blipFill>
          <p:spPr>
            <a:xfrm>
              <a:off x="5701089" y="1964517"/>
              <a:ext cx="1990939" cy="555911"/>
            </a:xfrm>
            <a:prstGeom prst="rect">
              <a:avLst/>
            </a:prstGeom>
          </p:spPr>
        </p:pic>
        <p:sp>
          <p:nvSpPr>
            <p:cNvPr id="9" name="Rectangle 8">
              <a:extLst>
                <a:ext uri="{FF2B5EF4-FFF2-40B4-BE49-F238E27FC236}">
                  <a16:creationId xmlns:a16="http://schemas.microsoft.com/office/drawing/2014/main" id="{A2E7EDB3-DB9C-4DCA-B44A-33C3FAD6D1AF}"/>
                </a:ext>
              </a:extLst>
            </p:cNvPr>
            <p:cNvSpPr/>
            <p:nvPr/>
          </p:nvSpPr>
          <p:spPr>
            <a:xfrm>
              <a:off x="6864104" y="2008219"/>
              <a:ext cx="683213" cy="200025"/>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02209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E3150-4D4E-8E44-A531-82760A7C58EE}"/>
              </a:ext>
            </a:extLst>
          </p:cNvPr>
          <p:cNvSpPr>
            <a:spLocks noGrp="1"/>
          </p:cNvSpPr>
          <p:nvPr>
            <p:ph type="title"/>
          </p:nvPr>
        </p:nvSpPr>
        <p:spPr/>
        <p:txBody>
          <a:bodyPr>
            <a:normAutofit fontScale="90000"/>
          </a:bodyPr>
          <a:lstStyle/>
          <a:p>
            <a:r>
              <a:rPr lang="en-US" dirty="0"/>
              <a:t>CHECKING WHAT HUB OS  VERSION YOU ARE RUNNING</a:t>
            </a:r>
          </a:p>
        </p:txBody>
      </p:sp>
      <p:sp>
        <p:nvSpPr>
          <p:cNvPr id="4" name="Footer Placeholder 3">
            <a:extLst>
              <a:ext uri="{FF2B5EF4-FFF2-40B4-BE49-F238E27FC236}">
                <a16:creationId xmlns:a16="http://schemas.microsoft.com/office/drawing/2014/main" id="{BA80DC63-40F6-2743-9607-F647A2FE7464}"/>
              </a:ext>
            </a:extLst>
          </p:cNvPr>
          <p:cNvSpPr>
            <a:spLocks noGrp="1"/>
          </p:cNvSpPr>
          <p:nvPr>
            <p:ph type="ftr" sz="quarter" idx="11"/>
          </p:nvPr>
        </p:nvSpPr>
        <p:spPr/>
        <p:txBody>
          <a:bodyPr/>
          <a:lstStyle/>
          <a:p>
            <a:r>
              <a:rPr lang="en-US"/>
              <a:t>Copyright © 2023 Prime Lessons (primelessons.org) CC-BY-NC-SA.  (Last edit: 05/11/2023)</a:t>
            </a:r>
            <a:endParaRPr lang="en-US" dirty="0"/>
          </a:p>
        </p:txBody>
      </p:sp>
      <p:sp>
        <p:nvSpPr>
          <p:cNvPr id="5" name="Slide Number Placeholder 4">
            <a:extLst>
              <a:ext uri="{FF2B5EF4-FFF2-40B4-BE49-F238E27FC236}">
                <a16:creationId xmlns:a16="http://schemas.microsoft.com/office/drawing/2014/main" id="{4B1B5A5B-C962-5B42-9322-F7A7D87EA634}"/>
              </a:ext>
            </a:extLst>
          </p:cNvPr>
          <p:cNvSpPr>
            <a:spLocks noGrp="1"/>
          </p:cNvSpPr>
          <p:nvPr>
            <p:ph type="sldNum" sz="quarter" idx="12"/>
          </p:nvPr>
        </p:nvSpPr>
        <p:spPr/>
        <p:txBody>
          <a:bodyPr/>
          <a:lstStyle/>
          <a:p>
            <a:fld id="{BBD74847-7BE4-4E4D-8159-51DF7B93C616}" type="slidenum">
              <a:rPr lang="en-US" smtClean="0"/>
              <a:t>8</a:t>
            </a:fld>
            <a:endParaRPr lang="en-US"/>
          </a:p>
        </p:txBody>
      </p:sp>
      <p:sp>
        <p:nvSpPr>
          <p:cNvPr id="6" name="Content Placeholder 5">
            <a:extLst>
              <a:ext uri="{FF2B5EF4-FFF2-40B4-BE49-F238E27FC236}">
                <a16:creationId xmlns:a16="http://schemas.microsoft.com/office/drawing/2014/main" id="{181D56FB-60C8-5E4B-B391-3FD7F599E48A}"/>
              </a:ext>
            </a:extLst>
          </p:cNvPr>
          <p:cNvSpPr>
            <a:spLocks noGrp="1"/>
          </p:cNvSpPr>
          <p:nvPr>
            <p:ph idx="1"/>
          </p:nvPr>
        </p:nvSpPr>
        <p:spPr/>
        <p:txBody>
          <a:bodyPr/>
          <a:lstStyle/>
          <a:p>
            <a:r>
              <a:rPr lang="en-US" dirty="0"/>
              <a:t>To check what version of firmware you are running, you can click on the small Hub icon in either SPIKE Prime or Robot Inventor from inside a Project file</a:t>
            </a:r>
          </a:p>
          <a:p>
            <a:r>
              <a:rPr lang="en-US" dirty="0"/>
              <a:t>This will take you to the Dashboard where you can see the firmware version on the top left.</a:t>
            </a:r>
          </a:p>
          <a:p>
            <a:endParaRPr lang="en-US" dirty="0"/>
          </a:p>
        </p:txBody>
      </p:sp>
      <p:pic>
        <p:nvPicPr>
          <p:cNvPr id="9" name="Picture 8">
            <a:extLst>
              <a:ext uri="{FF2B5EF4-FFF2-40B4-BE49-F238E27FC236}">
                <a16:creationId xmlns:a16="http://schemas.microsoft.com/office/drawing/2014/main" id="{058D0B4E-264E-DD45-9F71-7BE1E652558B}"/>
              </a:ext>
            </a:extLst>
          </p:cNvPr>
          <p:cNvPicPr>
            <a:picLocks noChangeAspect="1"/>
          </p:cNvPicPr>
          <p:nvPr/>
        </p:nvPicPr>
        <p:blipFill>
          <a:blip r:embed="rId2"/>
          <a:stretch>
            <a:fillRect/>
          </a:stretch>
        </p:blipFill>
        <p:spPr>
          <a:xfrm>
            <a:off x="4494900" y="2699422"/>
            <a:ext cx="4000445" cy="2823033"/>
          </a:xfrm>
          <a:prstGeom prst="rect">
            <a:avLst/>
          </a:prstGeom>
        </p:spPr>
      </p:pic>
      <p:pic>
        <p:nvPicPr>
          <p:cNvPr id="10" name="Picture 9">
            <a:extLst>
              <a:ext uri="{FF2B5EF4-FFF2-40B4-BE49-F238E27FC236}">
                <a16:creationId xmlns:a16="http://schemas.microsoft.com/office/drawing/2014/main" id="{4B9E4797-830D-D745-A625-059268E706E0}"/>
              </a:ext>
            </a:extLst>
          </p:cNvPr>
          <p:cNvPicPr>
            <a:picLocks noChangeAspect="1"/>
          </p:cNvPicPr>
          <p:nvPr/>
        </p:nvPicPr>
        <p:blipFill>
          <a:blip r:embed="rId3"/>
          <a:stretch>
            <a:fillRect/>
          </a:stretch>
        </p:blipFill>
        <p:spPr>
          <a:xfrm>
            <a:off x="515721" y="2691836"/>
            <a:ext cx="3638866" cy="2815447"/>
          </a:xfrm>
          <a:prstGeom prst="rect">
            <a:avLst/>
          </a:prstGeom>
          <a:ln w="28575">
            <a:solidFill>
              <a:schemeClr val="tx1"/>
            </a:solidFill>
          </a:ln>
        </p:spPr>
      </p:pic>
      <p:sp>
        <p:nvSpPr>
          <p:cNvPr id="11" name="Rectangle 10">
            <a:extLst>
              <a:ext uri="{FF2B5EF4-FFF2-40B4-BE49-F238E27FC236}">
                <a16:creationId xmlns:a16="http://schemas.microsoft.com/office/drawing/2014/main" id="{51CF9DF9-AA66-8C48-95C1-AE9A70E9F915}"/>
              </a:ext>
            </a:extLst>
          </p:cNvPr>
          <p:cNvSpPr/>
          <p:nvPr/>
        </p:nvSpPr>
        <p:spPr>
          <a:xfrm>
            <a:off x="4979314" y="2691836"/>
            <a:ext cx="1035406" cy="325120"/>
          </a:xfrm>
          <a:prstGeom prst="rect">
            <a:avLst/>
          </a:prstGeom>
          <a:noFill/>
          <a:ln>
            <a:solidFill>
              <a:srgbClr val="0EA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5914BE-03AD-F743-AD40-9468B3FE84A7}"/>
              </a:ext>
            </a:extLst>
          </p:cNvPr>
          <p:cNvSpPr/>
          <p:nvPr/>
        </p:nvSpPr>
        <p:spPr>
          <a:xfrm>
            <a:off x="951640" y="2691836"/>
            <a:ext cx="1035406" cy="457764"/>
          </a:xfrm>
          <a:prstGeom prst="rect">
            <a:avLst/>
          </a:prstGeom>
          <a:noFill/>
          <a:ln>
            <a:solidFill>
              <a:srgbClr val="FFD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2E856FA-91C4-C041-B260-46B8385D426E}"/>
              </a:ext>
            </a:extLst>
          </p:cNvPr>
          <p:cNvSpPr txBox="1"/>
          <p:nvPr/>
        </p:nvSpPr>
        <p:spPr>
          <a:xfrm>
            <a:off x="1202925" y="5533328"/>
            <a:ext cx="2698985" cy="369332"/>
          </a:xfrm>
          <a:prstGeom prst="rect">
            <a:avLst/>
          </a:prstGeom>
          <a:noFill/>
        </p:spPr>
        <p:txBody>
          <a:bodyPr wrap="square" rtlCol="0">
            <a:spAutoFit/>
          </a:bodyPr>
          <a:lstStyle/>
          <a:p>
            <a:pPr algn="ctr"/>
            <a:r>
              <a:rPr lang="en-US" dirty="0"/>
              <a:t>SPIKE Prime</a:t>
            </a:r>
          </a:p>
        </p:txBody>
      </p:sp>
      <p:sp>
        <p:nvSpPr>
          <p:cNvPr id="14" name="TextBox 13">
            <a:extLst>
              <a:ext uri="{FF2B5EF4-FFF2-40B4-BE49-F238E27FC236}">
                <a16:creationId xmlns:a16="http://schemas.microsoft.com/office/drawing/2014/main" id="{F75FF9FE-E408-E544-A018-D37F975E7438}"/>
              </a:ext>
            </a:extLst>
          </p:cNvPr>
          <p:cNvSpPr txBox="1"/>
          <p:nvPr/>
        </p:nvSpPr>
        <p:spPr>
          <a:xfrm>
            <a:off x="5187501" y="5533328"/>
            <a:ext cx="2698985" cy="369332"/>
          </a:xfrm>
          <a:prstGeom prst="rect">
            <a:avLst/>
          </a:prstGeom>
          <a:noFill/>
        </p:spPr>
        <p:txBody>
          <a:bodyPr wrap="square" rtlCol="0">
            <a:spAutoFit/>
          </a:bodyPr>
          <a:lstStyle/>
          <a:p>
            <a:pPr algn="ctr"/>
            <a:r>
              <a:rPr lang="en-US" dirty="0"/>
              <a:t>Robot Inventor</a:t>
            </a:r>
          </a:p>
        </p:txBody>
      </p:sp>
    </p:spTree>
    <p:extLst>
      <p:ext uri="{BB962C8B-B14F-4D97-AF65-F5344CB8AC3E}">
        <p14:creationId xmlns:p14="http://schemas.microsoft.com/office/powerpoint/2010/main" val="1504758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C100A-53EB-49A5-9E3B-8D22B2B28DDD}"/>
              </a:ext>
            </a:extLst>
          </p:cNvPr>
          <p:cNvSpPr>
            <a:spLocks noGrp="1"/>
          </p:cNvSpPr>
          <p:nvPr>
            <p:ph type="title"/>
          </p:nvPr>
        </p:nvSpPr>
        <p:spPr/>
        <p:txBody>
          <a:bodyPr/>
          <a:lstStyle/>
          <a:p>
            <a:r>
              <a:rPr lang="en-US" dirty="0"/>
              <a:t>Renaming </a:t>
            </a:r>
            <a:r>
              <a:rPr lang="en-US" dirty="0" err="1"/>
              <a:t>ThE</a:t>
            </a:r>
            <a:r>
              <a:rPr lang="en-US" dirty="0"/>
              <a:t> </a:t>
            </a:r>
            <a:r>
              <a:rPr lang="en-US" dirty="0" err="1"/>
              <a:t>HUb</a:t>
            </a:r>
            <a:endParaRPr lang="en-US" dirty="0"/>
          </a:p>
        </p:txBody>
      </p:sp>
      <p:sp>
        <p:nvSpPr>
          <p:cNvPr id="3" name="Content Placeholder 2">
            <a:extLst>
              <a:ext uri="{FF2B5EF4-FFF2-40B4-BE49-F238E27FC236}">
                <a16:creationId xmlns:a16="http://schemas.microsoft.com/office/drawing/2014/main" id="{B3A3AC9A-7C8D-4733-A46D-365835E6A716}"/>
              </a:ext>
            </a:extLst>
          </p:cNvPr>
          <p:cNvSpPr>
            <a:spLocks noGrp="1"/>
          </p:cNvSpPr>
          <p:nvPr>
            <p:ph idx="1"/>
          </p:nvPr>
        </p:nvSpPr>
        <p:spPr>
          <a:xfrm>
            <a:off x="155088" y="1140006"/>
            <a:ext cx="8767036" cy="4915353"/>
          </a:xfrm>
        </p:spPr>
        <p:txBody>
          <a:bodyPr>
            <a:normAutofit/>
          </a:bodyPr>
          <a:lstStyle/>
          <a:p>
            <a:r>
              <a:rPr lang="en-US" dirty="0"/>
              <a:t>The first time you update your Hub OS, you will be prompted to rename your Hub</a:t>
            </a:r>
          </a:p>
          <a:p>
            <a:r>
              <a:rPr lang="en-US" dirty="0"/>
              <a:t>After that you can rename your Hub by clicking on small the Hub icon in a Project and entering the Hub Dashboard</a:t>
            </a:r>
          </a:p>
          <a:p>
            <a:r>
              <a:rPr lang="en-US" dirty="0"/>
              <a:t>In the SPIKE Prime or Robot Inventor Dashboard, click on the three dots on the top right and rename your Hub</a:t>
            </a:r>
          </a:p>
        </p:txBody>
      </p:sp>
      <p:sp>
        <p:nvSpPr>
          <p:cNvPr id="4" name="Footer Placeholder 3">
            <a:extLst>
              <a:ext uri="{FF2B5EF4-FFF2-40B4-BE49-F238E27FC236}">
                <a16:creationId xmlns:a16="http://schemas.microsoft.com/office/drawing/2014/main" id="{D2F77D15-F323-4FCD-BF5D-CFEF54AAC392}"/>
              </a:ext>
            </a:extLst>
          </p:cNvPr>
          <p:cNvSpPr>
            <a:spLocks noGrp="1"/>
          </p:cNvSpPr>
          <p:nvPr>
            <p:ph type="ftr" sz="quarter" idx="11"/>
          </p:nvPr>
        </p:nvSpPr>
        <p:spPr/>
        <p:txBody>
          <a:bodyPr/>
          <a:lstStyle/>
          <a:p>
            <a:r>
              <a:rPr lang="en-US"/>
              <a:t>Copyright © 2023 Prime Lessons (primelessons.org) CC-BY-NC-SA.  (Last edit: 05/11/2023)</a:t>
            </a:r>
            <a:endParaRPr lang="en-US" dirty="0"/>
          </a:p>
        </p:txBody>
      </p:sp>
      <p:sp>
        <p:nvSpPr>
          <p:cNvPr id="5" name="Slide Number Placeholder 4">
            <a:extLst>
              <a:ext uri="{FF2B5EF4-FFF2-40B4-BE49-F238E27FC236}">
                <a16:creationId xmlns:a16="http://schemas.microsoft.com/office/drawing/2014/main" id="{9B90A42F-B1D0-45E7-B8FF-F78AC16759A4}"/>
              </a:ext>
            </a:extLst>
          </p:cNvPr>
          <p:cNvSpPr>
            <a:spLocks noGrp="1"/>
          </p:cNvSpPr>
          <p:nvPr>
            <p:ph type="sldNum" sz="quarter" idx="12"/>
          </p:nvPr>
        </p:nvSpPr>
        <p:spPr/>
        <p:txBody>
          <a:bodyPr/>
          <a:lstStyle/>
          <a:p>
            <a:fld id="{BBD74847-7BE4-4E4D-8159-51DF7B93C616}" type="slidenum">
              <a:rPr lang="en-US" smtClean="0"/>
              <a:t>9</a:t>
            </a:fld>
            <a:endParaRPr lang="en-US"/>
          </a:p>
        </p:txBody>
      </p:sp>
      <p:pic>
        <p:nvPicPr>
          <p:cNvPr id="7" name="Content Placeholder 5">
            <a:extLst>
              <a:ext uri="{FF2B5EF4-FFF2-40B4-BE49-F238E27FC236}">
                <a16:creationId xmlns:a16="http://schemas.microsoft.com/office/drawing/2014/main" id="{ADC99FA2-F9C5-49A3-80FB-8C73CD850DE3}"/>
              </a:ext>
            </a:extLst>
          </p:cNvPr>
          <p:cNvPicPr>
            <a:picLocks noChangeAspect="1"/>
          </p:cNvPicPr>
          <p:nvPr/>
        </p:nvPicPr>
        <p:blipFill rotWithShape="1">
          <a:blip r:embed="rId2"/>
          <a:srcRect t="1439" r="1057" b="1439"/>
          <a:stretch/>
        </p:blipFill>
        <p:spPr>
          <a:xfrm>
            <a:off x="371428" y="2920173"/>
            <a:ext cx="3814492" cy="2991685"/>
          </a:xfrm>
          <a:prstGeom prst="rect">
            <a:avLst/>
          </a:prstGeom>
          <a:ln w="28575">
            <a:solidFill>
              <a:srgbClr val="FFD500"/>
            </a:solidFill>
          </a:ln>
        </p:spPr>
      </p:pic>
      <p:pic>
        <p:nvPicPr>
          <p:cNvPr id="9" name="Picture 8">
            <a:extLst>
              <a:ext uri="{FF2B5EF4-FFF2-40B4-BE49-F238E27FC236}">
                <a16:creationId xmlns:a16="http://schemas.microsoft.com/office/drawing/2014/main" id="{29AB1507-313C-464F-9B5A-D6CEE8134CC7}"/>
              </a:ext>
            </a:extLst>
          </p:cNvPr>
          <p:cNvPicPr>
            <a:picLocks noChangeAspect="1"/>
          </p:cNvPicPr>
          <p:nvPr/>
        </p:nvPicPr>
        <p:blipFill>
          <a:blip r:embed="rId3"/>
          <a:stretch>
            <a:fillRect/>
          </a:stretch>
        </p:blipFill>
        <p:spPr>
          <a:xfrm>
            <a:off x="4453530" y="2920174"/>
            <a:ext cx="4273909" cy="3016010"/>
          </a:xfrm>
          <a:prstGeom prst="rect">
            <a:avLst/>
          </a:prstGeom>
        </p:spPr>
      </p:pic>
      <p:sp>
        <p:nvSpPr>
          <p:cNvPr id="10" name="TextBox 9">
            <a:extLst>
              <a:ext uri="{FF2B5EF4-FFF2-40B4-BE49-F238E27FC236}">
                <a16:creationId xmlns:a16="http://schemas.microsoft.com/office/drawing/2014/main" id="{F0FDD740-98F7-074E-9858-5402B62CA19C}"/>
              </a:ext>
            </a:extLst>
          </p:cNvPr>
          <p:cNvSpPr txBox="1"/>
          <p:nvPr/>
        </p:nvSpPr>
        <p:spPr>
          <a:xfrm>
            <a:off x="994075" y="5911858"/>
            <a:ext cx="2698985" cy="369332"/>
          </a:xfrm>
          <a:prstGeom prst="rect">
            <a:avLst/>
          </a:prstGeom>
          <a:noFill/>
        </p:spPr>
        <p:txBody>
          <a:bodyPr wrap="square" rtlCol="0">
            <a:spAutoFit/>
          </a:bodyPr>
          <a:lstStyle/>
          <a:p>
            <a:pPr algn="ctr"/>
            <a:r>
              <a:rPr lang="en-US" dirty="0"/>
              <a:t>SPIKE Prime</a:t>
            </a:r>
          </a:p>
        </p:txBody>
      </p:sp>
      <p:sp>
        <p:nvSpPr>
          <p:cNvPr id="11" name="TextBox 10">
            <a:extLst>
              <a:ext uri="{FF2B5EF4-FFF2-40B4-BE49-F238E27FC236}">
                <a16:creationId xmlns:a16="http://schemas.microsoft.com/office/drawing/2014/main" id="{9DCC0A61-DE22-DD4B-B50C-A88B4C915677}"/>
              </a:ext>
            </a:extLst>
          </p:cNvPr>
          <p:cNvSpPr txBox="1"/>
          <p:nvPr/>
        </p:nvSpPr>
        <p:spPr>
          <a:xfrm>
            <a:off x="5450941" y="5936184"/>
            <a:ext cx="2698985" cy="369332"/>
          </a:xfrm>
          <a:prstGeom prst="rect">
            <a:avLst/>
          </a:prstGeom>
          <a:noFill/>
        </p:spPr>
        <p:txBody>
          <a:bodyPr wrap="square" rtlCol="0">
            <a:spAutoFit/>
          </a:bodyPr>
          <a:lstStyle/>
          <a:p>
            <a:pPr algn="ctr"/>
            <a:r>
              <a:rPr lang="en-US" dirty="0"/>
              <a:t>Robot Inventor</a:t>
            </a:r>
          </a:p>
        </p:txBody>
      </p:sp>
      <p:sp>
        <p:nvSpPr>
          <p:cNvPr id="12" name="Rectangle 11">
            <a:extLst>
              <a:ext uri="{FF2B5EF4-FFF2-40B4-BE49-F238E27FC236}">
                <a16:creationId xmlns:a16="http://schemas.microsoft.com/office/drawing/2014/main" id="{163498F7-14E7-0F4A-A67C-A7942337BD97}"/>
              </a:ext>
            </a:extLst>
          </p:cNvPr>
          <p:cNvSpPr/>
          <p:nvPr/>
        </p:nvSpPr>
        <p:spPr>
          <a:xfrm>
            <a:off x="7956971" y="3144467"/>
            <a:ext cx="770467" cy="878893"/>
          </a:xfrm>
          <a:prstGeom prst="rect">
            <a:avLst/>
          </a:prstGeom>
          <a:noFill/>
          <a:ln w="57150" cmpd="sng">
            <a:solidFill>
              <a:srgbClr val="0EAE9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1401757"/>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2661</TotalTime>
  <Words>692</Words>
  <Application>Microsoft Macintosh PowerPoint</Application>
  <PresentationFormat>On-screen Show (4:3)</PresentationFormat>
  <Paragraphs>60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Gill Sans MT</vt:lpstr>
      <vt:lpstr>Helvetica Neue</vt:lpstr>
      <vt:lpstr>Wingdings 2</vt:lpstr>
      <vt:lpstr>Dividend</vt:lpstr>
      <vt:lpstr>installing software &amp; Firmware on SPIKE Prime and ROBOT INVENTOR </vt:lpstr>
      <vt:lpstr>Lesson Objectives</vt:lpstr>
      <vt:lpstr>FIRST USE</vt:lpstr>
      <vt:lpstr>Install latest Software</vt:lpstr>
      <vt:lpstr>CHECKING WHAT SOFTWARE VERSION YOU ARE RUNNING</vt:lpstr>
      <vt:lpstr>Updating the hub operating system</vt:lpstr>
      <vt:lpstr>INSTALL LATEST HUB OS</vt:lpstr>
      <vt:lpstr>CHECKING WHAT HUB OS  VERSION YOU ARE RUNNING</vt:lpstr>
      <vt:lpstr>Renaming ThE HUb</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Srinivasan Seshan</cp:lastModifiedBy>
  <cp:revision>139</cp:revision>
  <dcterms:created xsi:type="dcterms:W3CDTF">2016-07-04T02:35:12Z</dcterms:created>
  <dcterms:modified xsi:type="dcterms:W3CDTF">2023-05-11T23:58:34Z</dcterms:modified>
</cp:coreProperties>
</file>