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0" r:id="rId5"/>
    <p:sldMasterId id="2147483672" r:id="rId6"/>
    <p:sldMasterId id="214748368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68580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  <p:embeddedFont>
      <p:font typeface="Arial Black"/>
      <p:regular r:id="rId28"/>
    </p:embeddedFont>
    <p:embeddedFont>
      <p:font typeface="Gill Sans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iLthcguG00wpxJsrAvVDI3zqpn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ArialBlack-regular.fntdata"/><Relationship Id="rId27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GillSans-regular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customschemas.google.com/relationships/presentationmetadata" Target="metadata"/><Relationship Id="rId30" Type="http://schemas.openxmlformats.org/officeDocument/2006/relationships/font" Target="fonts/GillSans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7"/>
          <p:cNvSpPr txBox="1"/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7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3" name="Google Shape;23;p17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4" name="Google Shape;2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5" name="Google Shape;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6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" type="body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2" name="Google Shape;92;p2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7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9" name="Google Shape;99;p27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2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2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33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33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33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3" name="Google Shape;153;p3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1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3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1" name="Google Shape;161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9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9"/>
          <p:cNvSpPr txBox="1"/>
          <p:nvPr>
            <p:ph idx="1" type="body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1132517" y="3427224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0" name="Google Shape;190;p41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1" type="ftr"/>
          </p:nvPr>
        </p:nvSpPr>
        <p:spPr>
          <a:xfrm>
            <a:off x="457200" y="6492875"/>
            <a:ext cx="3945988" cy="282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1"/>
          <p:cNvSpPr txBox="1"/>
          <p:nvPr>
            <p:ph idx="12" type="sldNum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41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4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1"/>
          <p:cNvSpPr txBox="1"/>
          <p:nvPr>
            <p:ph type="ctrTitle"/>
          </p:nvPr>
        </p:nvSpPr>
        <p:spPr>
          <a:xfrm>
            <a:off x="502903" y="5741850"/>
            <a:ext cx="8117227" cy="602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 Black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1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Sanjay and Arvind Seshan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1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1" type="body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42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2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2"/>
          <p:cNvSpPr txBox="1"/>
          <p:nvPr>
            <p:ph idx="12" type="sldNum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b="0" sz="8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3"/>
          <p:cNvSpPr txBox="1"/>
          <p:nvPr>
            <p:ph idx="1" type="body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0" name="Google Shape;210;p43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3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43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4"/>
          <p:cNvSpPr txBox="1"/>
          <p:nvPr>
            <p:ph idx="1" type="body"/>
          </p:nvPr>
        </p:nvSpPr>
        <p:spPr>
          <a:xfrm>
            <a:off x="457200" y="1574800"/>
            <a:ext cx="387752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16" name="Google Shape;216;p44"/>
          <p:cNvSpPr txBox="1"/>
          <p:nvPr>
            <p:ph idx="2" type="body"/>
          </p:nvPr>
        </p:nvSpPr>
        <p:spPr>
          <a:xfrm>
            <a:off x="4886923" y="1574800"/>
            <a:ext cx="381575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17" name="Google Shape;217;p44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4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4"/>
          <p:cNvSpPr txBox="1"/>
          <p:nvPr>
            <p:ph idx="12" type="sldNum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5"/>
          <p:cNvSpPr txBox="1"/>
          <p:nvPr>
            <p:ph idx="1" type="body"/>
          </p:nvPr>
        </p:nvSpPr>
        <p:spPr>
          <a:xfrm>
            <a:off x="1627632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3" name="Google Shape;223;p45"/>
          <p:cNvSpPr txBox="1"/>
          <p:nvPr>
            <p:ph idx="2" type="body"/>
          </p:nvPr>
        </p:nvSpPr>
        <p:spPr>
          <a:xfrm>
            <a:off x="1627632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24" name="Google Shape;224;p45"/>
          <p:cNvSpPr txBox="1"/>
          <p:nvPr>
            <p:ph idx="3" type="body"/>
          </p:nvPr>
        </p:nvSpPr>
        <p:spPr>
          <a:xfrm>
            <a:off x="5093208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5" name="Google Shape;225;p45"/>
          <p:cNvSpPr txBox="1"/>
          <p:nvPr>
            <p:ph idx="4" type="body"/>
          </p:nvPr>
        </p:nvSpPr>
        <p:spPr>
          <a:xfrm>
            <a:off x="5093208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26" name="Google Shape;226;p45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5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5"/>
          <p:cNvSpPr txBox="1"/>
          <p:nvPr>
            <p:ph idx="12" type="sldNum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6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6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6"/>
          <p:cNvSpPr txBox="1"/>
          <p:nvPr>
            <p:ph idx="12" type="sldNum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7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7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9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19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240" name="Google Shape;240;p48"/>
          <p:cNvSpPr txBox="1"/>
          <p:nvPr>
            <p:ph idx="2" type="body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41" name="Google Shape;241;p48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8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8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9"/>
          <p:cNvSpPr/>
          <p:nvPr>
            <p:ph idx="2" type="pic"/>
          </p:nvPr>
        </p:nvSpPr>
        <p:spPr>
          <a:xfrm>
            <a:off x="-1" y="0"/>
            <a:ext cx="9000877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48" name="Google Shape;248;p49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49" name="Google Shape;249;p49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9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9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49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4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50"/>
          <p:cNvSpPr txBox="1"/>
          <p:nvPr>
            <p:ph idx="1" type="body"/>
          </p:nvPr>
        </p:nvSpPr>
        <p:spPr>
          <a:xfrm rot="5400000">
            <a:off x="2393156" y="-183356"/>
            <a:ext cx="4373563" cy="8245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50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50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50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51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51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51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5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5" name="Google Shape;275;p5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5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5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5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5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5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7" name="Google Shape;287;p5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5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56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56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5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5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5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7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57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0" name="Google Shape;300;p57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1" name="Google Shape;301;p57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2" name="Google Shape;302;p57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3" name="Google Shape;303;p5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5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5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5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5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5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2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2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5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5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60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18" name="Google Shape;318;p60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19" name="Google Shape;319;p6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6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6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6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6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26" name="Google Shape;326;p6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6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6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6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2" name="Google Shape;332;p6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6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6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63"/>
          <p:cNvSpPr txBox="1"/>
          <p:nvPr>
            <p:ph idx="1" type="body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6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6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6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2" name="Google Shape;52;p21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4" name="Google Shape;54;p21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21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2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2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23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4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24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5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6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6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6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Google Shape;103;p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8" name="Google Shape;178;p40"/>
          <p:cNvSpPr txBox="1"/>
          <p:nvPr>
            <p:ph idx="1" type="body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40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0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0"/>
          <p:cNvSpPr txBox="1"/>
          <p:nvPr>
            <p:ph idx="12" type="sldNum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4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0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0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8" name="Google Shape;268;p5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5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5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"/>
          <p:cNvSpPr txBox="1"/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MOVING STRAIGHT</a:t>
            </a:r>
            <a:endParaRPr/>
          </a:p>
        </p:txBody>
      </p:sp>
      <p:sp>
        <p:nvSpPr>
          <p:cNvPr id="347" name="Google Shape;347;p1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348" name="Google Shape;348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NEGATIVE VALUES</a:t>
            </a:r>
            <a:endParaRPr/>
          </a:p>
        </p:txBody>
      </p:sp>
      <p:sp>
        <p:nvSpPr>
          <p:cNvPr id="439" name="Google Shape;439;p10"/>
          <p:cNvSpPr txBox="1"/>
          <p:nvPr>
            <p:ph idx="1" type="body"/>
          </p:nvPr>
        </p:nvSpPr>
        <p:spPr>
          <a:xfrm>
            <a:off x="175260" y="1218203"/>
            <a:ext cx="8746864" cy="5184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can enter negative values for velocity or degrees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This will make the robot move backwards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If you negate two values (e.g., velocity and degrees negative), the robot will move forward.</a:t>
            </a:r>
            <a:endParaRPr/>
          </a:p>
        </p:txBody>
      </p:sp>
      <p:sp>
        <p:nvSpPr>
          <p:cNvPr id="440" name="Google Shape;440;p10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441" name="Google Shape;441;p10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2" name="Google Shape;442;p10"/>
          <p:cNvSpPr txBox="1"/>
          <p:nvPr/>
        </p:nvSpPr>
        <p:spPr>
          <a:xfrm>
            <a:off x="88391" y="2921186"/>
            <a:ext cx="208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Negative Velocity = Backwards</a:t>
            </a:r>
            <a:endParaRPr/>
          </a:p>
        </p:txBody>
      </p:sp>
      <p:sp>
        <p:nvSpPr>
          <p:cNvPr id="443" name="Google Shape;443;p10"/>
          <p:cNvSpPr txBox="1"/>
          <p:nvPr/>
        </p:nvSpPr>
        <p:spPr>
          <a:xfrm>
            <a:off x="4040661" y="4807839"/>
            <a:ext cx="18891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900"/>
                </a:solidFill>
                <a:latin typeface="Gill Sans"/>
                <a:ea typeface="Gill Sans"/>
                <a:cs typeface="Gill Sans"/>
                <a:sym typeface="Gill Sans"/>
              </a:rPr>
              <a:t>Positive Velocity = Forward</a:t>
            </a:r>
            <a:endParaRPr/>
          </a:p>
        </p:txBody>
      </p:sp>
      <p:cxnSp>
        <p:nvCxnSpPr>
          <p:cNvPr id="444" name="Google Shape;444;p10"/>
          <p:cNvCxnSpPr/>
          <p:nvPr/>
        </p:nvCxnSpPr>
        <p:spPr>
          <a:xfrm>
            <a:off x="7438251" y="4281029"/>
            <a:ext cx="810883" cy="0"/>
          </a:xfrm>
          <a:prstGeom prst="straightConnector1">
            <a:avLst/>
          </a:prstGeom>
          <a:noFill/>
          <a:ln cap="flat" cmpd="sng" w="76200">
            <a:solidFill>
              <a:srgbClr val="00B9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45" name="Google Shape;445;p10"/>
          <p:cNvGrpSpPr/>
          <p:nvPr/>
        </p:nvGrpSpPr>
        <p:grpSpPr>
          <a:xfrm>
            <a:off x="6239250" y="3595145"/>
            <a:ext cx="1199001" cy="1371767"/>
            <a:chOff x="6507213" y="1384746"/>
            <a:chExt cx="1199001" cy="1371767"/>
          </a:xfrm>
        </p:grpSpPr>
        <p:grpSp>
          <p:nvGrpSpPr>
            <p:cNvPr id="446" name="Google Shape;446;p1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47" name="Google Shape;447;p10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>
                  <a:gd fmla="val 16667" name="adj"/>
                </a:avLst>
              </a:prstGeom>
              <a:solidFill>
                <a:srgbClr val="FFD50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65D7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65D7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50" name="Google Shape;450;p10"/>
              <p:cNvSpPr/>
              <p:nvPr/>
            </p:nvSpPr>
            <p:spPr>
              <a:xfrm>
                <a:off x="6621904" y="2860569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ln cap="rnd" cmpd="sng" w="12700">
                <a:solidFill>
                  <a:srgbClr val="C6C6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451" name="Google Shape;451;p10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endParaRPr/>
            </a:p>
          </p:txBody>
        </p:sp>
        <p:sp>
          <p:nvSpPr>
            <p:cNvPr id="452" name="Google Shape;452;p10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</a:t>
              </a:r>
              <a:endParaRPr/>
            </a:p>
          </p:txBody>
        </p:sp>
      </p:grpSp>
      <p:pic>
        <p:nvPicPr>
          <p:cNvPr descr="A close up of a toy&#10;&#10;Description automatically generated" id="453" name="Google Shape;4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613" y="3385407"/>
            <a:ext cx="3417766" cy="256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10"/>
          <p:cNvCxnSpPr/>
          <p:nvPr/>
        </p:nvCxnSpPr>
        <p:spPr>
          <a:xfrm>
            <a:off x="3501660" y="5161782"/>
            <a:ext cx="1015385" cy="418143"/>
          </a:xfrm>
          <a:prstGeom prst="straightConnector1">
            <a:avLst/>
          </a:prstGeom>
          <a:noFill/>
          <a:ln cap="flat" cmpd="sng" w="76200">
            <a:solidFill>
              <a:srgbClr val="00B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p10"/>
          <p:cNvCxnSpPr/>
          <p:nvPr/>
        </p:nvCxnSpPr>
        <p:spPr>
          <a:xfrm>
            <a:off x="350254" y="3730401"/>
            <a:ext cx="1015385" cy="418143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56" name="Google Shape;456;p10"/>
          <p:cNvCxnSpPr/>
          <p:nvPr/>
        </p:nvCxnSpPr>
        <p:spPr>
          <a:xfrm>
            <a:off x="5401027" y="4273087"/>
            <a:ext cx="810883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57" name="Google Shape;457;p10"/>
          <p:cNvSpPr txBox="1"/>
          <p:nvPr/>
        </p:nvSpPr>
        <p:spPr>
          <a:xfrm>
            <a:off x="4207051" y="3175077"/>
            <a:ext cx="192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Negative Velocity = Backwards</a:t>
            </a:r>
            <a:endParaRPr/>
          </a:p>
        </p:txBody>
      </p:sp>
      <p:sp>
        <p:nvSpPr>
          <p:cNvPr id="458" name="Google Shape;458;p10"/>
          <p:cNvSpPr txBox="1"/>
          <p:nvPr/>
        </p:nvSpPr>
        <p:spPr>
          <a:xfrm>
            <a:off x="7211538" y="3327077"/>
            <a:ext cx="1889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900"/>
                </a:solidFill>
                <a:latin typeface="Gill Sans"/>
                <a:ea typeface="Gill Sans"/>
                <a:cs typeface="Gill Sans"/>
                <a:sym typeface="Gill Sans"/>
              </a:rPr>
              <a:t>Positive Velocity = Forward</a:t>
            </a:r>
            <a:endParaRPr/>
          </a:p>
        </p:txBody>
      </p:sp>
      <p:sp>
        <p:nvSpPr>
          <p:cNvPr id="459" name="Google Shape;459;p10"/>
          <p:cNvSpPr txBox="1"/>
          <p:nvPr/>
        </p:nvSpPr>
        <p:spPr>
          <a:xfrm>
            <a:off x="5991274" y="2921180"/>
            <a:ext cx="16607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Base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1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 1: MOVE 10 CM</a:t>
            </a:r>
            <a:endParaRPr/>
          </a:p>
        </p:txBody>
      </p:sp>
      <p:sp>
        <p:nvSpPr>
          <p:cNvPr id="465" name="Google Shape;465;p11"/>
          <p:cNvSpPr txBox="1"/>
          <p:nvPr>
            <p:ph idx="1" type="body"/>
          </p:nvPr>
        </p:nvSpPr>
        <p:spPr>
          <a:xfrm>
            <a:off x="156210" y="1140006"/>
            <a:ext cx="8765914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Move the robot 10 centimeters forward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Basic steps: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Configure your robot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Use a MotorPairs method (move_for_degrees() or move_tank_for_degrees()) to move forward for 10cm</a:t>
            </a:r>
            <a:endParaRPr/>
          </a:p>
        </p:txBody>
      </p:sp>
      <p:sp>
        <p:nvSpPr>
          <p:cNvPr id="466" name="Google Shape;466;p11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467" name="Google Shape;467;p11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uler_0_10.jpg" id="468" name="Google Shape;4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7842" y="4044205"/>
            <a:ext cx="3484790" cy="11381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9" name="Google Shape;469;p11"/>
          <p:cNvCxnSpPr/>
          <p:nvPr/>
        </p:nvCxnSpPr>
        <p:spPr>
          <a:xfrm>
            <a:off x="3267275" y="3820307"/>
            <a:ext cx="810883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70" name="Google Shape;470;p11"/>
          <p:cNvGrpSpPr/>
          <p:nvPr/>
        </p:nvGrpSpPr>
        <p:grpSpPr>
          <a:xfrm rot="5400000">
            <a:off x="2588722" y="3425008"/>
            <a:ext cx="660559" cy="790597"/>
            <a:chOff x="6310708" y="2223670"/>
            <a:chExt cx="809489" cy="898563"/>
          </a:xfrm>
        </p:grpSpPr>
        <p:sp>
          <p:nvSpPr>
            <p:cNvPr id="471" name="Google Shape;471;p11"/>
            <p:cNvSpPr/>
            <p:nvPr/>
          </p:nvSpPr>
          <p:spPr>
            <a:xfrm>
              <a:off x="6451830" y="2223670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FFD5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6621906" y="2821037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75" name="Google Shape;475;p11"/>
          <p:cNvSpPr txBox="1"/>
          <p:nvPr/>
        </p:nvSpPr>
        <p:spPr>
          <a:xfrm>
            <a:off x="2417379" y="2995448"/>
            <a:ext cx="16607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Base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 1 SOLUTION</a:t>
            </a:r>
            <a:endParaRPr/>
          </a:p>
        </p:txBody>
      </p:sp>
      <p:sp>
        <p:nvSpPr>
          <p:cNvPr id="481" name="Google Shape;481;p1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482" name="Google Shape;482;p1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3" name="Google Shape;483;p12"/>
          <p:cNvSpPr txBox="1"/>
          <p:nvPr/>
        </p:nvSpPr>
        <p:spPr>
          <a:xfrm>
            <a:off x="48741" y="1204995"/>
            <a:ext cx="90000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runloop, motor_pair, sys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cm, this is a constant for your robot</a:t>
            </a: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WHEEL_CIRCUMFERENCE =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17.5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input must be in the same unit as WHEEL_CIRCUMFERENCE</a:t>
            </a: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degreesForDistance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distance_cm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Add multiplier for gear ratio if needed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distance_cm/WHEEL_CIRCUMFERENCE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360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Drive Base 1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motor_pair.pair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port.C, port.D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motor_pair.move_for_degrees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degreesForDistance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sys.exit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"Finished"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 II: MOVE FORWARD AND BACK</a:t>
            </a:r>
            <a:endParaRPr/>
          </a:p>
        </p:txBody>
      </p:sp>
      <p:sp>
        <p:nvSpPr>
          <p:cNvPr id="489" name="Google Shape;489;p13"/>
          <p:cNvSpPr txBox="1"/>
          <p:nvPr>
            <p:ph idx="1" type="body"/>
          </p:nvPr>
        </p:nvSpPr>
        <p:spPr>
          <a:xfrm>
            <a:off x="175260" y="1274749"/>
            <a:ext cx="4555958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Move your robot forward from the start line to the finish line (1) and back to the start (2)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Basic steps: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Configure your robot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Use a MotorPair method and move forward for the desired amount (40cm)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Use the same MotorPair method to move backwards (40cm)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490" name="Google Shape;490;p1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491" name="Google Shape;491;p1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2" name="Google Shape;492;p13"/>
          <p:cNvCxnSpPr/>
          <p:nvPr/>
        </p:nvCxnSpPr>
        <p:spPr>
          <a:xfrm rot="10800000">
            <a:off x="5775158" y="1871579"/>
            <a:ext cx="2540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3" name="Google Shape;493;p13"/>
          <p:cNvCxnSpPr/>
          <p:nvPr/>
        </p:nvCxnSpPr>
        <p:spPr>
          <a:xfrm rot="10800000">
            <a:off x="5775158" y="5558588"/>
            <a:ext cx="2540000" cy="0"/>
          </a:xfrm>
          <a:prstGeom prst="straightConnector1">
            <a:avLst/>
          </a:prstGeom>
          <a:noFill/>
          <a:ln cap="flat" cmpd="sng" w="76200">
            <a:solidFill>
              <a:srgbClr val="00B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4" name="Google Shape;494;p13"/>
          <p:cNvCxnSpPr/>
          <p:nvPr/>
        </p:nvCxnSpPr>
        <p:spPr>
          <a:xfrm rot="10800000">
            <a:off x="6015789" y="2072105"/>
            <a:ext cx="0" cy="3355474"/>
          </a:xfrm>
          <a:prstGeom prst="straightConnector1">
            <a:avLst/>
          </a:prstGeom>
          <a:noFill/>
          <a:ln cap="rnd" cmpd="sng" w="22225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5" name="Google Shape;495;p13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noFill/>
          <a:ln cap="rnd" cmpd="sng" w="22225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6" name="Google Shape;496;p13"/>
          <p:cNvSpPr txBox="1"/>
          <p:nvPr/>
        </p:nvSpPr>
        <p:spPr>
          <a:xfrm>
            <a:off x="6036784" y="3438897"/>
            <a:ext cx="3074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</p:txBody>
      </p:sp>
      <p:sp>
        <p:nvSpPr>
          <p:cNvPr id="497" name="Google Shape;497;p13"/>
          <p:cNvSpPr txBox="1"/>
          <p:nvPr/>
        </p:nvSpPr>
        <p:spPr>
          <a:xfrm>
            <a:off x="7823596" y="3471417"/>
            <a:ext cx="3074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</p:txBody>
      </p:sp>
      <p:sp>
        <p:nvSpPr>
          <p:cNvPr id="498" name="Google Shape;498;p13"/>
          <p:cNvSpPr txBox="1"/>
          <p:nvPr/>
        </p:nvSpPr>
        <p:spPr>
          <a:xfrm>
            <a:off x="5679774" y="1434399"/>
            <a:ext cx="941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FINISH</a:t>
            </a:r>
            <a:endParaRPr/>
          </a:p>
        </p:txBody>
      </p:sp>
      <p:sp>
        <p:nvSpPr>
          <p:cNvPr id="499" name="Google Shape;499;p13"/>
          <p:cNvSpPr txBox="1"/>
          <p:nvPr/>
        </p:nvSpPr>
        <p:spPr>
          <a:xfrm>
            <a:off x="5679774" y="5744877"/>
            <a:ext cx="915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START</a:t>
            </a: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6829001" y="5597096"/>
            <a:ext cx="660559" cy="790597"/>
            <a:chOff x="6310708" y="2223671"/>
            <a:chExt cx="809489" cy="898563"/>
          </a:xfrm>
        </p:grpSpPr>
        <p:sp>
          <p:nvSpPr>
            <p:cNvPr id="501" name="Google Shape;501;p1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FFD5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05" name="Google Shape;505;p13"/>
          <p:cNvSpPr txBox="1"/>
          <p:nvPr/>
        </p:nvSpPr>
        <p:spPr>
          <a:xfrm>
            <a:off x="6744399" y="3471547"/>
            <a:ext cx="823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40CM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 11 SOLUTION</a:t>
            </a:r>
            <a:endParaRPr/>
          </a:p>
        </p:txBody>
      </p:sp>
      <p:sp>
        <p:nvSpPr>
          <p:cNvPr id="511" name="Google Shape;511;p14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512" name="Google Shape;512;p14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3" name="Google Shape;513;p14"/>
          <p:cNvSpPr txBox="1"/>
          <p:nvPr/>
        </p:nvSpPr>
        <p:spPr>
          <a:xfrm>
            <a:off x="48740" y="1204995"/>
            <a:ext cx="90954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runloop, motor_pair, sys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cm, this is a constant for your robot</a:t>
            </a: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WHEEL_CIRCUMFERENCE =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17.5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input must be in the same unit as WHEEL_CIRCUMFERENCE</a:t>
            </a: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degreesForDistance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distance_cm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Add multiplier for gear ratio if needed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distance_cm/WHEEL_CIRCUMFERENCE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360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Drive Base 1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motor_pair.pair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port.C, port.D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motor_pair.move_for_degrees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degreesForDistance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motor_pair.move_for_degrees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degreesForDistance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sys.exit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"Finished"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519" name="Google Shape;519;p15"/>
          <p:cNvSpPr txBox="1"/>
          <p:nvPr>
            <p:ph idx="1" type="body"/>
          </p:nvPr>
        </p:nvSpPr>
        <p:spPr>
          <a:xfrm>
            <a:off x="457200" y="1317983"/>
            <a:ext cx="8245474" cy="114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This lesson was created by Arvind and Sanjay Seshan for Prime Lessons</a:t>
            </a:r>
            <a:endParaRPr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b="0" i="0" lang="en-US" sz="1600" u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Additional contributions by FLL Share &amp; Learn community members</a:t>
            </a:r>
            <a:endParaRPr sz="1600"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More lessons are available at www.primelessons.org</a:t>
            </a:r>
            <a:endParaRPr/>
          </a:p>
        </p:txBody>
      </p:sp>
      <p:sp>
        <p:nvSpPr>
          <p:cNvPr id="520" name="Google Shape;520;p15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521" name="Google Shape;521;p15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2" name="Google Shape;522;p15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523" name="Google Shape;523;p1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LESSON OBJECTIVES</a:t>
            </a:r>
            <a:endParaRPr/>
          </a:p>
        </p:txBody>
      </p:sp>
      <p:sp>
        <p:nvSpPr>
          <p:cNvPr id="355" name="Google Shape;355;p2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to make your robot go forward and backwards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to use the Motor Pair Move methods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356" name="Google Shape;356;p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357" name="Google Shape;357;p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CREATING A MOTOR PAIR</a:t>
            </a:r>
            <a:endParaRPr/>
          </a:p>
        </p:txBody>
      </p:sp>
      <p:sp>
        <p:nvSpPr>
          <p:cNvPr id="363" name="Google Shape;363;p3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Basic movement is done using a Motor Pair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See Configuring Robot Movement lesson for details on creating a motor pair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following slides will cover the different methods of this pair that are used for movement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E.g., </a:t>
            </a:r>
            <a: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motor_pair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.move_for_degrees(&lt;parameters&gt;)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Note that unlike SP2, SP3 does not have objects. You use functions to operate on the motor pair, and have to pass in the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pair </a:t>
            </a:r>
            <a:r>
              <a:rPr lang="en-US"/>
              <a:t>slot</a:t>
            </a:r>
            <a:r>
              <a:rPr lang="en-US"/>
              <a:t> each time.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Do not initialize more than one motor pair with the same ports 🡪 this is redundant, will only waste memory and may cause undesired conflicts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364" name="Google Shape;364;p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365" name="Google Shape;365;p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MOTOR PAIR METHODS</a:t>
            </a:r>
            <a:endParaRPr/>
          </a:p>
        </p:txBody>
      </p:sp>
      <p:sp>
        <p:nvSpPr>
          <p:cNvPr id="371" name="Google Shape;371;p4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i="0" lang="en-US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ove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ove_for_degrees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move_for_time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move_tank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b="0" i="0" lang="en-US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move_tank_for_degrees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move_tank_for_time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b="0" i="0" lang="en-US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pair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stop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b="0" i="0" lang="en-US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unpair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We will be covering the </a:t>
            </a:r>
            <a:r>
              <a:rPr lang="en-US">
                <a:highlight>
                  <a:srgbClr val="FFFF00"/>
                </a:highlight>
              </a:rPr>
              <a:t>yellow methods </a:t>
            </a:r>
            <a:r>
              <a:rPr lang="en-US"/>
              <a:t>in this lesson</a:t>
            </a:r>
            <a:endParaRPr/>
          </a:p>
        </p:txBody>
      </p:sp>
      <p:sp>
        <p:nvSpPr>
          <p:cNvPr id="372" name="Google Shape;372;p4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373" name="Google Shape;373;p4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MOTOR_PAIR.PAIR()/UNPAIR()</a:t>
            </a:r>
            <a:endParaRPr/>
          </a:p>
        </p:txBody>
      </p:sp>
      <p:sp>
        <p:nvSpPr>
          <p:cNvPr id="379" name="Google Shape;379;p5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380" name="Google Shape;380;p5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5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To set up a motor pair, you have to pair two motors and assign them one of three available pair names.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Since there are only 6 ports on the hub, you can’t have more than 3 pairs of motors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For Drive Base 1</a:t>
            </a:r>
            <a:endParaRPr/>
          </a:p>
          <a:p>
            <a:pPr indent="457200" lvl="0" marL="13716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motor_pair.pair(motor_pair.PAIR_1, port.C, port.D)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Once a pair is set up, you can use it in move commands it by its Pair name. You don’t have to use the port names.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To reset the name, use unpair: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motor_pair.unpair(motor_pair.PAIR_1)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382" name="Google Shape;382;p5"/>
          <p:cNvSpPr txBox="1"/>
          <p:nvPr/>
        </p:nvSpPr>
        <p:spPr>
          <a:xfrm>
            <a:off x="3421312" y="3473669"/>
            <a:ext cx="1768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Pair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slot</a:t>
            </a:r>
            <a:endParaRPr/>
          </a:p>
        </p:txBody>
      </p:sp>
      <p:cxnSp>
        <p:nvCxnSpPr>
          <p:cNvPr id="383" name="Google Shape;383;p5"/>
          <p:cNvCxnSpPr/>
          <p:nvPr/>
        </p:nvCxnSpPr>
        <p:spPr>
          <a:xfrm rot="10800000">
            <a:off x="4305519" y="2986966"/>
            <a:ext cx="0" cy="442034"/>
          </a:xfrm>
          <a:prstGeom prst="straightConnector1">
            <a:avLst/>
          </a:prstGeom>
          <a:noFill/>
          <a:ln cap="flat" cmpd="sng" w="38100">
            <a:solidFill>
              <a:srgbClr val="C6C6C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4" name="Google Shape;384;p5"/>
          <p:cNvSpPr txBox="1"/>
          <p:nvPr/>
        </p:nvSpPr>
        <p:spPr>
          <a:xfrm>
            <a:off x="5538838" y="3473675"/>
            <a:ext cx="88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Left motor</a:t>
            </a:r>
            <a:endParaRPr/>
          </a:p>
        </p:txBody>
      </p:sp>
      <p:cxnSp>
        <p:nvCxnSpPr>
          <p:cNvPr id="385" name="Google Shape;385;p5"/>
          <p:cNvCxnSpPr/>
          <p:nvPr/>
        </p:nvCxnSpPr>
        <p:spPr>
          <a:xfrm rot="10800000">
            <a:off x="5976607" y="2987100"/>
            <a:ext cx="0" cy="441900"/>
          </a:xfrm>
          <a:prstGeom prst="straightConnector1">
            <a:avLst/>
          </a:prstGeom>
          <a:noFill/>
          <a:ln cap="flat" cmpd="sng" w="38100">
            <a:solidFill>
              <a:srgbClr val="C6C6C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6" name="Google Shape;386;p5"/>
          <p:cNvSpPr txBox="1"/>
          <p:nvPr/>
        </p:nvSpPr>
        <p:spPr>
          <a:xfrm>
            <a:off x="6331754" y="3473675"/>
            <a:ext cx="119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Right motor</a:t>
            </a:r>
            <a:endParaRPr/>
          </a:p>
        </p:txBody>
      </p:sp>
      <p:cxnSp>
        <p:nvCxnSpPr>
          <p:cNvPr id="387" name="Google Shape;387;p5"/>
          <p:cNvCxnSpPr/>
          <p:nvPr/>
        </p:nvCxnSpPr>
        <p:spPr>
          <a:xfrm rot="10800000">
            <a:off x="6928144" y="2987110"/>
            <a:ext cx="0" cy="441900"/>
          </a:xfrm>
          <a:prstGeom prst="straightConnector1">
            <a:avLst/>
          </a:prstGeom>
          <a:noFill/>
          <a:ln cap="flat" cmpd="sng" w="38100">
            <a:solidFill>
              <a:srgbClr val="C6C6C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MOTOR_PAIR.MOVE()</a:t>
            </a:r>
            <a:endParaRPr/>
          </a:p>
        </p:txBody>
      </p:sp>
      <p:sp>
        <p:nvSpPr>
          <p:cNvPr id="393" name="Google Shape;393;p6"/>
          <p:cNvSpPr txBox="1"/>
          <p:nvPr>
            <p:ph idx="1" type="body"/>
          </p:nvPr>
        </p:nvSpPr>
        <p:spPr>
          <a:xfrm>
            <a:off x="271849" y="5147133"/>
            <a:ext cx="8734989" cy="9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velocity=</a:t>
            </a:r>
            <a:r>
              <a:rPr b="0" i="0" lang="en-US" sz="18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360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and acceleration=</a:t>
            </a:r>
            <a:r>
              <a:rPr b="0" i="0" lang="en-US" sz="18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>
                <a:solidFill>
                  <a:schemeClr val="dk1"/>
                </a:solidFill>
              </a:rPr>
              <a:t> are the default values if nothing is set. </a:t>
            </a:r>
            <a:r>
              <a:rPr b="0" lang="en-US" sz="1800">
                <a:solidFill>
                  <a:schemeClr val="dk1"/>
                </a:solidFill>
              </a:rPr>
              <a:t>Positive steering values turn the robot right, negative turn left. Larger values turn more sharply</a:t>
            </a:r>
            <a:r>
              <a:rPr lang="en-US">
                <a:solidFill>
                  <a:schemeClr val="dk1"/>
                </a:solidFill>
              </a:rPr>
              <a:t>,</a:t>
            </a:r>
            <a:r>
              <a:rPr b="0" lang="en-US" sz="1800">
                <a:solidFill>
                  <a:schemeClr val="dk1"/>
                </a:solidFill>
              </a:rPr>
              <a:t> e.g., </a:t>
            </a:r>
            <a:r>
              <a:rPr lang="en-US">
                <a:solidFill>
                  <a:schemeClr val="dk1"/>
                </a:solidFill>
              </a:rPr>
              <a:t>0 moves straight, +/-50 moves one wheel only, +/-100 spins the robot.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6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395" name="Google Shape;395;p6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p6"/>
          <p:cNvSpPr txBox="1"/>
          <p:nvPr/>
        </p:nvSpPr>
        <p:spPr>
          <a:xfrm>
            <a:off x="0" y="2883833"/>
            <a:ext cx="90068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.move</a:t>
            </a:r>
            <a:r>
              <a:rPr b="0" lang="en-US" sz="200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pair</a:t>
            </a: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steering, velocity = </a:t>
            </a: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360</a:t>
            </a: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acceleration = 1000</a:t>
            </a:r>
            <a:r>
              <a:rPr b="0" lang="en-US" sz="200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6"/>
          <p:cNvSpPr txBox="1"/>
          <p:nvPr/>
        </p:nvSpPr>
        <p:spPr>
          <a:xfrm>
            <a:off x="1850977" y="3316898"/>
            <a:ext cx="15779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-100 to</a:t>
            </a:r>
            <a:r>
              <a:rPr lang="en-US" sz="18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8" name="Google Shape;398;p6"/>
          <p:cNvSpPr txBox="1"/>
          <p:nvPr/>
        </p:nvSpPr>
        <p:spPr>
          <a:xfrm>
            <a:off x="2719849" y="3955009"/>
            <a:ext cx="356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Small motor (essential): -660 to 660</a:t>
            </a:r>
            <a:br>
              <a:rPr b="0" lang="en-US" sz="18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lang="en-US" sz="18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Medium motor: -1110 to 1110</a:t>
            </a:r>
            <a:br>
              <a:rPr b="0" lang="en-US" sz="18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lang="en-US" sz="18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Large motor: -1050 to 1050</a:t>
            </a:r>
            <a:endParaRPr/>
          </a:p>
        </p:txBody>
      </p:sp>
      <p:sp>
        <p:nvSpPr>
          <p:cNvPr id="399" name="Google Shape;399;p6"/>
          <p:cNvSpPr txBox="1"/>
          <p:nvPr/>
        </p:nvSpPr>
        <p:spPr>
          <a:xfrm>
            <a:off x="504607" y="2036555"/>
            <a:ext cx="1768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Pair slot</a:t>
            </a:r>
            <a:endParaRPr/>
          </a:p>
        </p:txBody>
      </p:sp>
      <p:cxnSp>
        <p:nvCxnSpPr>
          <p:cNvPr id="400" name="Google Shape;400;p6"/>
          <p:cNvCxnSpPr>
            <a:stCxn id="399" idx="2"/>
          </p:cNvCxnSpPr>
          <p:nvPr/>
        </p:nvCxnSpPr>
        <p:spPr>
          <a:xfrm>
            <a:off x="1388814" y="2405887"/>
            <a:ext cx="0" cy="593700"/>
          </a:xfrm>
          <a:prstGeom prst="straightConnector1">
            <a:avLst/>
          </a:prstGeom>
          <a:noFill/>
          <a:ln cap="flat" cmpd="sng" w="38100">
            <a:solidFill>
              <a:srgbClr val="C6C6C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1" name="Google Shape;401;p6"/>
          <p:cNvSpPr txBox="1"/>
          <p:nvPr/>
        </p:nvSpPr>
        <p:spPr>
          <a:xfrm>
            <a:off x="6090885" y="2291771"/>
            <a:ext cx="214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strike="noStrike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The acceleration (deg/sec²) 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2" name="Google Shape;402;p6"/>
          <p:cNvSpPr txBox="1"/>
          <p:nvPr/>
        </p:nvSpPr>
        <p:spPr>
          <a:xfrm>
            <a:off x="1885284" y="1703257"/>
            <a:ext cx="200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Direction and quantity to steer the robot</a:t>
            </a:r>
            <a:endParaRPr/>
          </a:p>
        </p:txBody>
      </p:sp>
      <p:cxnSp>
        <p:nvCxnSpPr>
          <p:cNvPr id="403" name="Google Shape;403;p6"/>
          <p:cNvCxnSpPr>
            <a:stCxn id="402" idx="2"/>
          </p:cNvCxnSpPr>
          <p:nvPr/>
        </p:nvCxnSpPr>
        <p:spPr>
          <a:xfrm>
            <a:off x="2885934" y="2626657"/>
            <a:ext cx="0" cy="323100"/>
          </a:xfrm>
          <a:prstGeom prst="straightConnector1">
            <a:avLst/>
          </a:prstGeom>
          <a:noFill/>
          <a:ln cap="flat" cmpd="sng" w="38100">
            <a:solidFill>
              <a:srgbClr val="C6C6C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4" name="Google Shape;404;p6"/>
          <p:cNvSpPr txBox="1"/>
          <p:nvPr/>
        </p:nvSpPr>
        <p:spPr>
          <a:xfrm>
            <a:off x="3120798" y="3674900"/>
            <a:ext cx="240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Motor speed (deg/sec)</a:t>
            </a:r>
            <a:endParaRPr/>
          </a:p>
        </p:txBody>
      </p:sp>
      <p:cxnSp>
        <p:nvCxnSpPr>
          <p:cNvPr id="405" name="Google Shape;405;p6"/>
          <p:cNvCxnSpPr/>
          <p:nvPr/>
        </p:nvCxnSpPr>
        <p:spPr>
          <a:xfrm rot="10800000">
            <a:off x="4153003" y="3204727"/>
            <a:ext cx="0" cy="470171"/>
          </a:xfrm>
          <a:prstGeom prst="straightConnector1">
            <a:avLst/>
          </a:prstGeom>
          <a:noFill/>
          <a:ln cap="flat" cmpd="sng" w="38100">
            <a:solidFill>
              <a:srgbClr val="C6C6C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6" name="Google Shape;406;p6"/>
          <p:cNvSpPr txBox="1"/>
          <p:nvPr/>
        </p:nvSpPr>
        <p:spPr>
          <a:xfrm>
            <a:off x="6658446" y="3338212"/>
            <a:ext cx="15779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8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 to</a:t>
            </a:r>
            <a:r>
              <a:rPr lang="en-US" sz="18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10000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7" name="Google Shape;407;p6"/>
          <p:cNvSpPr txBox="1"/>
          <p:nvPr/>
        </p:nvSpPr>
        <p:spPr>
          <a:xfrm>
            <a:off x="271849" y="1208690"/>
            <a:ext cx="8650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Move is a </a:t>
            </a: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synchronous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function that moves the pair until a stop is received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MOTOR_PAIR.STOP()</a:t>
            </a:r>
            <a:endParaRPr/>
          </a:p>
        </p:txBody>
      </p:sp>
      <p:sp>
        <p:nvSpPr>
          <p:cNvPr id="414" name="Google Shape;414;p7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415" name="Google Shape;415;p7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p7"/>
          <p:cNvSpPr txBox="1"/>
          <p:nvPr>
            <p:ph idx="1" type="body"/>
          </p:nvPr>
        </p:nvSpPr>
        <p:spPr>
          <a:xfrm>
            <a:off x="175260" y="1218203"/>
            <a:ext cx="8746864" cy="5184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Stop is a </a:t>
            </a:r>
            <a:r>
              <a:rPr b="1" lang="en-US"/>
              <a:t>synchronous</a:t>
            </a:r>
            <a:r>
              <a:rPr lang="en-US"/>
              <a:t> function that stops a motor pair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.stop</a:t>
            </a:r>
            <a:r>
              <a:rPr b="0" lang="en-US" sz="180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pair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stop=motor.</a:t>
            </a:r>
            <a:r>
              <a:rPr b="0" i="0" lang="en-US" sz="18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BRAKE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See the “Configuring Robot Movement” lesson for a description of the Stop modes. The Knowledge Base also has good information on it.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"/>
          <p:cNvSpPr txBox="1"/>
          <p:nvPr>
            <p:ph idx="1" type="body"/>
          </p:nvPr>
        </p:nvSpPr>
        <p:spPr>
          <a:xfrm>
            <a:off x="175260" y="1218203"/>
            <a:ext cx="8746864" cy="5184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move_for_degrees moves the motor pair by a certain number of degrees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It is </a:t>
            </a:r>
            <a:r>
              <a:rPr b="1" lang="en-US"/>
              <a:t>asynchronous</a:t>
            </a:r>
            <a:r>
              <a:rPr lang="en-US"/>
              <a:t> – use </a:t>
            </a:r>
            <a:r>
              <a:rPr b="1" lang="en-US"/>
              <a:t>await</a:t>
            </a:r>
            <a:r>
              <a:rPr lang="en-US"/>
              <a:t> if you want to wait for it to finish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Usually, we want to move the robot by a distance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See the “Configuring Robot Movement” lesson for a description on how to write a function to take in a distance and return the degrees the motor pair needs to turn to move the robot by that distance. It depends on the physical characteristics of your robot.</a:t>
            </a:r>
            <a:endParaRPr/>
          </a:p>
        </p:txBody>
      </p:sp>
      <p:sp>
        <p:nvSpPr>
          <p:cNvPr id="422" name="Google Shape;422;p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MOTOR_PAIR.MOVE_FOR_DEGREES()</a:t>
            </a:r>
            <a:endParaRPr/>
          </a:p>
        </p:txBody>
      </p:sp>
      <p:sp>
        <p:nvSpPr>
          <p:cNvPr id="423" name="Google Shape;423;p8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424" name="Google Shape;424;p8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5" name="Google Shape;425;p8"/>
          <p:cNvSpPr txBox="1"/>
          <p:nvPr/>
        </p:nvSpPr>
        <p:spPr>
          <a:xfrm>
            <a:off x="45273" y="3577509"/>
            <a:ext cx="9006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.move_for_degrees</a:t>
            </a:r>
            <a:r>
              <a:rPr b="0" lang="en-US" sz="200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pair</a:t>
            </a: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degrees, steering=</a:t>
            </a:r>
            <a:r>
              <a:rPr b="0" i="0" lang="en-US" sz="20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velocity = 360, stop = motor.BRAKE, acceleration = 1000</a:t>
            </a:r>
            <a:r>
              <a:rPr b="0" lang="en-US" sz="200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9"/>
          <p:cNvSpPr txBox="1"/>
          <p:nvPr>
            <p:ph idx="1" type="body"/>
          </p:nvPr>
        </p:nvSpPr>
        <p:spPr>
          <a:xfrm>
            <a:off x="175260" y="1218203"/>
            <a:ext cx="8746864" cy="5184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These functions are similar to the move and move_for_degrees, except they let you set individual velocities for the left and right motors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Can be useful for moving each wheel independently, e.g for turning or squaring on a line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431" name="Google Shape;431;p9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MOTOR_PAIR.MOVE_TANK/MOVE_TANK_FOR_DEGREES()</a:t>
            </a:r>
            <a:endParaRPr/>
          </a:p>
        </p:txBody>
      </p:sp>
      <p:sp>
        <p:nvSpPr>
          <p:cNvPr id="432" name="Google Shape;432;p9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433" name="Google Shape;433;p9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2014-08-07T02:19:13Z</dcterms:created>
  <dc:creator>Sanjay Seshan</dc:creator>
</cp:coreProperties>
</file>