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jvf88mcVE4pd775QueTxqCjuI8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869F98-3F08-44EB-BF54-E14FD4C21F93}">
  <a:tblStyle styleId="{DC869F98-3F08-44EB-BF54-E14FD4C21F93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22" Type="http://schemas.openxmlformats.org/officeDocument/2006/relationships/font" Target="fonts/GillSans-bold.fntdata"/><Relationship Id="rId10" Type="http://schemas.openxmlformats.org/officeDocument/2006/relationships/slide" Target="slides/slide4.xml"/><Relationship Id="rId21" Type="http://schemas.openxmlformats.org/officeDocument/2006/relationships/font" Target="fonts/GillSans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HelveticaNeue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2"/>
          <p:cNvSpPr txBox="1"/>
          <p:nvPr>
            <p:ph type="ctrTitle"/>
          </p:nvPr>
        </p:nvSpPr>
        <p:spPr>
          <a:xfrm>
            <a:off x="242754" y="2676578"/>
            <a:ext cx="8584534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subTitle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rgbClr val="0EAE9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12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4" name="Google Shape;24;p12"/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5" name="Google Shape;2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1" cy="1158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6" name="Google Shape;2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1" cy="115846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2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1"/>
          <p:cNvSpPr txBox="1"/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 rot="5400000">
            <a:off x="2148873" y="-946320"/>
            <a:ext cx="4823824" cy="8834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2"/>
          <p:cNvSpPr txBox="1"/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2" type="body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8" name="Google Shape;118;p2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2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3" name="Google Shape;123;p24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5" name="Google Shape;125;p24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7" name="Google Shape;127;p24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24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4" name="Google Shape;134;p2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2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2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26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1" name="Google Shape;141;p2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26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1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1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1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4"/>
          <p:cNvSpPr txBox="1"/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14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14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2" type="body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1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1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9" name="Google Shape;59;p16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1" name="Google Shape;61;p16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1" name="Google Shape;71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4" name="Google Shape;74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" name="Google Shape;78;p18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" name="Google Shape;80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3" name="Google Shape;83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 txBox="1"/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/>
          <p:nvPr>
            <p:ph idx="2" type="pic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⬛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⬛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1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1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1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88409" y="6266485"/>
            <a:ext cx="7599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1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42754" y="2676578"/>
            <a:ext cx="8584534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/>
              <a:t>PROPORTIONAL LINE FOLLOWER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BY SANJAY AND ARVIND SESHAN</a:t>
            </a:r>
            <a:endParaRPr/>
          </a:p>
        </p:txBody>
      </p:sp>
      <p:sp>
        <p:nvSpPr>
          <p:cNvPr id="149" name="Google Shape;149;p1"/>
          <p:cNvSpPr/>
          <p:nvPr/>
        </p:nvSpPr>
        <p:spPr>
          <a:xfrm>
            <a:off x="2621721" y="5901635"/>
            <a:ext cx="3900558" cy="331304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This lesson uses SPIKE 3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CREDITS</a:t>
            </a:r>
            <a:endParaRPr/>
          </a:p>
        </p:txBody>
      </p:sp>
      <p:sp>
        <p:nvSpPr>
          <p:cNvPr id="244" name="Google Shape;244;p10"/>
          <p:cNvSpPr txBox="1"/>
          <p:nvPr>
            <p:ph idx="1" type="body"/>
          </p:nvPr>
        </p:nvSpPr>
        <p:spPr>
          <a:xfrm>
            <a:off x="457200" y="1317983"/>
            <a:ext cx="8245474" cy="1145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This lesson was created by Sanjay Seshan and Arvind Seshan for SPIKE Prime Lessons</a:t>
            </a:r>
            <a:endParaRPr/>
          </a:p>
          <a:p>
            <a:pPr indent="-306000" lvl="0" marL="306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b="0" i="0" lang="en-US" sz="1600" u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Additional contributions by FLL Share &amp; Learn community members.</a:t>
            </a:r>
            <a:endParaRPr sz="1600"/>
          </a:p>
          <a:p>
            <a:pPr indent="-306000" lvl="0" marL="306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More lessons are available at www.primelessons.org</a:t>
            </a:r>
            <a:endParaRPr/>
          </a:p>
        </p:txBody>
      </p:sp>
      <p:sp>
        <p:nvSpPr>
          <p:cNvPr id="245" name="Google Shape;245;p10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09/23/2023)</a:t>
            </a:r>
            <a:endParaRPr/>
          </a:p>
        </p:txBody>
      </p:sp>
      <p:sp>
        <p:nvSpPr>
          <p:cNvPr id="246" name="Google Shape;246;p10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10"/>
          <p:cNvSpPr/>
          <p:nvPr/>
        </p:nvSpPr>
        <p:spPr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en-US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48" name="Google Shape;248;p1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LESSON OBJECTIVES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Learn to create a proportional line follower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Learn how to calculate error and correction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Learn how to use variables and math blocks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56" name="Google Shape;156;p2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09/23/2023)</a:t>
            </a:r>
            <a:endParaRPr/>
          </a:p>
        </p:txBody>
      </p:sp>
      <p:sp>
        <p:nvSpPr>
          <p:cNvPr id="157" name="Google Shape;157;p2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HOW FAR IS THE ROBOT FROM THE LINE?</a:t>
            </a:r>
            <a:endParaRPr/>
          </a:p>
        </p:txBody>
      </p:sp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Reflected light sensor readings show how “dark” the measured area is on average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Calibrated readings should range from 100 (on just white) to 0 (on just black)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For following the right side of a black line (i.e. Black-White edge):</a:t>
            </a:r>
            <a:endParaRPr/>
          </a:p>
        </p:txBody>
      </p:sp>
      <p:sp>
        <p:nvSpPr>
          <p:cNvPr id="164" name="Google Shape;164;p3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09/23/2023)</a:t>
            </a:r>
            <a:endParaRPr/>
          </a:p>
        </p:txBody>
      </p:sp>
      <p:sp>
        <p:nvSpPr>
          <p:cNvPr id="165" name="Google Shape;165;p3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6" name="Google Shape;166;p3"/>
          <p:cNvCxnSpPr/>
          <p:nvPr/>
        </p:nvCxnSpPr>
        <p:spPr>
          <a:xfrm>
            <a:off x="1373624" y="4263124"/>
            <a:ext cx="5974373" cy="0"/>
          </a:xfrm>
          <a:prstGeom prst="straightConnector1">
            <a:avLst/>
          </a:prstGeom>
          <a:noFill/>
          <a:ln cap="flat" cmpd="sng" w="4667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3"/>
          <p:cNvSpPr/>
          <p:nvPr/>
        </p:nvSpPr>
        <p:spPr>
          <a:xfrm>
            <a:off x="6445042" y="3333207"/>
            <a:ext cx="290147" cy="290147"/>
          </a:xfrm>
          <a:prstGeom prst="ellipse">
            <a:avLst/>
          </a:prstGeom>
          <a:solidFill>
            <a:srgbClr val="FFFF00"/>
          </a:solidFill>
          <a:ln cap="rnd" cmpd="sng" w="12700">
            <a:solidFill>
              <a:srgbClr val="C6C6C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3"/>
          <p:cNvSpPr txBox="1"/>
          <p:nvPr/>
        </p:nvSpPr>
        <p:spPr>
          <a:xfrm>
            <a:off x="4251364" y="3323165"/>
            <a:ext cx="2206245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Light Sensor Measured Area:</a:t>
            </a:r>
            <a:endParaRPr/>
          </a:p>
        </p:txBody>
      </p:sp>
      <p:sp>
        <p:nvSpPr>
          <p:cNvPr id="169" name="Google Shape;169;p3"/>
          <p:cNvSpPr txBox="1"/>
          <p:nvPr/>
        </p:nvSpPr>
        <p:spPr>
          <a:xfrm>
            <a:off x="7550540" y="4127880"/>
            <a:ext cx="47481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Line</a:t>
            </a:r>
            <a:endParaRPr/>
          </a:p>
        </p:txBody>
      </p:sp>
      <p:sp>
        <p:nvSpPr>
          <p:cNvPr id="170" name="Google Shape;170;p3"/>
          <p:cNvSpPr/>
          <p:nvPr/>
        </p:nvSpPr>
        <p:spPr>
          <a:xfrm>
            <a:off x="1644624" y="4585786"/>
            <a:ext cx="290147" cy="290147"/>
          </a:xfrm>
          <a:prstGeom prst="ellipse">
            <a:avLst/>
          </a:prstGeom>
          <a:solidFill>
            <a:srgbClr val="FFFF00"/>
          </a:solidFill>
          <a:ln cap="rnd" cmpd="sng" w="12700">
            <a:solidFill>
              <a:srgbClr val="C6C6C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3"/>
          <p:cNvSpPr txBox="1"/>
          <p:nvPr/>
        </p:nvSpPr>
        <p:spPr>
          <a:xfrm>
            <a:off x="1291864" y="4930094"/>
            <a:ext cx="1178721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Reading = 100</a:t>
            </a:r>
            <a:endParaRPr/>
          </a:p>
        </p:txBody>
      </p:sp>
      <p:sp>
        <p:nvSpPr>
          <p:cNvPr id="172" name="Google Shape;172;p3"/>
          <p:cNvSpPr/>
          <p:nvPr/>
        </p:nvSpPr>
        <p:spPr>
          <a:xfrm>
            <a:off x="2395054" y="4110329"/>
            <a:ext cx="290147" cy="290147"/>
          </a:xfrm>
          <a:prstGeom prst="ellipse">
            <a:avLst/>
          </a:prstGeom>
          <a:solidFill>
            <a:srgbClr val="FFFF00"/>
          </a:solidFill>
          <a:ln cap="rnd" cmpd="sng" w="12700">
            <a:solidFill>
              <a:srgbClr val="C6C6C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3" name="Google Shape;173;p3"/>
          <p:cNvSpPr txBox="1"/>
          <p:nvPr/>
        </p:nvSpPr>
        <p:spPr>
          <a:xfrm>
            <a:off x="1974047" y="3765700"/>
            <a:ext cx="1263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Reading = 0</a:t>
            </a:r>
            <a:endParaRPr/>
          </a:p>
        </p:txBody>
      </p:sp>
      <p:sp>
        <p:nvSpPr>
          <p:cNvPr id="174" name="Google Shape;174;p3"/>
          <p:cNvSpPr/>
          <p:nvPr/>
        </p:nvSpPr>
        <p:spPr>
          <a:xfrm>
            <a:off x="3051093" y="4320572"/>
            <a:ext cx="290147" cy="290147"/>
          </a:xfrm>
          <a:prstGeom prst="ellipse">
            <a:avLst/>
          </a:prstGeom>
          <a:solidFill>
            <a:srgbClr val="FFFF00"/>
          </a:solidFill>
          <a:ln cap="rnd" cmpd="sng" w="12700">
            <a:solidFill>
              <a:srgbClr val="C6C6C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Google Shape;175;p3"/>
          <p:cNvSpPr txBox="1"/>
          <p:nvPr/>
        </p:nvSpPr>
        <p:spPr>
          <a:xfrm>
            <a:off x="2732070" y="4721471"/>
            <a:ext cx="1090555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Reading = 50</a:t>
            </a:r>
            <a:endParaRPr/>
          </a:p>
        </p:txBody>
      </p:sp>
      <p:sp>
        <p:nvSpPr>
          <p:cNvPr id="176" name="Google Shape;176;p3"/>
          <p:cNvSpPr/>
          <p:nvPr/>
        </p:nvSpPr>
        <p:spPr>
          <a:xfrm>
            <a:off x="4354630" y="4243038"/>
            <a:ext cx="290147" cy="290147"/>
          </a:xfrm>
          <a:prstGeom prst="ellipse">
            <a:avLst/>
          </a:prstGeom>
          <a:solidFill>
            <a:srgbClr val="FFFF00"/>
          </a:solidFill>
          <a:ln cap="rnd" cmpd="sng" w="12700">
            <a:solidFill>
              <a:srgbClr val="C6C6C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3"/>
          <p:cNvSpPr txBox="1"/>
          <p:nvPr/>
        </p:nvSpPr>
        <p:spPr>
          <a:xfrm>
            <a:off x="4074646" y="4627393"/>
            <a:ext cx="1090555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Reading = 25</a:t>
            </a:r>
            <a:endParaRPr/>
          </a:p>
        </p:txBody>
      </p:sp>
      <p:sp>
        <p:nvSpPr>
          <p:cNvPr id="178" name="Google Shape;178;p3"/>
          <p:cNvSpPr/>
          <p:nvPr/>
        </p:nvSpPr>
        <p:spPr>
          <a:xfrm>
            <a:off x="5706239" y="4415920"/>
            <a:ext cx="290147" cy="290147"/>
          </a:xfrm>
          <a:prstGeom prst="ellipse">
            <a:avLst/>
          </a:prstGeom>
          <a:solidFill>
            <a:srgbClr val="FFFF00"/>
          </a:solidFill>
          <a:ln cap="rnd" cmpd="sng" w="12700">
            <a:solidFill>
              <a:srgbClr val="C6C6C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3"/>
          <p:cNvSpPr txBox="1"/>
          <p:nvPr/>
        </p:nvSpPr>
        <p:spPr>
          <a:xfrm>
            <a:off x="5354487" y="4761236"/>
            <a:ext cx="1090555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Reading = 75</a:t>
            </a:r>
            <a:endParaRPr/>
          </a:p>
        </p:txBody>
      </p:sp>
      <p:grpSp>
        <p:nvGrpSpPr>
          <p:cNvPr id="180" name="Google Shape;180;p3"/>
          <p:cNvGrpSpPr/>
          <p:nvPr/>
        </p:nvGrpSpPr>
        <p:grpSpPr>
          <a:xfrm rot="5400000">
            <a:off x="750681" y="4062861"/>
            <a:ext cx="660559" cy="790597"/>
            <a:chOff x="6310708" y="2223671"/>
            <a:chExt cx="809489" cy="898563"/>
          </a:xfrm>
        </p:grpSpPr>
        <p:sp>
          <p:nvSpPr>
            <p:cNvPr id="181" name="Google Shape;181;p3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FFD5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0EAE9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0EAE9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6636016" y="2868884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rnd" cmpd="sng" w="12700">
              <a:solidFill>
                <a:srgbClr val="C6C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85" name="Google Shape;185;p3"/>
          <p:cNvSpPr txBox="1"/>
          <p:nvPr/>
        </p:nvSpPr>
        <p:spPr>
          <a:xfrm>
            <a:off x="135383" y="4817211"/>
            <a:ext cx="9044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Drive Base 1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LINE FOLLOWING</a:t>
            </a:r>
            <a:endParaRPr/>
          </a:p>
        </p:txBody>
      </p:sp>
      <p:sp>
        <p:nvSpPr>
          <p:cNvPr id="191" name="Google Shape;191;p4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b="1" lang="en-US"/>
              <a:t>Computing an error </a:t>
            </a:r>
            <a:r>
              <a:rPr lang="en-US"/>
              <a:t>-</a:t>
            </a:r>
            <a:r>
              <a:rPr lang="en-US"/>
              <a:t> how far is the robot from a target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Robots follow the edge of line - target should be a sensor reading of 50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Error should indicate how far the sensor’s value is from a reading of 50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b="1" lang="en-US"/>
              <a:t>Making a correction </a:t>
            </a:r>
            <a:r>
              <a:rPr lang="en-US"/>
              <a:t>-</a:t>
            </a:r>
            <a:r>
              <a:rPr lang="en-US"/>
              <a:t> make the robot take an action that is proportional to the error.  You must multiply the error by a scaling factor to determine the correction.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To follow a line a robot must turn towards the edge of the line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The robot must turn more sharply if it is far from a line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How do you do this:  You must adjust steering input on move block</a:t>
            </a:r>
            <a:endParaRPr/>
          </a:p>
          <a:p>
            <a:pPr indent="-212528" lvl="1" marL="63000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92" name="Google Shape;192;p4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09/23/2023)</a:t>
            </a:r>
            <a:endParaRPr/>
          </a:p>
        </p:txBody>
      </p:sp>
      <p:sp>
        <p:nvSpPr>
          <p:cNvPr id="193" name="Google Shape;193;p4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HOW DO YOU MAKE A PROPORTIONAL LINE FOLLOWER?</a:t>
            </a:r>
            <a:endParaRPr/>
          </a:p>
        </p:txBody>
      </p:sp>
      <p:sp>
        <p:nvSpPr>
          <p:cNvPr id="199" name="Google Shape;199;p5"/>
          <p:cNvSpPr txBox="1"/>
          <p:nvPr>
            <p:ph idx="1" type="body"/>
          </p:nvPr>
        </p:nvSpPr>
        <p:spPr>
          <a:xfrm>
            <a:off x="175260" y="1411041"/>
            <a:ext cx="8245366" cy="3621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/>
              <a:t>Pseudocode: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en-US"/>
              <a:t>Compute the error = Distance from line = (Light sensor reading - Target Reading)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en-US"/>
              <a:t>Scale the error to determine a correction amount.  Adjust your scaling factor to make you robot follow the line more smoothly.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en-US"/>
              <a:t>Use the Correction value (computed in Step 2) to adjust the robot’s turn towards the line.</a:t>
            </a:r>
            <a:endParaRPr/>
          </a:p>
        </p:txBody>
      </p:sp>
      <p:sp>
        <p:nvSpPr>
          <p:cNvPr id="200" name="Google Shape;200;p5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09/23/2023)</a:t>
            </a:r>
            <a:endParaRPr/>
          </a:p>
        </p:txBody>
      </p:sp>
      <p:sp>
        <p:nvSpPr>
          <p:cNvPr id="201" name="Google Shape;201;p5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CHALLENGE</a:t>
            </a:r>
            <a:endParaRPr/>
          </a:p>
        </p:txBody>
      </p:sp>
      <p:sp>
        <p:nvSpPr>
          <p:cNvPr id="207" name="Google Shape;207;p6"/>
          <p:cNvSpPr txBox="1"/>
          <p:nvPr>
            <p:ph idx="11" type="ftr"/>
          </p:nvPr>
        </p:nvSpPr>
        <p:spPr>
          <a:xfrm>
            <a:off x="137160" y="633300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09/23/2023)</a:t>
            </a:r>
            <a:endParaRPr/>
          </a:p>
        </p:txBody>
      </p:sp>
      <p:sp>
        <p:nvSpPr>
          <p:cNvPr id="208" name="Google Shape;208;p6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09" name="Google Shape;209;p6"/>
          <p:cNvGraphicFramePr/>
          <p:nvPr/>
        </p:nvGraphicFramePr>
        <p:xfrm>
          <a:off x="234453" y="14930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{DC869F98-3F08-44EB-BF54-E14FD4C21F93}</a:tableStyleId>
              </a:tblPr>
              <a:tblGrid>
                <a:gridCol w="3664400"/>
                <a:gridCol w="5055875"/>
              </a:tblGrid>
              <a:tr h="675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Compute Error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C20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Distance from line =</a:t>
                      </a:r>
                      <a:br>
                        <a:rPr lang="en-US" sz="1400" u="none" cap="none" strike="noStrike"/>
                      </a:br>
                      <a:r>
                        <a:rPr lang="en-US" sz="1400" u="none" cap="none" strike="noStrike"/>
                        <a:t>(Light sensor reading - Target Reading)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675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Compute Correction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C34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Scale the error to determine a correction amount. </a:t>
                      </a:r>
                      <a:br>
                        <a:rPr lang="en-US" sz="1400"/>
                      </a:br>
                      <a:r>
                        <a:rPr lang="en-US" sz="1400"/>
                        <a:t>Use this to adjust power input on move block.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538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Apply Correction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C34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Use the correction to steer the motor pair. You can also use it (scaled appropriately) to adjust the base velocity of each motor, if using tank mode.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210" name="Google Shape;210;p6"/>
          <p:cNvSpPr txBox="1"/>
          <p:nvPr/>
        </p:nvSpPr>
        <p:spPr>
          <a:xfrm>
            <a:off x="5945527" y="1788675"/>
            <a:ext cx="8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Error </a:t>
            </a:r>
            <a:endParaRPr/>
          </a:p>
        </p:txBody>
      </p:sp>
      <p:sp>
        <p:nvSpPr>
          <p:cNvPr id="211" name="Google Shape;211;p6"/>
          <p:cNvSpPr txBox="1"/>
          <p:nvPr/>
        </p:nvSpPr>
        <p:spPr>
          <a:xfrm>
            <a:off x="4157170" y="2269621"/>
            <a:ext cx="4752377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= 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color_sensor.reflection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87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The maximum absolute value of error is 50</a:t>
            </a:r>
            <a:endParaRPr b="0" i="0" sz="1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"/>
          <p:cNvSpPr txBox="1"/>
          <p:nvPr/>
        </p:nvSpPr>
        <p:spPr>
          <a:xfrm>
            <a:off x="4174852" y="3423838"/>
            <a:ext cx="4716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correction = int(error * </a:t>
            </a:r>
            <a:r>
              <a:rPr b="0" lang="en-US" sz="180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0.5)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100">
                <a:solidFill>
                  <a:srgbClr val="00963E"/>
                </a:solidFill>
                <a:latin typeface="Consolas"/>
                <a:ea typeface="Consolas"/>
                <a:cs typeface="Consolas"/>
                <a:sym typeface="Consolas"/>
              </a:rPr>
              <a:t>The int function converts the result to an integer to use in the move function. </a:t>
            </a:r>
            <a:br>
              <a:rPr b="0" lang="en-US" sz="1100">
                <a:solidFill>
                  <a:srgbClr val="0096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100">
                <a:solidFill>
                  <a:srgbClr val="00963E"/>
                </a:solidFill>
                <a:latin typeface="Consolas"/>
                <a:ea typeface="Consolas"/>
                <a:cs typeface="Consolas"/>
                <a:sym typeface="Consolas"/>
              </a:rPr>
              <a:t>Since the maximum absolute value of error is 50, the correction ranges from -25 to 25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6"/>
          <p:cNvSpPr txBox="1"/>
          <p:nvPr/>
        </p:nvSpPr>
        <p:spPr>
          <a:xfrm>
            <a:off x="3972433" y="5224399"/>
            <a:ext cx="5436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motor_pair.move</a:t>
            </a:r>
            <a:r>
              <a:rPr b="0" i="0" lang="en-US" sz="135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3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correction, velocity = </a:t>
            </a:r>
            <a:r>
              <a:rPr b="0" i="0" lang="en-US" sz="135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r>
              <a:rPr b="0" i="0" lang="en-US" sz="135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35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6"/>
          <p:cNvSpPr txBox="1"/>
          <p:nvPr/>
        </p:nvSpPr>
        <p:spPr>
          <a:xfrm>
            <a:off x="211870" y="1103858"/>
            <a:ext cx="49465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 following a Black-White edge: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PROPORTIONAL LINE FOLLOWER</a:t>
            </a:r>
            <a:endParaRPr/>
          </a:p>
        </p:txBody>
      </p:sp>
      <p:sp>
        <p:nvSpPr>
          <p:cNvPr id="220" name="Google Shape;220;p7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09/23/2023)</a:t>
            </a:r>
            <a:endParaRPr/>
          </a:p>
        </p:txBody>
      </p:sp>
      <p:sp>
        <p:nvSpPr>
          <p:cNvPr id="221" name="Google Shape;221;p7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7"/>
          <p:cNvSpPr txBox="1"/>
          <p:nvPr/>
        </p:nvSpPr>
        <p:spPr>
          <a:xfrm>
            <a:off x="175260" y="1172426"/>
            <a:ext cx="8968739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motor, motor_pair, color_sensor, runloop, sys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Constants for Drive Base 1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port.C, port.D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Follow the right side of black line (Black-White edge).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To follow a White-Black edge, change the error condition to (reflection - 50)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line_follow_forever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while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    # Compute the error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error = 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color_sensor.reflection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port.A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    # Compute the correction by multiplying the error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    # </a:t>
            </a:r>
            <a:r>
              <a:rPr b="0" i="0" lang="en-US" sz="14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by a Constant of Proportionality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correction = </a:t>
            </a: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* 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motor_pair.move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correction, velocity = 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line_follow_forever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KEY STEP: TUNING THE CONSTANT</a:t>
            </a:r>
            <a:endParaRPr/>
          </a:p>
        </p:txBody>
      </p:sp>
      <p:sp>
        <p:nvSpPr>
          <p:cNvPr id="228" name="Google Shape;228;p8"/>
          <p:cNvSpPr txBox="1"/>
          <p:nvPr>
            <p:ph idx="1" type="body"/>
          </p:nvPr>
        </p:nvSpPr>
        <p:spPr>
          <a:xfrm>
            <a:off x="175260" y="1309195"/>
            <a:ext cx="8238707" cy="4532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840"/>
              <a:buChar char="⬛"/>
            </a:pPr>
            <a:r>
              <a:rPr lang="en-US" sz="2000"/>
              <a:t>Note, the 0.5 constant in the previous slide is specific to our robot (Drive Base 1 design). It is a good start, but you may need to tune this value for your specific robot.</a:t>
            </a:r>
            <a:endParaRPr/>
          </a:p>
          <a:p>
            <a:pPr indent="-306000" lvl="0" marL="306000" rtl="0" algn="l">
              <a:spcBef>
                <a:spcPts val="1000"/>
              </a:spcBef>
              <a:spcAft>
                <a:spcPts val="0"/>
              </a:spcAft>
              <a:buSzPts val="1840"/>
              <a:buChar char="⬛"/>
            </a:pPr>
            <a:r>
              <a:rPr lang="en-US" sz="2000"/>
              <a:t>This constant is called the Proportional Constant, or Constant of Proportionality</a:t>
            </a:r>
            <a:endParaRPr/>
          </a:p>
          <a:p>
            <a:pPr indent="-189160" lvl="0" marL="306000" rtl="0" algn="l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sz="2000"/>
          </a:p>
          <a:p>
            <a:pPr indent="-306000" lvl="0" marL="306000" rtl="0" algn="l">
              <a:spcBef>
                <a:spcPts val="1000"/>
              </a:spcBef>
              <a:spcAft>
                <a:spcPts val="0"/>
              </a:spcAft>
              <a:buSzPts val="1840"/>
              <a:buChar char="⬛"/>
            </a:pPr>
            <a:r>
              <a:rPr lang="en-US" sz="2000"/>
              <a:t>The most common way to tune your constant is trial and error.</a:t>
            </a:r>
            <a:endParaRPr/>
          </a:p>
          <a:p>
            <a:pPr indent="-306000" lvl="0" marL="306000" rtl="0" algn="l">
              <a:spcBef>
                <a:spcPts val="1000"/>
              </a:spcBef>
              <a:spcAft>
                <a:spcPts val="0"/>
              </a:spcAft>
              <a:buSzPts val="1840"/>
              <a:buChar char="⬛"/>
            </a:pPr>
            <a:r>
              <a:rPr lang="en-US" sz="2000"/>
              <a:t>This can take time. Here are some tips:</a:t>
            </a:r>
            <a:endParaRPr/>
          </a:p>
          <a:p>
            <a:pPr indent="-306000" lvl="1" marL="630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sz="1800"/>
              <a:t>Start with a value of 0.5 and adjust ±0.05 for fine tuning</a:t>
            </a:r>
            <a:endParaRPr/>
          </a:p>
          <a:p>
            <a:pPr indent="-306000" lvl="1" marL="630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sz="1800"/>
              <a:t>If you are using the steering method, try to keep the correction value from -30 to 30.</a:t>
            </a:r>
            <a:endParaRPr/>
          </a:p>
          <a:p>
            <a:pPr indent="-306000" lvl="1" marL="630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sz="1800"/>
              <a:t>Adjust to a point where the controller is pretty smooth</a:t>
            </a:r>
            <a:endParaRPr/>
          </a:p>
        </p:txBody>
      </p:sp>
      <p:sp>
        <p:nvSpPr>
          <p:cNvPr id="229" name="Google Shape;229;p8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09/23/2023)</a:t>
            </a:r>
            <a:endParaRPr/>
          </a:p>
        </p:txBody>
      </p:sp>
      <p:sp>
        <p:nvSpPr>
          <p:cNvPr id="230" name="Google Shape;230;p8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CHALLENGE</a:t>
            </a:r>
            <a:endParaRPr/>
          </a:p>
        </p:txBody>
      </p:sp>
      <p:sp>
        <p:nvSpPr>
          <p:cNvPr id="236" name="Google Shape;236;p9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09/23/2023)</a:t>
            </a:r>
            <a:endParaRPr/>
          </a:p>
        </p:txBody>
      </p:sp>
      <p:sp>
        <p:nvSpPr>
          <p:cNvPr id="237" name="Google Shape;237;p9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9"/>
          <p:cNvSpPr txBox="1"/>
          <p:nvPr>
            <p:ph idx="1" type="body"/>
          </p:nvPr>
        </p:nvSpPr>
        <p:spPr>
          <a:xfrm>
            <a:off x="88409" y="1190933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840"/>
              <a:buChar char="⬛"/>
            </a:pPr>
            <a:r>
              <a:rPr lang="en-US" sz="2000"/>
              <a:t>Convert the example programs in the Basic line follower lesson to use a proportional line follower:</a:t>
            </a:r>
            <a:endParaRPr/>
          </a:p>
          <a:p>
            <a:pPr indent="-306000" lvl="1" marL="630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sz="1800"/>
              <a:t>Line follow until second sensor sees black</a:t>
            </a:r>
            <a:endParaRPr/>
          </a:p>
          <a:p>
            <a:pPr indent="-306000" lvl="1" marL="630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sz="1800"/>
              <a:t>Line follow for approximate distance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2016-07-04T02:35:12Z</dcterms:created>
  <dc:creator>Srinivasan Seshan</dc:creator>
</cp:coreProperties>
</file>