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  <p:embeddedFont>
      <p:font typeface="Gill San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jJn3SYQMeqjyLR62AUZhqDuZ31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Gill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2"/>
          <p:cNvSpPr txBox="1"/>
          <p:nvPr>
            <p:ph type="ctrTitle"/>
          </p:nvPr>
        </p:nvSpPr>
        <p:spPr>
          <a:xfrm>
            <a:off x="242754" y="2676578"/>
            <a:ext cx="5815852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subTitle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rgbClr val="0EAE9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12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4" name="Google Shape;24;p12"/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descr="A picture containing application&#10;&#10;Description automatically generated" id="25" name="Google Shape;2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2649" y="993668"/>
            <a:ext cx="1158461" cy="1158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26" name="Google Shape;2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647" y="993669"/>
            <a:ext cx="1158461" cy="115846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2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1"/>
          <p:cNvSpPr txBox="1"/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 rot="5400000">
            <a:off x="2148873" y="-946320"/>
            <a:ext cx="4823824" cy="8834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2"/>
          <p:cNvSpPr txBox="1"/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2" type="body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8" name="Google Shape;118;p2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2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3" name="Google Shape;123;p24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5" name="Google Shape;125;p24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7" name="Google Shape;127;p24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2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24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4" name="Google Shape;134;p2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2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25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26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1" name="Google Shape;141;p2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26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13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1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1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4"/>
          <p:cNvSpPr txBox="1"/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14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1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14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2" type="body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1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15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5" name="Google Shape;55;p1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9" name="Google Shape;59;p16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1" name="Google Shape;61;p16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1" name="Google Shape;71;p1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4" name="Google Shape;74;p1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" name="Google Shape;78;p18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0" name="Google Shape;80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3" name="Google Shape;83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9"/>
          <p:cNvSpPr txBox="1"/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b="0" sz="200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/>
          <p:nvPr>
            <p:ph idx="2" type="pic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⬛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⬛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1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1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1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88409" y="6266485"/>
            <a:ext cx="7599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1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42754" y="2676578"/>
            <a:ext cx="5815852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/>
              <a:t>SQUARING ON LINES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BY SANJAY AND ARVIND SESHAN</a:t>
            </a:r>
            <a:endParaRPr/>
          </a:p>
        </p:txBody>
      </p:sp>
      <p:sp>
        <p:nvSpPr>
          <p:cNvPr id="149" name="Google Shape;149;p1"/>
          <p:cNvSpPr/>
          <p:nvPr/>
        </p:nvSpPr>
        <p:spPr>
          <a:xfrm>
            <a:off x="2621721" y="5901635"/>
            <a:ext cx="3900558" cy="331304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This lesson uses SPIKE 3 software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CREDITS</a:t>
            </a:r>
            <a:endParaRPr/>
          </a:p>
        </p:txBody>
      </p:sp>
      <p:sp>
        <p:nvSpPr>
          <p:cNvPr id="245" name="Google Shape;245;p10"/>
          <p:cNvSpPr txBox="1"/>
          <p:nvPr>
            <p:ph idx="1" type="body"/>
          </p:nvPr>
        </p:nvSpPr>
        <p:spPr>
          <a:xfrm>
            <a:off x="457200" y="1317983"/>
            <a:ext cx="8245474" cy="1145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472"/>
              <a:buChar char="⬛"/>
            </a:pPr>
            <a:r>
              <a:rPr lang="en-US" sz="1600"/>
              <a:t>This lesson was created by Sanjay Seshan and Arvind Seshan for Prime Lessons</a:t>
            </a:r>
            <a:endParaRPr/>
          </a:p>
          <a:p>
            <a:pPr indent="-306000" lvl="0" marL="306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b="0" i="0" lang="en-US" sz="1600" u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Additional contributions by FLL Share &amp; Learn community members.</a:t>
            </a:r>
            <a:endParaRPr sz="1600"/>
          </a:p>
          <a:p>
            <a:pPr indent="-306000" lvl="0" marL="306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sz="1600"/>
              <a:t>More lessons are available at www.primelessons.org</a:t>
            </a:r>
            <a:endParaRPr/>
          </a:p>
        </p:txBody>
      </p:sp>
      <p:sp>
        <p:nvSpPr>
          <p:cNvPr id="246" name="Google Shape;246;p10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09/23/2023)</a:t>
            </a:r>
            <a:endParaRPr/>
          </a:p>
        </p:txBody>
      </p:sp>
      <p:sp>
        <p:nvSpPr>
          <p:cNvPr id="247" name="Google Shape;247;p10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p10"/>
          <p:cNvSpPr/>
          <p:nvPr/>
        </p:nvSpPr>
        <p:spPr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en-US" sz="12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249" name="Google Shape;249;p1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LESSON OBJECTIVES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55088" y="1140007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Learn how to get your robot to square up (straighten out) when it comes to a line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Learn how squaring (also known as aligning on a line) can help the robot navigate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Learn how to improve initial code for aligning by repeating a technique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Practice creating a useful async function with parameters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Practice having the runloop run multiple async functions concurrently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56" name="Google Shape;156;p2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09/23/2023)</a:t>
            </a:r>
            <a:endParaRPr/>
          </a:p>
        </p:txBody>
      </p:sp>
      <p:sp>
        <p:nvSpPr>
          <p:cNvPr id="157" name="Google Shape;157;p2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REVIEW</a:t>
            </a:r>
            <a:endParaRPr/>
          </a:p>
        </p:txBody>
      </p:sp>
      <p:sp>
        <p:nvSpPr>
          <p:cNvPr id="163" name="Google Shape;163;p3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Move Steering lets you control both motors at the same time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What if you want to move or stop one motor at a time?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Use the Single Motor Commands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See the Knowledge base for the available commands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64" name="Google Shape;164;p3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09/23/2023)</a:t>
            </a:r>
            <a:endParaRPr/>
          </a:p>
        </p:txBody>
      </p:sp>
      <p:sp>
        <p:nvSpPr>
          <p:cNvPr id="165" name="Google Shape;165;p3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WHY ALIGN/SQUARE ON A LINE?</a:t>
            </a:r>
            <a:endParaRPr/>
          </a:p>
        </p:txBody>
      </p:sp>
      <p:sp>
        <p:nvSpPr>
          <p:cNvPr id="171" name="Google Shape;171;p4"/>
          <p:cNvSpPr txBox="1"/>
          <p:nvPr>
            <p:ph idx="1" type="body"/>
          </p:nvPr>
        </p:nvSpPr>
        <p:spPr>
          <a:xfrm>
            <a:off x="155088" y="1140006"/>
            <a:ext cx="5016987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Aligning on a line helps the robot navigate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Robots get angled as they travel farther or turn (the error accumulates)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Aligning on a line can straighten out a robot.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Aligning can tell a robot where it is when it has to travel far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Example Goal: Your robot must deliver an object only inside a small END area.  The distance between start and end is 8 feet (~2.5m)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Do you think your robot can travel 8 feet and continue to be straight?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72" name="Google Shape;172;p4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09/23/2023)</a:t>
            </a:r>
            <a:endParaRPr/>
          </a:p>
        </p:txBody>
      </p:sp>
      <p:sp>
        <p:nvSpPr>
          <p:cNvPr id="173" name="Google Shape;173;p4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4"/>
          <p:cNvSpPr/>
          <p:nvPr/>
        </p:nvSpPr>
        <p:spPr>
          <a:xfrm rot="-5400000">
            <a:off x="5513168" y="3000767"/>
            <a:ext cx="4339874" cy="1277355"/>
          </a:xfrm>
          <a:prstGeom prst="rect">
            <a:avLst/>
          </a:prstGeom>
          <a:gradFill>
            <a:gsLst>
              <a:gs pos="0">
                <a:srgbClr val="858585">
                  <a:alpha val="0"/>
                </a:srgbClr>
              </a:gs>
              <a:gs pos="100000">
                <a:srgbClr val="969696">
                  <a:alpha val="0"/>
                </a:srgbClr>
              </a:gs>
            </a:gsLst>
            <a:lin ang="16200000" scaled="0"/>
          </a:gradFill>
          <a:ln cap="rnd" cmpd="sng" w="12700">
            <a:solidFill>
              <a:srgbClr val="878787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75" name="Google Shape;175;p4"/>
          <p:cNvCxnSpPr/>
          <p:nvPr/>
        </p:nvCxnSpPr>
        <p:spPr>
          <a:xfrm>
            <a:off x="7665520" y="3890266"/>
            <a:ext cx="0" cy="720841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4"/>
          <p:cNvSpPr txBox="1"/>
          <p:nvPr/>
        </p:nvSpPr>
        <p:spPr>
          <a:xfrm>
            <a:off x="7334642" y="1537048"/>
            <a:ext cx="691297" cy="26161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End</a:t>
            </a:r>
            <a:endParaRPr/>
          </a:p>
        </p:txBody>
      </p:sp>
      <p:sp>
        <p:nvSpPr>
          <p:cNvPr id="177" name="Google Shape;177;p4"/>
          <p:cNvSpPr txBox="1"/>
          <p:nvPr/>
        </p:nvSpPr>
        <p:spPr>
          <a:xfrm>
            <a:off x="7334642" y="5319249"/>
            <a:ext cx="691299" cy="36933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Start</a:t>
            </a:r>
            <a:endParaRPr/>
          </a:p>
        </p:txBody>
      </p:sp>
      <p:cxnSp>
        <p:nvCxnSpPr>
          <p:cNvPr id="178" name="Google Shape;178;p4"/>
          <p:cNvCxnSpPr/>
          <p:nvPr/>
        </p:nvCxnSpPr>
        <p:spPr>
          <a:xfrm rot="10800000">
            <a:off x="8527222" y="1416216"/>
            <a:ext cx="34322" cy="4423881"/>
          </a:xfrm>
          <a:prstGeom prst="straightConnector1">
            <a:avLst/>
          </a:prstGeom>
          <a:noFill/>
          <a:ln cap="rnd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p4"/>
          <p:cNvSpPr txBox="1"/>
          <p:nvPr/>
        </p:nvSpPr>
        <p:spPr>
          <a:xfrm>
            <a:off x="8572985" y="2966000"/>
            <a:ext cx="45311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8ft</a:t>
            </a:r>
            <a:endParaRPr/>
          </a:p>
        </p:txBody>
      </p:sp>
      <p:cxnSp>
        <p:nvCxnSpPr>
          <p:cNvPr id="180" name="Google Shape;180;p4"/>
          <p:cNvCxnSpPr/>
          <p:nvPr/>
        </p:nvCxnSpPr>
        <p:spPr>
          <a:xfrm>
            <a:off x="7665519" y="2509449"/>
            <a:ext cx="0" cy="720841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THREE EASY STEPS TO ALIGN</a:t>
            </a:r>
            <a:endParaRPr/>
          </a:p>
        </p:txBody>
      </p:sp>
      <p:sp>
        <p:nvSpPr>
          <p:cNvPr id="186" name="Google Shape;186;p5"/>
          <p:cNvSpPr txBox="1"/>
          <p:nvPr>
            <p:ph idx="1" type="body"/>
          </p:nvPr>
        </p:nvSpPr>
        <p:spPr>
          <a:xfrm>
            <a:off x="155088" y="1140006"/>
            <a:ext cx="4655037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b="1" lang="en-US">
                <a:solidFill>
                  <a:srgbClr val="FF0000"/>
                </a:solidFill>
              </a:rPr>
              <a:t>Challenge: </a:t>
            </a:r>
            <a:r>
              <a:rPr lang="en-US">
                <a:solidFill>
                  <a:schemeClr val="dk1"/>
                </a:solidFill>
              </a:rPr>
              <a:t>Make the robot straighten out 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(align/square up)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STEP 1: Start both motors and a loop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STEP 2: Stop one motor when the sensor on the corresponding side sees the line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STEP 3: Stop moving the second motor when the sensor on that side sees the line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STEP 4: Exit the loop</a:t>
            </a:r>
            <a:endParaRPr/>
          </a:p>
          <a:p>
            <a:pPr indent="-237744" lvl="0" marL="3429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Hints: Use an async function with parameters, Single Motors and a loop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87" name="Google Shape;187;p5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09/23/2023)</a:t>
            </a:r>
            <a:endParaRPr/>
          </a:p>
        </p:txBody>
      </p:sp>
      <p:sp>
        <p:nvSpPr>
          <p:cNvPr id="188" name="Google Shape;188;p5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9" name="Google Shape;189;p5"/>
          <p:cNvCxnSpPr/>
          <p:nvPr/>
        </p:nvCxnSpPr>
        <p:spPr>
          <a:xfrm rot="10800000">
            <a:off x="5879914" y="1728524"/>
            <a:ext cx="0" cy="238794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0" name="Google Shape;190;p5"/>
          <p:cNvGrpSpPr/>
          <p:nvPr/>
        </p:nvGrpSpPr>
        <p:grpSpPr>
          <a:xfrm rot="1316347">
            <a:off x="6865532" y="2930479"/>
            <a:ext cx="852690" cy="830295"/>
            <a:chOff x="2063460" y="4684005"/>
            <a:chExt cx="852690" cy="830295"/>
          </a:xfrm>
        </p:grpSpPr>
        <p:sp>
          <p:nvSpPr>
            <p:cNvPr id="191" name="Google Shape;191;p5"/>
            <p:cNvSpPr/>
            <p:nvPr/>
          </p:nvSpPr>
          <p:spPr>
            <a:xfrm>
              <a:off x="2063460" y="4805732"/>
              <a:ext cx="852690" cy="61684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F2F2F"/>
                </a:gs>
                <a:gs pos="84000">
                  <a:schemeClr val="accent4"/>
                </a:gs>
                <a:gs pos="100000">
                  <a:schemeClr val="accent4"/>
                </a:gs>
              </a:gsLst>
              <a:lin ang="5400000" scaled="0"/>
            </a:gradFill>
            <a:ln cap="rnd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2310699" y="4684005"/>
              <a:ext cx="465666" cy="183444"/>
            </a:xfrm>
            <a:prstGeom prst="ellipse">
              <a:avLst/>
            </a:prstGeom>
            <a:solidFill>
              <a:schemeClr val="dk1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2310699" y="5330856"/>
              <a:ext cx="465666" cy="183444"/>
            </a:xfrm>
            <a:prstGeom prst="ellipse">
              <a:avLst/>
            </a:prstGeom>
            <a:solidFill>
              <a:schemeClr val="dk1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2085043" y="4854401"/>
              <a:ext cx="132679" cy="132679"/>
            </a:xfrm>
            <a:prstGeom prst="ellipse">
              <a:avLst/>
            </a:prstGeom>
            <a:solidFill>
              <a:srgbClr val="FF0000"/>
            </a:solidFill>
            <a:ln cap="rnd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2079176" y="5209021"/>
              <a:ext cx="132679" cy="132679"/>
            </a:xfrm>
            <a:prstGeom prst="ellipse">
              <a:avLst/>
            </a:prstGeom>
            <a:solidFill>
              <a:srgbClr val="FF0000"/>
            </a:solidFill>
            <a:ln cap="rnd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96" name="Google Shape;196;p5"/>
          <p:cNvGrpSpPr/>
          <p:nvPr/>
        </p:nvGrpSpPr>
        <p:grpSpPr>
          <a:xfrm>
            <a:off x="5861547" y="2677938"/>
            <a:ext cx="852690" cy="830295"/>
            <a:chOff x="2063460" y="4684005"/>
            <a:chExt cx="852690" cy="830295"/>
          </a:xfrm>
        </p:grpSpPr>
        <p:sp>
          <p:nvSpPr>
            <p:cNvPr id="197" name="Google Shape;197;p5"/>
            <p:cNvSpPr/>
            <p:nvPr/>
          </p:nvSpPr>
          <p:spPr>
            <a:xfrm>
              <a:off x="2063460" y="4805732"/>
              <a:ext cx="852690" cy="61684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F2F2F"/>
                </a:gs>
                <a:gs pos="84000">
                  <a:schemeClr val="accent4"/>
                </a:gs>
                <a:gs pos="100000">
                  <a:schemeClr val="accent4"/>
                </a:gs>
              </a:gsLst>
              <a:lin ang="5400000" scaled="0"/>
            </a:gradFill>
            <a:ln cap="rnd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2310699" y="4684005"/>
              <a:ext cx="465666" cy="183444"/>
            </a:xfrm>
            <a:prstGeom prst="ellipse">
              <a:avLst/>
            </a:prstGeom>
            <a:solidFill>
              <a:schemeClr val="dk1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2310699" y="5330856"/>
              <a:ext cx="465666" cy="183444"/>
            </a:xfrm>
            <a:prstGeom prst="ellipse">
              <a:avLst/>
            </a:prstGeom>
            <a:solidFill>
              <a:schemeClr val="dk1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085043" y="4854401"/>
              <a:ext cx="132679" cy="132679"/>
            </a:xfrm>
            <a:prstGeom prst="ellipse">
              <a:avLst/>
            </a:prstGeom>
            <a:solidFill>
              <a:srgbClr val="FF0000"/>
            </a:solidFill>
            <a:ln cap="rnd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2079176" y="5209021"/>
              <a:ext cx="132679" cy="132679"/>
            </a:xfrm>
            <a:prstGeom prst="ellipse">
              <a:avLst/>
            </a:prstGeom>
            <a:solidFill>
              <a:srgbClr val="FF0000"/>
            </a:solidFill>
            <a:ln cap="rnd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NOTES ON THE SOLUTION</a:t>
            </a:r>
            <a:endParaRPr/>
          </a:p>
        </p:txBody>
      </p:sp>
      <p:sp>
        <p:nvSpPr>
          <p:cNvPr id="207" name="Google Shape;207;p6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The robot used is Drive Base 1 with 2 color sensors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Our solution uses 2 Color Sensors (connected in ports A and B). 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Our solution assumes that the color sensor on port A is next to the wheel on motor port C and color sensor on port B is next to the wheel on motor port D.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You should adjust the ports as needed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Your color sensors should NOT be placed right next to each other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208" name="Google Shape;208;p6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09/23/2023)</a:t>
            </a:r>
            <a:endParaRPr/>
          </a:p>
        </p:txBody>
      </p:sp>
      <p:sp>
        <p:nvSpPr>
          <p:cNvPr id="209" name="Google Shape;209;p6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0" name="Google Shape;210;p6"/>
          <p:cNvGrpSpPr/>
          <p:nvPr/>
        </p:nvGrpSpPr>
        <p:grpSpPr>
          <a:xfrm>
            <a:off x="4285788" y="3931644"/>
            <a:ext cx="852690" cy="830295"/>
            <a:chOff x="2063460" y="4684005"/>
            <a:chExt cx="852690" cy="830295"/>
          </a:xfrm>
        </p:grpSpPr>
        <p:sp>
          <p:nvSpPr>
            <p:cNvPr id="211" name="Google Shape;211;p6"/>
            <p:cNvSpPr/>
            <p:nvPr/>
          </p:nvSpPr>
          <p:spPr>
            <a:xfrm>
              <a:off x="2063460" y="4805732"/>
              <a:ext cx="852690" cy="61684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F2F2F"/>
                </a:gs>
                <a:gs pos="84000">
                  <a:schemeClr val="accent4"/>
                </a:gs>
                <a:gs pos="100000">
                  <a:schemeClr val="accent4"/>
                </a:gs>
              </a:gsLst>
              <a:lin ang="5400000" scaled="0"/>
            </a:gradFill>
            <a:ln cap="rnd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2310699" y="4684005"/>
              <a:ext cx="465666" cy="183444"/>
            </a:xfrm>
            <a:prstGeom prst="ellipse">
              <a:avLst/>
            </a:prstGeom>
            <a:solidFill>
              <a:schemeClr val="dk1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2310699" y="5330856"/>
              <a:ext cx="465666" cy="183444"/>
            </a:xfrm>
            <a:prstGeom prst="ellipse">
              <a:avLst/>
            </a:prstGeom>
            <a:solidFill>
              <a:schemeClr val="dk1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2085043" y="4854401"/>
              <a:ext cx="132679" cy="132679"/>
            </a:xfrm>
            <a:prstGeom prst="ellipse">
              <a:avLst/>
            </a:prstGeom>
            <a:solidFill>
              <a:srgbClr val="FF0000"/>
            </a:solidFill>
            <a:ln cap="rnd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2079176" y="5209021"/>
              <a:ext cx="132679" cy="132679"/>
            </a:xfrm>
            <a:prstGeom prst="ellipse">
              <a:avLst/>
            </a:prstGeom>
            <a:solidFill>
              <a:srgbClr val="FF0000"/>
            </a:solidFill>
            <a:ln cap="rnd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BASIC SOLUTION: MOVE UNTIL LINE</a:t>
            </a:r>
            <a:endParaRPr/>
          </a:p>
        </p:txBody>
      </p:sp>
      <p:sp>
        <p:nvSpPr>
          <p:cNvPr id="221" name="Google Shape;221;p7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09/23/2023)</a:t>
            </a:r>
            <a:endParaRPr/>
          </a:p>
        </p:txBody>
      </p:sp>
      <p:sp>
        <p:nvSpPr>
          <p:cNvPr id="222" name="Google Shape;222;p7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7"/>
          <p:cNvSpPr txBox="1"/>
          <p:nvPr/>
        </p:nvSpPr>
        <p:spPr>
          <a:xfrm>
            <a:off x="175260" y="1122982"/>
            <a:ext cx="771641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 </a:t>
            </a: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motor, color_sensor, runloop, sys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Start the motors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motor.run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port.C, </a:t>
            </a:r>
            <a:r>
              <a:rPr b="0" i="0" lang="en-US" sz="14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-200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motor.run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port.D, </a:t>
            </a:r>
            <a:r>
              <a:rPr b="0" i="0" lang="en-US" sz="14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foundC = </a:t>
            </a: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foundD = </a:t>
            </a: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wait for color sensors to detect black and stop motors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while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foundC </a:t>
            </a: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foundD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    if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color_sensor.reflection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port.A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b="0" i="0" lang="en-US" sz="14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motor.stop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port.C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foundC = </a:t>
            </a: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    if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color_sensor.reflection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port.B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b="0" i="0" lang="en-US" sz="14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motor.stop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port.D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foundD = </a:t>
            </a: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sys.exit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"Stopping"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()) 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"/>
          <p:cNvSpPr txBox="1"/>
          <p:nvPr>
            <p:ph type="title"/>
          </p:nvPr>
        </p:nvSpPr>
        <p:spPr>
          <a:xfrm>
            <a:off x="175250" y="292975"/>
            <a:ext cx="88317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/>
              <a:t>ALTERNATE SOLUTION: USING CONCURRENT FUNCTIONS</a:t>
            </a:r>
            <a:endParaRPr/>
          </a:p>
        </p:txBody>
      </p:sp>
      <p:sp>
        <p:nvSpPr>
          <p:cNvPr id="229" name="Google Shape;229;p8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09/23/2023)</a:t>
            </a:r>
            <a:endParaRPr/>
          </a:p>
        </p:txBody>
      </p:sp>
      <p:sp>
        <p:nvSpPr>
          <p:cNvPr id="230" name="Google Shape;230;p8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8"/>
          <p:cNvSpPr txBox="1"/>
          <p:nvPr/>
        </p:nvSpPr>
        <p:spPr>
          <a:xfrm>
            <a:off x="198568" y="1053522"/>
            <a:ext cx="8746864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 </a:t>
            </a:r>
            <a:r>
              <a:rPr b="0" i="0" lang="en-US" sz="12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motor, color_sensor, runloop, sys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all_done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return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motor.velocity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port.C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motor.velocity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port.D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Function to move motor until the sensor in front of it senses black</a:t>
            </a:r>
            <a:endParaRPr b="0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Parameters:</a:t>
            </a:r>
            <a:endParaRPr b="0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motor_port: The port of the motor</a:t>
            </a:r>
            <a:endParaRPr b="0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sensor_port: port of the color sensor in front of the motor</a:t>
            </a:r>
            <a:endParaRPr b="0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direction: 1 for clockwise, -1 for counterclockwise</a:t>
            </a:r>
            <a:endParaRPr b="0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move_until_black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motor_port, color_port, direction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motor.run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motor_port, </a:t>
            </a:r>
            <a:r>
              <a:rPr b="0" i="0" lang="en-US" sz="12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direction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while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color_sensor.reflection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color_port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b="0" i="0" lang="en-US" sz="12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    await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runloop.sleep_ms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motor.stop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motor_port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create two async functions to send to the runloop</a:t>
            </a:r>
            <a:endParaRPr b="0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 = move_until_black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port.C, port.A, </a:t>
            </a:r>
            <a:r>
              <a:rPr b="0" i="0" lang="en-US" sz="12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 = move_until_black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port.D, port.B, </a:t>
            </a:r>
            <a:r>
              <a:rPr b="0" i="0" lang="en-US" sz="12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run both the functions together</a:t>
            </a:r>
            <a:endParaRPr b="0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runloop.run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endParaRPr b="0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wait until both motors have stopped</a:t>
            </a:r>
            <a:endParaRPr b="0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runloop.until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all_done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sys.exit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strike="noStrike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"Stopping"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 b="0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IMPROVING YOUR CODE</a:t>
            </a:r>
            <a:endParaRPr/>
          </a:p>
        </p:txBody>
      </p:sp>
      <p:sp>
        <p:nvSpPr>
          <p:cNvPr id="237" name="Google Shape;237;p9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What do you notice about the solution we just presented?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The robot is not always perfectly straight (aligned) at the end of it.  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Both color sensors are on the line, but the robot stops at an angle if you started at a sharp angle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>
                <a:solidFill>
                  <a:srgbClr val="FF0000"/>
                </a:solidFill>
              </a:rPr>
              <a:t>Challenge Continued: Think about how you can improve this code so that the robot ends straighter 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>
                <a:solidFill>
                  <a:srgbClr val="FF0000"/>
                </a:solidFill>
              </a:rPr>
              <a:t>Solution: repeat the align except look for white this time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238" name="Google Shape;238;p9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09/23/2023)</a:t>
            </a:r>
            <a:endParaRPr/>
          </a:p>
        </p:txBody>
      </p:sp>
      <p:sp>
        <p:nvSpPr>
          <p:cNvPr id="239" name="Google Shape;239;p9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2016-07-04T02:35:12Z</dcterms:created>
  <dc:creator>Srinivasan Seshan</dc:creator>
</cp:coreProperties>
</file>