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357" r:id="rId3"/>
    <p:sldId id="341" r:id="rId4"/>
    <p:sldId id="342" r:id="rId5"/>
    <p:sldId id="339" r:id="rId6"/>
    <p:sldId id="343" r:id="rId7"/>
    <p:sldId id="382" r:id="rId8"/>
    <p:sldId id="387" r:id="rId9"/>
    <p:sldId id="389" r:id="rId10"/>
    <p:sldId id="391" r:id="rId11"/>
    <p:sldId id="390" r:id="rId12"/>
    <p:sldId id="392" r:id="rId13"/>
    <p:sldId id="384"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p:restoredTop sz="94613"/>
  </p:normalViewPr>
  <p:slideViewPr>
    <p:cSldViewPr snapToGrid="0" snapToObjects="1">
      <p:cViewPr varScale="1">
        <p:scale>
          <a:sx n="115" d="100"/>
          <a:sy n="115" d="100"/>
        </p:scale>
        <p:origin x="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691116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9EFB8EC2-BF59-7145-BAA6-B5A440DEE892}"/>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67170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331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87283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3C9FC95-3DD8-C348-B452-635CA9C5F2C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86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6/8/2023)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7E32A846-A38C-5F43-8484-4506CF565E0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FCCC1160-9B2D-B64C-9343-C3B809C846C6}"/>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40738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2D55BB9-D07C-BE47-9B40-E322B702C4E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9820C81-8C6F-BE4D-9B25-9BC600CEC21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1650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21497746-A91F-0849-910B-A3FE5C9E8B0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5370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08093227-1541-744E-9D86-DDAAC0A7CB76}"/>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925039E-91B3-1046-9603-CEDDDA12B11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9580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6/8/2023)</a:t>
            </a:r>
            <a:endParaRPr lang="en-US" dirty="0"/>
          </a:p>
        </p:txBody>
      </p:sp>
      <p:sp>
        <p:nvSpPr>
          <p:cNvPr id="7" name="Rectangle 6">
            <a:extLst>
              <a:ext uri="{FF2B5EF4-FFF2-40B4-BE49-F238E27FC236}">
                <a16:creationId xmlns:a16="http://schemas.microsoft.com/office/drawing/2014/main" id="{F96DFDAE-60B7-A145-9EFF-235B913F285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3767CC5-36BC-FB4D-BF05-7753C67F3A2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982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6/8/2023)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6505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6/8/2023)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52553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6/8/2023)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16F7D6D-FEF1-584B-B3A2-E7C044B443D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9234402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My BLOCKS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319FBAD4-AA53-1757-91E4-9FBA29AC83C0}"/>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3609-810F-4F45-8247-C7B8E61BAC77}"/>
              </a:ext>
            </a:extLst>
          </p:cNvPr>
          <p:cNvSpPr>
            <a:spLocks noGrp="1"/>
          </p:cNvSpPr>
          <p:nvPr>
            <p:ph type="title"/>
          </p:nvPr>
        </p:nvSpPr>
        <p:spPr/>
        <p:txBody>
          <a:bodyPr/>
          <a:lstStyle/>
          <a:p>
            <a:r>
              <a:rPr lang="en-US" dirty="0"/>
              <a:t>Step 4: Using the My </a:t>
            </a:r>
            <a:r>
              <a:rPr lang="en-US" dirty="0" err="1"/>
              <a:t>BLock</a:t>
            </a:r>
            <a:endParaRPr lang="en-US" dirty="0"/>
          </a:p>
        </p:txBody>
      </p:sp>
      <p:sp>
        <p:nvSpPr>
          <p:cNvPr id="3" name="Content Placeholder 2">
            <a:extLst>
              <a:ext uri="{FF2B5EF4-FFF2-40B4-BE49-F238E27FC236}">
                <a16:creationId xmlns:a16="http://schemas.microsoft.com/office/drawing/2014/main" id="{F30F6734-5DC2-4E48-AD8E-254F929A76A0}"/>
              </a:ext>
            </a:extLst>
          </p:cNvPr>
          <p:cNvSpPr>
            <a:spLocks noGrp="1"/>
          </p:cNvSpPr>
          <p:nvPr>
            <p:ph idx="1"/>
          </p:nvPr>
        </p:nvSpPr>
        <p:spPr>
          <a:xfrm>
            <a:off x="155088" y="1140006"/>
            <a:ext cx="5793649" cy="5082601"/>
          </a:xfrm>
        </p:spPr>
        <p:txBody>
          <a:bodyPr/>
          <a:lstStyle/>
          <a:p>
            <a:r>
              <a:rPr lang="en-US" dirty="0"/>
              <a:t>In addition, the My Block can now be found in the My Blocks tab. To use the My Block in your code, simply drag in the block.</a:t>
            </a:r>
          </a:p>
          <a:p>
            <a:endParaRPr lang="en-US" dirty="0"/>
          </a:p>
          <a:p>
            <a:r>
              <a:rPr lang="en-US" dirty="0"/>
              <a:t>Number/text inputs can be directly typed into. However, you can not type in “True” or “False” into a Boolean input. </a:t>
            </a:r>
          </a:p>
          <a:p>
            <a:r>
              <a:rPr lang="en-US" dirty="0"/>
              <a:t>This can be done by dragging in an operator and setting values that result in true or false outputs, depending on what you want. Below, 1=1 returns true and 1=0 returns false.</a:t>
            </a:r>
          </a:p>
          <a:p>
            <a:endParaRPr lang="en-US" b="1" dirty="0"/>
          </a:p>
        </p:txBody>
      </p:sp>
      <p:sp>
        <p:nvSpPr>
          <p:cNvPr id="4" name="Footer Placeholder 3">
            <a:extLst>
              <a:ext uri="{FF2B5EF4-FFF2-40B4-BE49-F238E27FC236}">
                <a16:creationId xmlns:a16="http://schemas.microsoft.com/office/drawing/2014/main" id="{17923E1F-8A17-1A43-952D-40B833AEF956}"/>
              </a:ext>
            </a:extLst>
          </p:cNvPr>
          <p:cNvSpPr>
            <a:spLocks noGrp="1"/>
          </p:cNvSpPr>
          <p:nvPr>
            <p:ph type="ftr" sz="quarter" idx="11"/>
          </p:nvPr>
        </p:nvSpPr>
        <p:spPr/>
        <p:txBody>
          <a:bodyPr/>
          <a:lstStyle/>
          <a:p>
            <a:r>
              <a:rPr lang="en-US"/>
              <a:t>Copyright © 2023 Prime Lessons (primelessons.org) CC-BY-NC-SA.  (Last edit: 6/8/2023)</a:t>
            </a:r>
            <a:endParaRPr lang="en-US" dirty="0"/>
          </a:p>
        </p:txBody>
      </p:sp>
      <p:sp>
        <p:nvSpPr>
          <p:cNvPr id="5" name="Slide Number Placeholder 4">
            <a:extLst>
              <a:ext uri="{FF2B5EF4-FFF2-40B4-BE49-F238E27FC236}">
                <a16:creationId xmlns:a16="http://schemas.microsoft.com/office/drawing/2014/main" id="{65C5DB13-FCCB-0342-AEF4-D45285A7958C}"/>
              </a:ext>
            </a:extLst>
          </p:cNvPr>
          <p:cNvSpPr>
            <a:spLocks noGrp="1"/>
          </p:cNvSpPr>
          <p:nvPr>
            <p:ph type="sldNum" sz="quarter" idx="12"/>
          </p:nvPr>
        </p:nvSpPr>
        <p:spPr/>
        <p:txBody>
          <a:bodyPr/>
          <a:lstStyle/>
          <a:p>
            <a:fld id="{BBD74847-7BE4-4E4D-8159-51DF7B93C616}" type="slidenum">
              <a:rPr lang="en-US" smtClean="0"/>
              <a:t>10</a:t>
            </a:fld>
            <a:endParaRPr lang="en-US"/>
          </a:p>
        </p:txBody>
      </p:sp>
      <p:pic>
        <p:nvPicPr>
          <p:cNvPr id="6" name="Picture 5" descr="A screenshot of a cell phone&#10;&#10;Description automatically generated">
            <a:extLst>
              <a:ext uri="{FF2B5EF4-FFF2-40B4-BE49-F238E27FC236}">
                <a16:creationId xmlns:a16="http://schemas.microsoft.com/office/drawing/2014/main" id="{71814D42-0D47-404D-9AE4-08F7F3DE27A3}"/>
              </a:ext>
            </a:extLst>
          </p:cNvPr>
          <p:cNvPicPr>
            <a:picLocks noChangeAspect="1"/>
          </p:cNvPicPr>
          <p:nvPr/>
        </p:nvPicPr>
        <p:blipFill>
          <a:blip r:embed="rId2"/>
          <a:stretch>
            <a:fillRect/>
          </a:stretch>
        </p:blipFill>
        <p:spPr>
          <a:xfrm>
            <a:off x="6670905" y="1161143"/>
            <a:ext cx="2274476" cy="5143250"/>
          </a:xfrm>
          <a:prstGeom prst="rect">
            <a:avLst/>
          </a:prstGeom>
        </p:spPr>
      </p:pic>
      <p:sp>
        <p:nvSpPr>
          <p:cNvPr id="7" name="Rectangle 6">
            <a:extLst>
              <a:ext uri="{FF2B5EF4-FFF2-40B4-BE49-F238E27FC236}">
                <a16:creationId xmlns:a16="http://schemas.microsoft.com/office/drawing/2014/main" id="{D97C9E6B-EB6B-6A4F-B5CE-93DD3F63A6CF}"/>
              </a:ext>
            </a:extLst>
          </p:cNvPr>
          <p:cNvSpPr/>
          <p:nvPr/>
        </p:nvSpPr>
        <p:spPr>
          <a:xfrm>
            <a:off x="7127466" y="2668338"/>
            <a:ext cx="1816101"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22F883B-7522-6043-B77A-6F1241216924}"/>
              </a:ext>
            </a:extLst>
          </p:cNvPr>
          <p:cNvPicPr>
            <a:picLocks noChangeAspect="1"/>
          </p:cNvPicPr>
          <p:nvPr/>
        </p:nvPicPr>
        <p:blipFill>
          <a:blip r:embed="rId3"/>
          <a:stretch>
            <a:fillRect/>
          </a:stretch>
        </p:blipFill>
        <p:spPr>
          <a:xfrm>
            <a:off x="1941814" y="4637691"/>
            <a:ext cx="3904181" cy="1440454"/>
          </a:xfrm>
          <a:prstGeom prst="rect">
            <a:avLst/>
          </a:prstGeom>
        </p:spPr>
      </p:pic>
    </p:spTree>
    <p:extLst>
      <p:ext uri="{BB962C8B-B14F-4D97-AF65-F5344CB8AC3E}">
        <p14:creationId xmlns:p14="http://schemas.microsoft.com/office/powerpoint/2010/main" val="22433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1FFE-8365-864E-8555-71F39635B82E}"/>
              </a:ext>
            </a:extLst>
          </p:cNvPr>
          <p:cNvSpPr>
            <a:spLocks noGrp="1"/>
          </p:cNvSpPr>
          <p:nvPr>
            <p:ph type="title"/>
          </p:nvPr>
        </p:nvSpPr>
        <p:spPr/>
        <p:txBody>
          <a:bodyPr/>
          <a:lstStyle/>
          <a:p>
            <a:r>
              <a:rPr lang="en-US" dirty="0"/>
              <a:t>Step 5: Adding Outputs</a:t>
            </a:r>
          </a:p>
        </p:txBody>
      </p:sp>
      <p:sp>
        <p:nvSpPr>
          <p:cNvPr id="4" name="Footer Placeholder 3">
            <a:extLst>
              <a:ext uri="{FF2B5EF4-FFF2-40B4-BE49-F238E27FC236}">
                <a16:creationId xmlns:a16="http://schemas.microsoft.com/office/drawing/2014/main" id="{22DC1C4F-742E-A74A-97A6-4B40C2E62EA9}"/>
              </a:ext>
            </a:extLst>
          </p:cNvPr>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a:extLst>
              <a:ext uri="{FF2B5EF4-FFF2-40B4-BE49-F238E27FC236}">
                <a16:creationId xmlns:a16="http://schemas.microsoft.com/office/drawing/2014/main" id="{A2F887CB-D387-8043-86BA-76CBE795A6B5}"/>
              </a:ext>
            </a:extLst>
          </p:cNvPr>
          <p:cNvSpPr>
            <a:spLocks noGrp="1"/>
          </p:cNvSpPr>
          <p:nvPr>
            <p:ph type="sldNum" sz="quarter" idx="12"/>
          </p:nvPr>
        </p:nvSpPr>
        <p:spPr/>
        <p:txBody>
          <a:bodyPr/>
          <a:lstStyle/>
          <a:p>
            <a:fld id="{4382A7F7-08BF-4252-8141-63FB96055BBB}" type="slidenum">
              <a:rPr lang="en-US" smtClean="0"/>
              <a:t>11</a:t>
            </a:fld>
            <a:endParaRPr lang="en-US"/>
          </a:p>
        </p:txBody>
      </p:sp>
      <p:sp>
        <p:nvSpPr>
          <p:cNvPr id="11" name="TextBox 10">
            <a:extLst>
              <a:ext uri="{FF2B5EF4-FFF2-40B4-BE49-F238E27FC236}">
                <a16:creationId xmlns:a16="http://schemas.microsoft.com/office/drawing/2014/main" id="{E575DDD3-7033-DB45-A14B-F7C302D6954F}"/>
              </a:ext>
            </a:extLst>
          </p:cNvPr>
          <p:cNvSpPr txBox="1"/>
          <p:nvPr/>
        </p:nvSpPr>
        <p:spPr>
          <a:xfrm>
            <a:off x="227874" y="1317813"/>
            <a:ext cx="3748577" cy="5016758"/>
          </a:xfrm>
          <a:prstGeom prst="rect">
            <a:avLst/>
          </a:prstGeom>
          <a:noFill/>
        </p:spPr>
        <p:txBody>
          <a:bodyPr wrap="square" rtlCol="0">
            <a:spAutoFit/>
          </a:bodyPr>
          <a:lstStyle/>
          <a:p>
            <a:pPr marL="457200" indent="-457200">
              <a:buFont typeface="+mj-lt"/>
              <a:buAutoNum type="arabicPeriod"/>
            </a:pPr>
            <a:r>
              <a:rPr lang="en-US" sz="2000" dirty="0">
                <a:solidFill>
                  <a:schemeClr val="tx1">
                    <a:lumMod val="75000"/>
                    <a:lumOff val="25000"/>
                  </a:schemeClr>
                </a:solidFill>
              </a:rPr>
              <a:t>Define a variable to store the value of your output.</a:t>
            </a:r>
          </a:p>
          <a:p>
            <a:pPr marL="457200" indent="-457200">
              <a:buFont typeface="+mj-lt"/>
              <a:buAutoNum type="arabicPeriod"/>
            </a:pPr>
            <a:r>
              <a:rPr lang="en-US" sz="2000" dirty="0">
                <a:solidFill>
                  <a:schemeClr val="tx1">
                    <a:lumMod val="75000"/>
                    <a:lumOff val="25000"/>
                  </a:schemeClr>
                </a:solidFill>
              </a:rPr>
              <a:t>Write the data you want to input to the variable inside the My Block.</a:t>
            </a:r>
          </a:p>
          <a:p>
            <a:pPr marL="457200" indent="-457200">
              <a:buFont typeface="+mj-lt"/>
              <a:buAutoNum type="arabicPeriod"/>
            </a:pPr>
            <a:r>
              <a:rPr lang="en-US" sz="2000" dirty="0">
                <a:solidFill>
                  <a:schemeClr val="tx1">
                    <a:lumMod val="75000"/>
                    <a:lumOff val="25000"/>
                  </a:schemeClr>
                </a:solidFill>
              </a:rPr>
              <a:t>Use the variable in your main code</a:t>
            </a:r>
          </a:p>
          <a:p>
            <a:endParaRPr lang="en-US" sz="2000" dirty="0">
              <a:solidFill>
                <a:schemeClr val="tx1">
                  <a:lumMod val="75000"/>
                  <a:lumOff val="25000"/>
                </a:schemeClr>
              </a:solidFill>
            </a:endParaRPr>
          </a:p>
          <a:p>
            <a:r>
              <a:rPr lang="en-US" sz="2000" dirty="0">
                <a:solidFill>
                  <a:schemeClr val="tx1">
                    <a:lumMod val="75000"/>
                    <a:lumOff val="25000"/>
                  </a:schemeClr>
                </a:solidFill>
              </a:rPr>
              <a:t>In the code on the right, the My Block reads the distance sensor, sets it to a variable. </a:t>
            </a:r>
          </a:p>
          <a:p>
            <a:endParaRPr lang="en-US" sz="2000" dirty="0">
              <a:solidFill>
                <a:schemeClr val="tx1">
                  <a:lumMod val="75000"/>
                  <a:lumOff val="25000"/>
                </a:schemeClr>
              </a:solidFill>
            </a:endParaRPr>
          </a:p>
          <a:p>
            <a:r>
              <a:rPr lang="en-US" sz="2000" dirty="0">
                <a:solidFill>
                  <a:schemeClr val="tx1">
                    <a:lumMod val="75000"/>
                    <a:lumOff val="25000"/>
                  </a:schemeClr>
                </a:solidFill>
              </a:rPr>
              <a:t>The value can be used later in the program such as print to the screen.</a:t>
            </a:r>
          </a:p>
          <a:p>
            <a:endParaRPr lang="en-US" sz="2000" dirty="0">
              <a:solidFill>
                <a:schemeClr val="tx1">
                  <a:lumMod val="75000"/>
                  <a:lumOff val="25000"/>
                </a:schemeClr>
              </a:solidFill>
            </a:endParaRPr>
          </a:p>
        </p:txBody>
      </p:sp>
      <p:pic>
        <p:nvPicPr>
          <p:cNvPr id="10" name="Picture 9" descr="A screenshot of a cell phone&#10;&#10;Description automatically generated">
            <a:extLst>
              <a:ext uri="{FF2B5EF4-FFF2-40B4-BE49-F238E27FC236}">
                <a16:creationId xmlns:a16="http://schemas.microsoft.com/office/drawing/2014/main" id="{22B594A1-21A9-437D-BFCC-6B9EFEB5F12B}"/>
              </a:ext>
            </a:extLst>
          </p:cNvPr>
          <p:cNvPicPr>
            <a:picLocks noChangeAspect="1"/>
          </p:cNvPicPr>
          <p:nvPr/>
        </p:nvPicPr>
        <p:blipFill>
          <a:blip r:embed="rId2"/>
          <a:stretch>
            <a:fillRect/>
          </a:stretch>
        </p:blipFill>
        <p:spPr>
          <a:xfrm>
            <a:off x="5053262" y="1196196"/>
            <a:ext cx="2616321" cy="1392311"/>
          </a:xfrm>
          <a:prstGeom prst="rect">
            <a:avLst/>
          </a:prstGeom>
        </p:spPr>
      </p:pic>
      <p:pic>
        <p:nvPicPr>
          <p:cNvPr id="6" name="Picture 5">
            <a:extLst>
              <a:ext uri="{FF2B5EF4-FFF2-40B4-BE49-F238E27FC236}">
                <a16:creationId xmlns:a16="http://schemas.microsoft.com/office/drawing/2014/main" id="{EA2AED0A-F2E9-E6A4-CE18-262032F150D0}"/>
              </a:ext>
            </a:extLst>
          </p:cNvPr>
          <p:cNvPicPr>
            <a:picLocks noChangeAspect="1"/>
          </p:cNvPicPr>
          <p:nvPr/>
        </p:nvPicPr>
        <p:blipFill>
          <a:blip r:embed="rId3"/>
          <a:stretch>
            <a:fillRect/>
          </a:stretch>
        </p:blipFill>
        <p:spPr>
          <a:xfrm>
            <a:off x="4635092" y="2749591"/>
            <a:ext cx="3601280" cy="3467900"/>
          </a:xfrm>
          <a:prstGeom prst="rect">
            <a:avLst/>
          </a:prstGeom>
        </p:spPr>
      </p:pic>
    </p:spTree>
    <p:extLst>
      <p:ext uri="{BB962C8B-B14F-4D97-AF65-F5344CB8AC3E}">
        <p14:creationId xmlns:p14="http://schemas.microsoft.com/office/powerpoint/2010/main" val="13752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426A-EF59-0447-B2BE-73A74FAA13E9}"/>
              </a:ext>
            </a:extLst>
          </p:cNvPr>
          <p:cNvSpPr>
            <a:spLocks noGrp="1"/>
          </p:cNvSpPr>
          <p:nvPr>
            <p:ph type="title"/>
          </p:nvPr>
        </p:nvSpPr>
        <p:spPr/>
        <p:txBody>
          <a:bodyPr/>
          <a:lstStyle/>
          <a:p>
            <a:r>
              <a:rPr lang="en-US" dirty="0"/>
              <a:t>Sharing My Blocks Between Projects</a:t>
            </a:r>
          </a:p>
        </p:txBody>
      </p:sp>
      <p:sp>
        <p:nvSpPr>
          <p:cNvPr id="3" name="Content Placeholder 2">
            <a:extLst>
              <a:ext uri="{FF2B5EF4-FFF2-40B4-BE49-F238E27FC236}">
                <a16:creationId xmlns:a16="http://schemas.microsoft.com/office/drawing/2014/main" id="{4485B566-9FB0-1F46-A25B-A23D02FE2A85}"/>
              </a:ext>
            </a:extLst>
          </p:cNvPr>
          <p:cNvSpPr>
            <a:spLocks noGrp="1"/>
          </p:cNvSpPr>
          <p:nvPr>
            <p:ph idx="1"/>
          </p:nvPr>
        </p:nvSpPr>
        <p:spPr/>
        <p:txBody>
          <a:bodyPr>
            <a:normAutofit lnSpcReduction="10000"/>
          </a:bodyPr>
          <a:lstStyle/>
          <a:p>
            <a:r>
              <a:rPr lang="en-US" dirty="0">
                <a:solidFill>
                  <a:schemeClr val="tx1"/>
                </a:solidFill>
              </a:rPr>
              <a:t>The My Block can only be used inside one project. To use in multiple projects, copy and paste the define block and all attached blocks into another project.</a:t>
            </a:r>
          </a:p>
          <a:p>
            <a:r>
              <a:rPr lang="en-US" dirty="0">
                <a:solidFill>
                  <a:schemeClr val="tx1"/>
                </a:solidFill>
              </a:rPr>
              <a:t>To copy, click on the define block of a My Block and use your computer’s copy keyboard shortcut (e.g. Ctrl-C or </a:t>
            </a:r>
            <a:r>
              <a:rPr lang="en-US" dirty="0" err="1">
                <a:solidFill>
                  <a:schemeClr val="tx1"/>
                </a:solidFill>
              </a:rPr>
              <a:t>Cmd</a:t>
            </a:r>
            <a:r>
              <a:rPr lang="en-US" dirty="0">
                <a:solidFill>
                  <a:schemeClr val="tx1"/>
                </a:solidFill>
              </a:rPr>
              <a:t>-C)</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Switch tabs to your second project and paste this part onto the canvas (e.g., using Ctrl-V or </a:t>
            </a:r>
            <a:r>
              <a:rPr lang="en-US" dirty="0" err="1">
                <a:solidFill>
                  <a:schemeClr val="tx1"/>
                </a:solidFill>
              </a:rPr>
              <a:t>Cmd</a:t>
            </a:r>
            <a:r>
              <a:rPr lang="en-US" dirty="0">
                <a:solidFill>
                  <a:schemeClr val="tx1"/>
                </a:solidFill>
              </a:rPr>
              <a:t>-V)</a:t>
            </a:r>
          </a:p>
          <a:p>
            <a:r>
              <a:rPr lang="en-US" dirty="0">
                <a:solidFill>
                  <a:schemeClr val="tx1"/>
                </a:solidFill>
              </a:rPr>
              <a:t>However, the My Block may not appear in the My Block section of the Block Palette yet.</a:t>
            </a:r>
          </a:p>
          <a:p>
            <a:r>
              <a:rPr lang="en-US" dirty="0">
                <a:solidFill>
                  <a:schemeClr val="tx1"/>
                </a:solidFill>
              </a:rPr>
              <a:t>To get it to appear, click on another project and then return this new project.</a:t>
            </a:r>
          </a:p>
          <a:p>
            <a:pPr lvl="1"/>
            <a:r>
              <a:rPr lang="en-US" dirty="0">
                <a:solidFill>
                  <a:schemeClr val="tx1"/>
                </a:solidFill>
              </a:rPr>
              <a:t>The My Block will now appear on the left Block Palette and you can use this My Block as normal within this project. Note that editing the My Block in one project will not update the My Block in other projects. </a:t>
            </a:r>
          </a:p>
          <a:p>
            <a:endParaRPr lang="en-US" dirty="0"/>
          </a:p>
        </p:txBody>
      </p:sp>
      <p:sp>
        <p:nvSpPr>
          <p:cNvPr id="4" name="Footer Placeholder 3">
            <a:extLst>
              <a:ext uri="{FF2B5EF4-FFF2-40B4-BE49-F238E27FC236}">
                <a16:creationId xmlns:a16="http://schemas.microsoft.com/office/drawing/2014/main" id="{A7F23C1D-ABC6-834E-B70F-CFFAE8FACA87}"/>
              </a:ext>
            </a:extLst>
          </p:cNvPr>
          <p:cNvSpPr>
            <a:spLocks noGrp="1"/>
          </p:cNvSpPr>
          <p:nvPr>
            <p:ph type="ftr" sz="quarter" idx="11"/>
          </p:nvPr>
        </p:nvSpPr>
        <p:spPr/>
        <p:txBody>
          <a:bodyPr/>
          <a:lstStyle/>
          <a:p>
            <a:r>
              <a:rPr lang="en-US"/>
              <a:t>Copyright © 2023 Prime Lessons (primelessons.org) CC-BY-NC-SA.  (Last edit: 6/8/2023)</a:t>
            </a:r>
            <a:endParaRPr lang="en-US" dirty="0"/>
          </a:p>
        </p:txBody>
      </p:sp>
      <p:sp>
        <p:nvSpPr>
          <p:cNvPr id="5" name="Slide Number Placeholder 4">
            <a:extLst>
              <a:ext uri="{FF2B5EF4-FFF2-40B4-BE49-F238E27FC236}">
                <a16:creationId xmlns:a16="http://schemas.microsoft.com/office/drawing/2014/main" id="{FCA487BB-219E-7348-A43B-29B0E1CAA030}"/>
              </a:ext>
            </a:extLst>
          </p:cNvPr>
          <p:cNvSpPr>
            <a:spLocks noGrp="1"/>
          </p:cNvSpPr>
          <p:nvPr>
            <p:ph type="sldNum" sz="quarter" idx="12"/>
          </p:nvPr>
        </p:nvSpPr>
        <p:spPr/>
        <p:txBody>
          <a:bodyPr/>
          <a:lstStyle/>
          <a:p>
            <a:fld id="{BBD74847-7BE4-4E4D-8159-51DF7B93C616}" type="slidenum">
              <a:rPr lang="en-US" smtClean="0"/>
              <a:t>12</a:t>
            </a:fld>
            <a:endParaRPr lang="en-US"/>
          </a:p>
        </p:txBody>
      </p:sp>
      <p:pic>
        <p:nvPicPr>
          <p:cNvPr id="8" name="Picture 7">
            <a:extLst>
              <a:ext uri="{FF2B5EF4-FFF2-40B4-BE49-F238E27FC236}">
                <a16:creationId xmlns:a16="http://schemas.microsoft.com/office/drawing/2014/main" id="{FCC4D5F0-2F1F-F19F-864B-5BD7A929C1C1}"/>
              </a:ext>
            </a:extLst>
          </p:cNvPr>
          <p:cNvPicPr>
            <a:picLocks noChangeAspect="1"/>
          </p:cNvPicPr>
          <p:nvPr/>
        </p:nvPicPr>
        <p:blipFill>
          <a:blip r:embed="rId2"/>
          <a:stretch>
            <a:fillRect/>
          </a:stretch>
        </p:blipFill>
        <p:spPr>
          <a:xfrm>
            <a:off x="1315346" y="2431837"/>
            <a:ext cx="3559164" cy="1428224"/>
          </a:xfrm>
          <a:prstGeom prst="rect">
            <a:avLst/>
          </a:prstGeom>
        </p:spPr>
      </p:pic>
    </p:spTree>
    <p:extLst>
      <p:ext uri="{BB962C8B-B14F-4D97-AF65-F5344CB8AC3E}">
        <p14:creationId xmlns:p14="http://schemas.microsoft.com/office/powerpoint/2010/main" val="339835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1BC-2A6D-1549-8FCF-3D2B8B699842}"/>
              </a:ext>
            </a:extLst>
          </p:cNvPr>
          <p:cNvSpPr>
            <a:spLocks noGrp="1"/>
          </p:cNvSpPr>
          <p:nvPr>
            <p:ph type="title"/>
          </p:nvPr>
        </p:nvSpPr>
        <p:spPr/>
        <p:txBody>
          <a:bodyPr/>
          <a:lstStyle/>
          <a:p>
            <a:r>
              <a:rPr lang="en-US" dirty="0"/>
              <a:t>How to Edit or Delete a My Block</a:t>
            </a:r>
          </a:p>
        </p:txBody>
      </p:sp>
      <p:pic>
        <p:nvPicPr>
          <p:cNvPr id="6" name="Content Placeholder 5">
            <a:extLst>
              <a:ext uri="{FF2B5EF4-FFF2-40B4-BE49-F238E27FC236}">
                <a16:creationId xmlns:a16="http://schemas.microsoft.com/office/drawing/2014/main" id="{4E023167-2B4D-1E45-8102-8E09994D9241}"/>
              </a:ext>
            </a:extLst>
          </p:cNvPr>
          <p:cNvPicPr>
            <a:picLocks noGrp="1" noChangeAspect="1"/>
          </p:cNvPicPr>
          <p:nvPr>
            <p:ph idx="1"/>
          </p:nvPr>
        </p:nvPicPr>
        <p:blipFill>
          <a:blip r:embed="rId2"/>
          <a:stretch>
            <a:fillRect/>
          </a:stretch>
        </p:blipFill>
        <p:spPr>
          <a:xfrm>
            <a:off x="321889" y="1582666"/>
            <a:ext cx="3272411" cy="2227798"/>
          </a:xfrm>
          <a:prstGeom prst="rect">
            <a:avLst/>
          </a:prstGeom>
        </p:spPr>
      </p:pic>
      <p:sp>
        <p:nvSpPr>
          <p:cNvPr id="4" name="Footer Placeholder 3">
            <a:extLst>
              <a:ext uri="{FF2B5EF4-FFF2-40B4-BE49-F238E27FC236}">
                <a16:creationId xmlns:a16="http://schemas.microsoft.com/office/drawing/2014/main" id="{0BD0AB4E-86D8-C247-9E9C-E2ECF813816B}"/>
              </a:ext>
            </a:extLst>
          </p:cNvPr>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a:extLst>
              <a:ext uri="{FF2B5EF4-FFF2-40B4-BE49-F238E27FC236}">
                <a16:creationId xmlns:a16="http://schemas.microsoft.com/office/drawing/2014/main" id="{26D44BCA-3298-894E-BF99-171B17761285}"/>
              </a:ext>
            </a:extLst>
          </p:cNvPr>
          <p:cNvSpPr>
            <a:spLocks noGrp="1"/>
          </p:cNvSpPr>
          <p:nvPr>
            <p:ph type="sldNum" sz="quarter" idx="12"/>
          </p:nvPr>
        </p:nvSpPr>
        <p:spPr/>
        <p:txBody>
          <a:bodyPr/>
          <a:lstStyle/>
          <a:p>
            <a:fld id="{4382A7F7-08BF-4252-8141-63FB96055BBB}" type="slidenum">
              <a:rPr lang="en-US" smtClean="0"/>
              <a:t>13</a:t>
            </a:fld>
            <a:endParaRPr lang="en-US"/>
          </a:p>
        </p:txBody>
      </p:sp>
      <p:sp>
        <p:nvSpPr>
          <p:cNvPr id="7" name="TextBox 6">
            <a:extLst>
              <a:ext uri="{FF2B5EF4-FFF2-40B4-BE49-F238E27FC236}">
                <a16:creationId xmlns:a16="http://schemas.microsoft.com/office/drawing/2014/main" id="{4EA58279-9DE9-1C46-A699-0DF99037DAB4}"/>
              </a:ext>
            </a:extLst>
          </p:cNvPr>
          <p:cNvSpPr txBox="1"/>
          <p:nvPr/>
        </p:nvSpPr>
        <p:spPr>
          <a:xfrm>
            <a:off x="3898263" y="1622032"/>
            <a:ext cx="496695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75000"/>
                    <a:lumOff val="25000"/>
                  </a:schemeClr>
                </a:solidFill>
              </a:rPr>
              <a:t>Right Click on a My Block in the Programming Canvas and select “Edit” to edit the My Block. </a:t>
            </a:r>
          </a:p>
          <a:p>
            <a:pPr marL="285750" indent="-285750">
              <a:buFont typeface="Arial" panose="020B0604020202020204" pitchFamily="34" charset="0"/>
              <a:buChar char="•"/>
            </a:pPr>
            <a:r>
              <a:rPr lang="en-US" sz="2400" dirty="0">
                <a:solidFill>
                  <a:schemeClr val="tx1">
                    <a:lumMod val="75000"/>
                    <a:lumOff val="25000"/>
                  </a:schemeClr>
                </a:solidFill>
              </a:rPr>
              <a:t>This will take you back to the My Block creation screen where you can edit the name, add inputs, or delete inputs.</a:t>
            </a:r>
          </a:p>
          <a:p>
            <a:pPr marL="285750" indent="-285750">
              <a:buFont typeface="Arial" panose="020B0604020202020204" pitchFamily="34" charset="0"/>
              <a:buChar char="•"/>
            </a:pPr>
            <a:r>
              <a:rPr lang="en-US" sz="2400" dirty="0">
                <a:solidFill>
                  <a:schemeClr val="tx1">
                    <a:lumMod val="75000"/>
                    <a:lumOff val="25000"/>
                  </a:schemeClr>
                </a:solidFill>
              </a:rPr>
              <a:t>To delete, you must first right click and press delete on all uses of the My Block in your program. Then, you can press delete on the definition of the My Block.</a:t>
            </a:r>
          </a:p>
        </p:txBody>
      </p:sp>
      <p:pic>
        <p:nvPicPr>
          <p:cNvPr id="8" name="Picture 7" descr="A screenshot of a cell phone&#10;&#10;Description automatically generated">
            <a:extLst>
              <a:ext uri="{FF2B5EF4-FFF2-40B4-BE49-F238E27FC236}">
                <a16:creationId xmlns:a16="http://schemas.microsoft.com/office/drawing/2014/main" id="{3299ACB1-A3F5-BB4E-9D5D-C2E6EF3C8429}"/>
              </a:ext>
            </a:extLst>
          </p:cNvPr>
          <p:cNvPicPr>
            <a:picLocks noChangeAspect="1"/>
          </p:cNvPicPr>
          <p:nvPr/>
        </p:nvPicPr>
        <p:blipFill>
          <a:blip r:embed="rId3"/>
          <a:stretch>
            <a:fillRect/>
          </a:stretch>
        </p:blipFill>
        <p:spPr>
          <a:xfrm>
            <a:off x="458404" y="3993367"/>
            <a:ext cx="2999380" cy="2283516"/>
          </a:xfrm>
          <a:prstGeom prst="rect">
            <a:avLst/>
          </a:prstGeom>
        </p:spPr>
      </p:pic>
      <p:sp>
        <p:nvSpPr>
          <p:cNvPr id="9" name="Rectangle 8">
            <a:extLst>
              <a:ext uri="{FF2B5EF4-FFF2-40B4-BE49-F238E27FC236}">
                <a16:creationId xmlns:a16="http://schemas.microsoft.com/office/drawing/2014/main" id="{CA6B6F53-0377-B540-895B-D71C864E2952}"/>
              </a:ext>
            </a:extLst>
          </p:cNvPr>
          <p:cNvSpPr/>
          <p:nvPr/>
        </p:nvSpPr>
        <p:spPr>
          <a:xfrm>
            <a:off x="1958094" y="2596056"/>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0BA32B-549B-D341-BAAC-25898254B526}"/>
              </a:ext>
            </a:extLst>
          </p:cNvPr>
          <p:cNvSpPr/>
          <p:nvPr/>
        </p:nvSpPr>
        <p:spPr>
          <a:xfrm>
            <a:off x="1295534" y="5182644"/>
            <a:ext cx="1177980" cy="704192"/>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9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Learn how to make custom blocks (My Blocks)</a:t>
            </a:r>
          </a:p>
          <a:p>
            <a:r>
              <a:rPr lang="en-US" dirty="0"/>
              <a:t>Learn why a My Block is useful</a:t>
            </a:r>
          </a:p>
          <a:p>
            <a:r>
              <a:rPr lang="en-US" dirty="0"/>
              <a:t>Learn to construct a My Block with Inputs and Outputs (Parameters)</a:t>
            </a:r>
          </a:p>
          <a:p>
            <a:pPr marL="0" indent="0">
              <a:buNone/>
            </a:pPr>
            <a:endParaRPr lang="en-US" dirty="0"/>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62718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My Block?</a:t>
            </a:r>
          </a:p>
        </p:txBody>
      </p:sp>
      <p:sp>
        <p:nvSpPr>
          <p:cNvPr id="3" name="Content Placeholder 2"/>
          <p:cNvSpPr>
            <a:spLocks noGrp="1"/>
          </p:cNvSpPr>
          <p:nvPr>
            <p:ph idx="1"/>
          </p:nvPr>
        </p:nvSpPr>
        <p:spPr>
          <a:xfrm>
            <a:off x="227874" y="1494062"/>
            <a:ext cx="4230861" cy="4632101"/>
          </a:xfrm>
        </p:spPr>
        <p:txBody>
          <a:bodyPr>
            <a:normAutofit fontScale="92500"/>
          </a:bodyPr>
          <a:lstStyle/>
          <a:p>
            <a:pPr marL="342900" indent="-342900">
              <a:buFont typeface="Arial"/>
              <a:buChar char="•"/>
            </a:pPr>
            <a:r>
              <a:rPr lang="en-US" sz="2400" b="0" dirty="0"/>
              <a:t>A My Block is a combination of one or more blocks that you create that can be grouped into a single block  </a:t>
            </a:r>
          </a:p>
          <a:p>
            <a:pPr marL="342900" indent="-342900">
              <a:buFont typeface="Arial"/>
              <a:buChar char="•"/>
            </a:pPr>
            <a:r>
              <a:rPr lang="en-US" sz="2400" b="0" dirty="0"/>
              <a:t>My Blocks are basically your own custom blocks</a:t>
            </a:r>
          </a:p>
          <a:p>
            <a:pPr marL="342900" indent="-342900">
              <a:buFont typeface="Arial"/>
              <a:buChar char="•"/>
            </a:pPr>
            <a:r>
              <a:rPr lang="en-US" sz="2400" b="0" dirty="0"/>
              <a:t>Once a My Block is created, you can use it in multiple programs</a:t>
            </a:r>
          </a:p>
          <a:p>
            <a:pPr marL="342900" indent="-342900">
              <a:buFont typeface="Arial"/>
              <a:buChar char="•"/>
            </a:pPr>
            <a:r>
              <a:rPr lang="en-US" sz="2400" b="0" dirty="0"/>
              <a:t>Just like any other block in EV3, My Blocks can have both inputs and outputs (parameters)</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a:p>
        </p:txBody>
      </p:sp>
      <p:sp>
        <p:nvSpPr>
          <p:cNvPr id="7" name="TextBox 6"/>
          <p:cNvSpPr txBox="1"/>
          <p:nvPr/>
        </p:nvSpPr>
        <p:spPr>
          <a:xfrm>
            <a:off x="5038613" y="2936772"/>
            <a:ext cx="3771900" cy="646331"/>
          </a:xfrm>
          <a:prstGeom prst="rect">
            <a:avLst/>
          </a:prstGeom>
          <a:noFill/>
        </p:spPr>
        <p:txBody>
          <a:bodyPr wrap="square" rtlCol="0">
            <a:spAutoFit/>
          </a:bodyPr>
          <a:lstStyle/>
          <a:p>
            <a:r>
              <a:rPr lang="en-US" dirty="0"/>
              <a:t>The blocks above are an example of a My Block with different inputs</a:t>
            </a:r>
          </a:p>
        </p:txBody>
      </p:sp>
      <p:cxnSp>
        <p:nvCxnSpPr>
          <p:cNvPr id="9" name="Straight Connector 8"/>
          <p:cNvCxnSpPr>
            <a:cxnSpLocks/>
          </p:cNvCxnSpPr>
          <p:nvPr/>
        </p:nvCxnSpPr>
        <p:spPr>
          <a:xfrm flipH="1">
            <a:off x="4530729" y="1517798"/>
            <a:ext cx="17964" cy="445192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3572D51-C2A2-4106-B024-DF662CC0E1EE}"/>
              </a:ext>
            </a:extLst>
          </p:cNvPr>
          <p:cNvPicPr>
            <a:picLocks noChangeAspect="1"/>
          </p:cNvPicPr>
          <p:nvPr/>
        </p:nvPicPr>
        <p:blipFill>
          <a:blip r:embed="rId3"/>
          <a:stretch>
            <a:fillRect/>
          </a:stretch>
        </p:blipFill>
        <p:spPr>
          <a:xfrm>
            <a:off x="4685161" y="1752301"/>
            <a:ext cx="4300992" cy="509911"/>
          </a:xfrm>
          <a:prstGeom prst="rect">
            <a:avLst/>
          </a:prstGeom>
        </p:spPr>
      </p:pic>
      <p:pic>
        <p:nvPicPr>
          <p:cNvPr id="12" name="Picture 11">
            <a:extLst>
              <a:ext uri="{FF2B5EF4-FFF2-40B4-BE49-F238E27FC236}">
                <a16:creationId xmlns:a16="http://schemas.microsoft.com/office/drawing/2014/main" id="{CA771AB1-4574-4596-B8B3-71F0EBF997DC}"/>
              </a:ext>
            </a:extLst>
          </p:cNvPr>
          <p:cNvPicPr>
            <a:picLocks noChangeAspect="1"/>
          </p:cNvPicPr>
          <p:nvPr/>
        </p:nvPicPr>
        <p:blipFill>
          <a:blip r:embed="rId4"/>
          <a:stretch>
            <a:fillRect/>
          </a:stretch>
        </p:blipFill>
        <p:spPr>
          <a:xfrm>
            <a:off x="4699314" y="2409060"/>
            <a:ext cx="4300993" cy="442749"/>
          </a:xfrm>
          <a:prstGeom prst="rect">
            <a:avLst/>
          </a:prstGeom>
        </p:spPr>
      </p:pic>
    </p:spTree>
    <p:extLst>
      <p:ext uri="{BB962C8B-B14F-4D97-AF65-F5344CB8AC3E}">
        <p14:creationId xmlns:p14="http://schemas.microsoft.com/office/powerpoint/2010/main" val="398724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do You Use a My Block?</a:t>
            </a:r>
          </a:p>
        </p:txBody>
      </p:sp>
      <p:sp>
        <p:nvSpPr>
          <p:cNvPr id="3" name="Content Placeholder 2"/>
          <p:cNvSpPr>
            <a:spLocks noGrp="1"/>
          </p:cNvSpPr>
          <p:nvPr>
            <p:ph idx="1"/>
          </p:nvPr>
        </p:nvSpPr>
        <p:spPr>
          <a:xfrm>
            <a:off x="217846" y="1481958"/>
            <a:ext cx="7336707" cy="4557361"/>
          </a:xfrm>
        </p:spPr>
        <p:txBody>
          <a:bodyPr>
            <a:normAutofit/>
          </a:bodyPr>
          <a:lstStyle/>
          <a:p>
            <a:pPr marL="342900" indent="-342900">
              <a:buFont typeface="Arial"/>
              <a:buChar char="•"/>
            </a:pPr>
            <a:r>
              <a:rPr lang="en-US" sz="2400" dirty="0"/>
              <a:t>Whenever the robot is going to repeat an action inside your program</a:t>
            </a:r>
          </a:p>
          <a:p>
            <a:pPr marL="342900" indent="-342900">
              <a:buFont typeface="Arial"/>
              <a:buChar char="•"/>
            </a:pPr>
            <a:r>
              <a:rPr lang="en-US" sz="2400" dirty="0"/>
              <a:t>When code is repeated in a different program </a:t>
            </a:r>
          </a:p>
          <a:p>
            <a:pPr marL="342900" indent="-342900">
              <a:buFont typeface="Arial"/>
              <a:buChar char="•"/>
            </a:pPr>
            <a:r>
              <a:rPr lang="en-US" sz="2400" dirty="0"/>
              <a:t>Organize and simplify your code </a:t>
            </a:r>
          </a:p>
          <a:p>
            <a:pPr marL="0" indent="0">
              <a:buNone/>
            </a:pPr>
            <a:endParaRPr lang="en-US" sz="2400" dirty="0"/>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sp>
        <p:nvSpPr>
          <p:cNvPr id="6" name="Slide Number Placeholder 5"/>
          <p:cNvSpPr>
            <a:spLocks noGrp="1"/>
          </p:cNvSpPr>
          <p:nvPr>
            <p:ph type="sldNum" sz="quarter" idx="12"/>
          </p:nvPr>
        </p:nvSpPr>
        <p:spPr/>
        <p:txBody>
          <a:bodyPr/>
          <a:lstStyle/>
          <a:p>
            <a:fld id="{4DBC7FC8-25FB-FC45-8177-2B991DA6778C}" type="slidenum">
              <a:rPr lang="en-US" smtClean="0"/>
              <a:t>4</a:t>
            </a:fld>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344" y="1787332"/>
            <a:ext cx="1213540" cy="1285907"/>
          </a:xfrm>
          <a:prstGeom prst="rect">
            <a:avLst/>
          </a:prstGeom>
        </p:spPr>
      </p:pic>
    </p:spTree>
    <p:extLst>
      <p:ext uri="{BB962C8B-B14F-4D97-AF65-F5344CB8AC3E}">
        <p14:creationId xmlns:p14="http://schemas.microsoft.com/office/powerpoint/2010/main" val="321222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Bother?</a:t>
            </a:r>
          </a:p>
        </p:txBody>
      </p:sp>
      <p:sp>
        <p:nvSpPr>
          <p:cNvPr id="3" name="Content Placeholder 2"/>
          <p:cNvSpPr>
            <a:spLocks noGrp="1"/>
          </p:cNvSpPr>
          <p:nvPr>
            <p:ph idx="1"/>
          </p:nvPr>
        </p:nvSpPr>
        <p:spPr>
          <a:xfrm>
            <a:off x="245341" y="1392135"/>
            <a:ext cx="8561878" cy="1110641"/>
          </a:xfrm>
        </p:spPr>
        <p:txBody>
          <a:bodyPr/>
          <a:lstStyle/>
          <a:p>
            <a:pPr marL="0" indent="0">
              <a:buNone/>
            </a:pPr>
            <a:r>
              <a:rPr lang="en-US" sz="2400" b="0" dirty="0">
                <a:solidFill>
                  <a:srgbClr val="0000FF"/>
                </a:solidFill>
              </a:rPr>
              <a:t>Because of My Blocks, your missions will look like this…</a:t>
            </a:r>
          </a:p>
        </p:txBody>
      </p:sp>
      <p:sp>
        <p:nvSpPr>
          <p:cNvPr id="8" name="Footer Placeholder 7"/>
          <p:cNvSpPr>
            <a:spLocks noGrp="1"/>
          </p:cNvSpPr>
          <p:nvPr>
            <p:ph type="ftr" sz="quarter" idx="11"/>
          </p:nvPr>
        </p:nvSpPr>
        <p:spPr/>
        <p:txBody>
          <a:bodyPr/>
          <a:lstStyle/>
          <a:p>
            <a:r>
              <a:rPr lang="en-US"/>
              <a:t>Copyright © 2023 Prime Lessons (primelessons.org) CC-BY-NC-SA.  (Last edit: 6/8/2023)</a:t>
            </a:r>
          </a:p>
        </p:txBody>
      </p:sp>
      <p:sp>
        <p:nvSpPr>
          <p:cNvPr id="9" name="Slide Number Placeholder 8"/>
          <p:cNvSpPr>
            <a:spLocks noGrp="1"/>
          </p:cNvSpPr>
          <p:nvPr>
            <p:ph type="sldNum" sz="quarter" idx="12"/>
          </p:nvPr>
        </p:nvSpPr>
        <p:spPr/>
        <p:txBody>
          <a:bodyPr/>
          <a:lstStyle/>
          <a:p>
            <a:fld id="{4DBC7FC8-25FB-FC45-8177-2B991DA6778C}" type="slidenum">
              <a:rPr lang="en-US" smtClean="0"/>
              <a:t>5</a:t>
            </a:fld>
            <a:endParaRPr lang="en-US"/>
          </a:p>
        </p:txBody>
      </p:sp>
      <p:sp>
        <p:nvSpPr>
          <p:cNvPr id="5" name="Content Placeholder 2"/>
          <p:cNvSpPr txBox="1">
            <a:spLocks/>
          </p:cNvSpPr>
          <p:nvPr/>
        </p:nvSpPr>
        <p:spPr>
          <a:xfrm>
            <a:off x="235140" y="5411974"/>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rgbClr val="329B65"/>
                </a:solidFill>
              </a:rPr>
              <a:t>This makes your code easier to read and easier to modify! </a:t>
            </a:r>
          </a:p>
        </p:txBody>
      </p:sp>
      <p:pic>
        <p:nvPicPr>
          <p:cNvPr id="11" name="Picture 10">
            <a:extLst>
              <a:ext uri="{FF2B5EF4-FFF2-40B4-BE49-F238E27FC236}">
                <a16:creationId xmlns:a16="http://schemas.microsoft.com/office/drawing/2014/main" id="{90BD6F9B-766D-D04A-8A2C-A8544C9E2FEB}"/>
              </a:ext>
            </a:extLst>
          </p:cNvPr>
          <p:cNvPicPr>
            <a:picLocks noChangeAspect="1"/>
          </p:cNvPicPr>
          <p:nvPr/>
        </p:nvPicPr>
        <p:blipFill>
          <a:blip r:embed="rId2"/>
          <a:stretch>
            <a:fillRect/>
          </a:stretch>
        </p:blipFill>
        <p:spPr>
          <a:xfrm>
            <a:off x="2267733" y="1779190"/>
            <a:ext cx="4496691" cy="3299620"/>
          </a:xfrm>
          <a:prstGeom prst="rect">
            <a:avLst/>
          </a:prstGeom>
        </p:spPr>
      </p:pic>
    </p:spTree>
    <p:extLst>
      <p:ext uri="{BB962C8B-B14F-4D97-AF65-F5344CB8AC3E}">
        <p14:creationId xmlns:p14="http://schemas.microsoft.com/office/powerpoint/2010/main" val="20362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Makes a Useful My Block</a:t>
            </a:r>
          </a:p>
        </p:txBody>
      </p:sp>
      <p:sp>
        <p:nvSpPr>
          <p:cNvPr id="3" name="Content Placeholder 2"/>
          <p:cNvSpPr>
            <a:spLocks noGrp="1"/>
          </p:cNvSpPr>
          <p:nvPr>
            <p:ph idx="1"/>
          </p:nvPr>
        </p:nvSpPr>
        <p:spPr/>
        <p:txBody>
          <a:bodyPr>
            <a:normAutofit lnSpcReduction="10000"/>
          </a:bodyPr>
          <a:lstStyle/>
          <a:p>
            <a:r>
              <a:rPr lang="en-US" dirty="0"/>
              <a:t>Note: Making My Blocks with inputs and outputs can make them far more useful. However, you need to be careful not to make the My Block too complicated.</a:t>
            </a:r>
          </a:p>
          <a:p>
            <a:endParaRPr lang="en-US" dirty="0"/>
          </a:p>
          <a:p>
            <a:r>
              <a:rPr lang="en-US" dirty="0"/>
              <a:t>Question: Look at the list of three My Blocks below.  Which ones do you think are useful to use?</a:t>
            </a:r>
          </a:p>
          <a:p>
            <a:pPr lvl="1"/>
            <a:r>
              <a:rPr lang="en-US" dirty="0"/>
              <a:t>Turn90degrees (Turns the robot 90 degrees)</a:t>
            </a:r>
          </a:p>
          <a:p>
            <a:pPr lvl="1"/>
            <a:r>
              <a:rPr lang="en-US" dirty="0" err="1"/>
              <a:t>TurnDegrees</a:t>
            </a:r>
            <a:r>
              <a:rPr lang="en-US" dirty="0"/>
              <a:t> with an angle and power input</a:t>
            </a:r>
          </a:p>
          <a:p>
            <a:pPr lvl="1"/>
            <a:r>
              <a:rPr lang="en-US" dirty="0" err="1"/>
              <a:t>TurnDegrees</a:t>
            </a:r>
            <a:r>
              <a:rPr lang="en-US" dirty="0"/>
              <a:t> with angle, power, coast/brake, etc. inputs</a:t>
            </a:r>
          </a:p>
          <a:p>
            <a:endParaRPr lang="en-US" dirty="0"/>
          </a:p>
          <a:p>
            <a:r>
              <a:rPr lang="en-US" dirty="0"/>
              <a:t>Answer: </a:t>
            </a:r>
          </a:p>
          <a:p>
            <a:pPr lvl="1"/>
            <a:r>
              <a:rPr lang="en-US" dirty="0"/>
              <a:t>Turn90degrees may be used often, but you will be forced to make other </a:t>
            </a:r>
            <a:r>
              <a:rPr lang="en-US" dirty="0" err="1"/>
              <a:t>MyBlocks</a:t>
            </a:r>
            <a:r>
              <a:rPr lang="en-US" dirty="0"/>
              <a:t> for other angles. This will not be fixable later. </a:t>
            </a:r>
          </a:p>
          <a:p>
            <a:pPr lvl="1"/>
            <a:r>
              <a:rPr lang="en-US" dirty="0" err="1"/>
              <a:t>TurnDegrees</a:t>
            </a:r>
            <a:r>
              <a:rPr lang="en-US" dirty="0"/>
              <a:t> with angle and power as inputs is probably the best choice. </a:t>
            </a:r>
          </a:p>
          <a:p>
            <a:pPr lvl="1"/>
            <a:r>
              <a:rPr lang="en-US" dirty="0" err="1"/>
              <a:t>TurnDegrees</a:t>
            </a:r>
            <a:r>
              <a:rPr lang="en-US" dirty="0"/>
              <a:t> with angle, power, coast/brake, etc. might be the most customizable, but some of the inputs might never be used. </a:t>
            </a:r>
          </a:p>
        </p:txBody>
      </p:sp>
      <p:sp>
        <p:nvSpPr>
          <p:cNvPr id="4" name="Footer Placeholder 3"/>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p:cNvSpPr>
            <a:spLocks noGrp="1"/>
          </p:cNvSpPr>
          <p:nvPr>
            <p:ph type="sldNum" sz="quarter" idx="12"/>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val="33488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0D13-B885-734C-AD9F-E7C5846860F1}"/>
              </a:ext>
            </a:extLst>
          </p:cNvPr>
          <p:cNvSpPr>
            <a:spLocks noGrp="1"/>
          </p:cNvSpPr>
          <p:nvPr>
            <p:ph type="title"/>
          </p:nvPr>
        </p:nvSpPr>
        <p:spPr/>
        <p:txBody>
          <a:bodyPr/>
          <a:lstStyle/>
          <a:p>
            <a:r>
              <a:rPr lang="en-US" dirty="0"/>
              <a:t>Step 1: Create a My Block</a:t>
            </a:r>
          </a:p>
        </p:txBody>
      </p:sp>
      <p:sp>
        <p:nvSpPr>
          <p:cNvPr id="20" name="Content Placeholder 19">
            <a:extLst>
              <a:ext uri="{FF2B5EF4-FFF2-40B4-BE49-F238E27FC236}">
                <a16:creationId xmlns:a16="http://schemas.microsoft.com/office/drawing/2014/main" id="{AE5CBBB1-64E1-BF4B-B3B8-2D970868E511}"/>
              </a:ext>
            </a:extLst>
          </p:cNvPr>
          <p:cNvSpPr>
            <a:spLocks noGrp="1"/>
          </p:cNvSpPr>
          <p:nvPr>
            <p:ph idx="1"/>
          </p:nvPr>
        </p:nvSpPr>
        <p:spPr>
          <a:xfrm>
            <a:off x="329882" y="1484555"/>
            <a:ext cx="5636020" cy="2193589"/>
          </a:xfrm>
        </p:spPr>
        <p:txBody>
          <a:bodyPr/>
          <a:lstStyle/>
          <a:p>
            <a:pPr>
              <a:buFont typeface="Arial" panose="020B0604020202020204" pitchFamily="34" charset="0"/>
              <a:buChar char="•"/>
            </a:pPr>
            <a:r>
              <a:rPr lang="en-US" dirty="0"/>
              <a:t>Go to the My Blocks tab on the left side and select “Make a Block.”</a:t>
            </a:r>
          </a:p>
          <a:p>
            <a:pPr>
              <a:buFont typeface="Arial" panose="020B0604020202020204" pitchFamily="34" charset="0"/>
              <a:buChar char="•"/>
            </a:pPr>
            <a:r>
              <a:rPr lang="en-US" dirty="0"/>
              <a:t>You are then taken to the Block Making menu.</a:t>
            </a:r>
          </a:p>
          <a:p>
            <a:pPr>
              <a:buFont typeface="Arial" panose="020B0604020202020204" pitchFamily="34" charset="0"/>
              <a:buChar char="•"/>
            </a:pPr>
            <a:r>
              <a:rPr lang="en-US" dirty="0"/>
              <a:t>Type in the name for the block</a:t>
            </a:r>
          </a:p>
        </p:txBody>
      </p:sp>
      <p:sp>
        <p:nvSpPr>
          <p:cNvPr id="4" name="Footer Placeholder 3">
            <a:extLst>
              <a:ext uri="{FF2B5EF4-FFF2-40B4-BE49-F238E27FC236}">
                <a16:creationId xmlns:a16="http://schemas.microsoft.com/office/drawing/2014/main" id="{71B7C31B-9774-4743-8AA6-80A070046F5C}"/>
              </a:ext>
            </a:extLst>
          </p:cNvPr>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a:extLst>
              <a:ext uri="{FF2B5EF4-FFF2-40B4-BE49-F238E27FC236}">
                <a16:creationId xmlns:a16="http://schemas.microsoft.com/office/drawing/2014/main" id="{DADA96CA-DA64-214A-9A29-CB8431E10F71}"/>
              </a:ext>
            </a:extLst>
          </p:cNvPr>
          <p:cNvSpPr>
            <a:spLocks noGrp="1"/>
          </p:cNvSpPr>
          <p:nvPr>
            <p:ph type="sldNum" sz="quarter" idx="12"/>
          </p:nvPr>
        </p:nvSpPr>
        <p:spPr/>
        <p:txBody>
          <a:bodyPr/>
          <a:lstStyle/>
          <a:p>
            <a:fld id="{4382A7F7-08BF-4252-8141-63FB96055BBB}" type="slidenum">
              <a:rPr lang="en-US" smtClean="0"/>
              <a:t>7</a:t>
            </a:fld>
            <a:endParaRPr lang="en-US"/>
          </a:p>
        </p:txBody>
      </p:sp>
      <p:pic>
        <p:nvPicPr>
          <p:cNvPr id="21" name="Picture 20" descr="A screenshot of a cell phone&#10;&#10;Description automatically generated">
            <a:extLst>
              <a:ext uri="{FF2B5EF4-FFF2-40B4-BE49-F238E27FC236}">
                <a16:creationId xmlns:a16="http://schemas.microsoft.com/office/drawing/2014/main" id="{35FF2D3B-3EB3-784C-95F1-EF78EE8DB65E}"/>
              </a:ext>
            </a:extLst>
          </p:cNvPr>
          <p:cNvPicPr>
            <a:picLocks noChangeAspect="1"/>
          </p:cNvPicPr>
          <p:nvPr/>
        </p:nvPicPr>
        <p:blipFill>
          <a:blip r:embed="rId2"/>
          <a:stretch>
            <a:fillRect/>
          </a:stretch>
        </p:blipFill>
        <p:spPr>
          <a:xfrm>
            <a:off x="6903519" y="1484555"/>
            <a:ext cx="2086329" cy="4812016"/>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B287BF4F-40BA-6D43-AE61-F591C95EFC7B}"/>
              </a:ext>
            </a:extLst>
          </p:cNvPr>
          <p:cNvPicPr>
            <a:picLocks noChangeAspect="1"/>
          </p:cNvPicPr>
          <p:nvPr/>
        </p:nvPicPr>
        <p:blipFill>
          <a:blip r:embed="rId3"/>
          <a:stretch>
            <a:fillRect/>
          </a:stretch>
        </p:blipFill>
        <p:spPr>
          <a:xfrm>
            <a:off x="1122622" y="3353866"/>
            <a:ext cx="4477871" cy="2917305"/>
          </a:xfrm>
          <a:prstGeom prst="rect">
            <a:avLst/>
          </a:prstGeom>
        </p:spPr>
      </p:pic>
      <p:sp>
        <p:nvSpPr>
          <p:cNvPr id="23" name="Rectangle 22">
            <a:extLst>
              <a:ext uri="{FF2B5EF4-FFF2-40B4-BE49-F238E27FC236}">
                <a16:creationId xmlns:a16="http://schemas.microsoft.com/office/drawing/2014/main" id="{AE487B99-C753-8747-B756-7FDDAEBE2E74}"/>
              </a:ext>
            </a:extLst>
          </p:cNvPr>
          <p:cNvSpPr/>
          <p:nvPr/>
        </p:nvSpPr>
        <p:spPr>
          <a:xfrm>
            <a:off x="2428786" y="3976156"/>
            <a:ext cx="1457414" cy="3683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2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5713-69C0-034B-8540-C31146B819DA}"/>
              </a:ext>
            </a:extLst>
          </p:cNvPr>
          <p:cNvSpPr>
            <a:spLocks noGrp="1"/>
          </p:cNvSpPr>
          <p:nvPr>
            <p:ph type="title"/>
          </p:nvPr>
        </p:nvSpPr>
        <p:spPr/>
        <p:txBody>
          <a:bodyPr/>
          <a:lstStyle/>
          <a:p>
            <a:r>
              <a:rPr lang="en-US" dirty="0"/>
              <a:t>Step 2: Add Inputs and Labels</a:t>
            </a:r>
          </a:p>
        </p:txBody>
      </p:sp>
      <p:sp>
        <p:nvSpPr>
          <p:cNvPr id="3" name="Content Placeholder 2">
            <a:extLst>
              <a:ext uri="{FF2B5EF4-FFF2-40B4-BE49-F238E27FC236}">
                <a16:creationId xmlns:a16="http://schemas.microsoft.com/office/drawing/2014/main" id="{540277A8-2B02-D44B-9A43-9A6BD7657954}"/>
              </a:ext>
            </a:extLst>
          </p:cNvPr>
          <p:cNvSpPr>
            <a:spLocks noGrp="1"/>
          </p:cNvSpPr>
          <p:nvPr>
            <p:ph idx="1"/>
          </p:nvPr>
        </p:nvSpPr>
        <p:spPr>
          <a:xfrm>
            <a:off x="227874" y="1505616"/>
            <a:ext cx="2820126" cy="4654528"/>
          </a:xfrm>
        </p:spPr>
        <p:txBody>
          <a:bodyPr/>
          <a:lstStyle/>
          <a:p>
            <a:pPr>
              <a:buFont typeface="Arial" panose="020B0604020202020204" pitchFamily="34" charset="0"/>
              <a:buChar char="•"/>
            </a:pPr>
            <a:r>
              <a:rPr lang="en-US" dirty="0"/>
              <a:t>Use the buttons below the block to add inputs. You can add number or text inputs, as well as Boolean (true/false).</a:t>
            </a:r>
          </a:p>
          <a:p>
            <a:pPr>
              <a:buFont typeface="Arial" panose="020B0604020202020204" pitchFamily="34" charset="0"/>
              <a:buChar char="•"/>
            </a:pPr>
            <a:r>
              <a:rPr lang="en-US" dirty="0"/>
              <a:t>Labels can be used to indicate what each input is when you use the My Block in your programs.</a:t>
            </a:r>
          </a:p>
        </p:txBody>
      </p:sp>
      <p:sp>
        <p:nvSpPr>
          <p:cNvPr id="4" name="Footer Placeholder 3">
            <a:extLst>
              <a:ext uri="{FF2B5EF4-FFF2-40B4-BE49-F238E27FC236}">
                <a16:creationId xmlns:a16="http://schemas.microsoft.com/office/drawing/2014/main" id="{23688C9F-3988-0E40-BE0B-490B338185F3}"/>
              </a:ext>
            </a:extLst>
          </p:cNvPr>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a:extLst>
              <a:ext uri="{FF2B5EF4-FFF2-40B4-BE49-F238E27FC236}">
                <a16:creationId xmlns:a16="http://schemas.microsoft.com/office/drawing/2014/main" id="{EE7126A9-7E40-994F-9E5E-7B9A12D1316E}"/>
              </a:ext>
            </a:extLst>
          </p:cNvPr>
          <p:cNvSpPr>
            <a:spLocks noGrp="1"/>
          </p:cNvSpPr>
          <p:nvPr>
            <p:ph type="sldNum" sz="quarter" idx="12"/>
          </p:nvPr>
        </p:nvSpPr>
        <p:spPr/>
        <p:txBody>
          <a:bodyPr/>
          <a:lstStyle/>
          <a:p>
            <a:fld id="{4382A7F7-08BF-4252-8141-63FB96055BBB}" type="slidenum">
              <a:rPr lang="en-US" smtClean="0"/>
              <a:t>8</a:t>
            </a:fld>
            <a:endParaRPr lang="en-US"/>
          </a:p>
        </p:txBody>
      </p:sp>
      <p:grpSp>
        <p:nvGrpSpPr>
          <p:cNvPr id="21" name="Group 20">
            <a:extLst>
              <a:ext uri="{FF2B5EF4-FFF2-40B4-BE49-F238E27FC236}">
                <a16:creationId xmlns:a16="http://schemas.microsoft.com/office/drawing/2014/main" id="{1570ACFA-556A-2D47-8982-EC57E17C7A0A}"/>
              </a:ext>
            </a:extLst>
          </p:cNvPr>
          <p:cNvGrpSpPr/>
          <p:nvPr/>
        </p:nvGrpSpPr>
        <p:grpSpPr>
          <a:xfrm>
            <a:off x="3048000" y="1768475"/>
            <a:ext cx="5868126" cy="4026544"/>
            <a:chOff x="1809783" y="1486512"/>
            <a:chExt cx="7106343" cy="4673632"/>
          </a:xfrm>
        </p:grpSpPr>
        <p:pic>
          <p:nvPicPr>
            <p:cNvPr id="7" name="Picture 6" descr="A screenshot of a cell phone&#10;&#10;Description automatically generated">
              <a:extLst>
                <a:ext uri="{FF2B5EF4-FFF2-40B4-BE49-F238E27FC236}">
                  <a16:creationId xmlns:a16="http://schemas.microsoft.com/office/drawing/2014/main" id="{54958CAA-2809-1A42-B6AE-FF05C6FBDE60}"/>
                </a:ext>
              </a:extLst>
            </p:cNvPr>
            <p:cNvPicPr>
              <a:picLocks noChangeAspect="1"/>
            </p:cNvPicPr>
            <p:nvPr/>
          </p:nvPicPr>
          <p:blipFill>
            <a:blip r:embed="rId2"/>
            <a:stretch>
              <a:fillRect/>
            </a:stretch>
          </p:blipFill>
          <p:spPr>
            <a:xfrm>
              <a:off x="1809783" y="1486512"/>
              <a:ext cx="7106343" cy="4673632"/>
            </a:xfrm>
            <a:prstGeom prst="rect">
              <a:avLst/>
            </a:prstGeom>
          </p:spPr>
        </p:pic>
        <p:cxnSp>
          <p:nvCxnSpPr>
            <p:cNvPr id="9" name="Straight Arrow Connector 8">
              <a:extLst>
                <a:ext uri="{FF2B5EF4-FFF2-40B4-BE49-F238E27FC236}">
                  <a16:creationId xmlns:a16="http://schemas.microsoft.com/office/drawing/2014/main" id="{1DA57DB9-6E4E-1146-AF78-F79D2A1E341E}"/>
                </a:ext>
              </a:extLst>
            </p:cNvPr>
            <p:cNvCxnSpPr>
              <a:cxnSpLocks/>
            </p:cNvCxnSpPr>
            <p:nvPr/>
          </p:nvCxnSpPr>
          <p:spPr>
            <a:xfrm flipV="1">
              <a:off x="3429726" y="3054677"/>
              <a:ext cx="1611630" cy="122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9DF9D2-8931-5A4B-87EC-809F99F8E233}"/>
                </a:ext>
              </a:extLst>
            </p:cNvPr>
            <p:cNvCxnSpPr>
              <a:cxnSpLocks/>
            </p:cNvCxnSpPr>
            <p:nvPr/>
          </p:nvCxnSpPr>
          <p:spPr>
            <a:xfrm flipV="1">
              <a:off x="3582126" y="3054677"/>
              <a:ext cx="3060156" cy="1375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23A58B5-1EC8-8E4E-A2A8-D66AA845789C}"/>
                </a:ext>
              </a:extLst>
            </p:cNvPr>
            <p:cNvCxnSpPr>
              <a:cxnSpLocks/>
            </p:cNvCxnSpPr>
            <p:nvPr/>
          </p:nvCxnSpPr>
          <p:spPr>
            <a:xfrm flipV="1">
              <a:off x="7373076" y="2951807"/>
              <a:ext cx="308610" cy="132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D9398-93BD-1F48-AEF8-D682709BC767}"/>
                </a:ext>
              </a:extLst>
            </p:cNvPr>
            <p:cNvCxnSpPr>
              <a:cxnSpLocks/>
            </p:cNvCxnSpPr>
            <p:nvPr/>
          </p:nvCxnSpPr>
          <p:spPr>
            <a:xfrm flipH="1" flipV="1">
              <a:off x="5882610" y="2951809"/>
              <a:ext cx="1391876" cy="13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CBC77D-48F6-DB4B-A3C5-C8B045C6584D}"/>
              </a:ext>
            </a:extLst>
          </p:cNvPr>
          <p:cNvSpPr>
            <a:spLocks noGrp="1"/>
          </p:cNvSpPr>
          <p:nvPr>
            <p:ph type="title"/>
          </p:nvPr>
        </p:nvSpPr>
        <p:spPr/>
        <p:txBody>
          <a:bodyPr/>
          <a:lstStyle/>
          <a:p>
            <a:r>
              <a:rPr lang="en-US" dirty="0"/>
              <a:t>Step 3: Defining the My Block</a:t>
            </a:r>
          </a:p>
        </p:txBody>
      </p:sp>
      <p:sp>
        <p:nvSpPr>
          <p:cNvPr id="12" name="Content Placeholder 11">
            <a:extLst>
              <a:ext uri="{FF2B5EF4-FFF2-40B4-BE49-F238E27FC236}">
                <a16:creationId xmlns:a16="http://schemas.microsoft.com/office/drawing/2014/main" id="{9DEDC046-A09A-AA4E-A4E2-546B485A6C1E}"/>
              </a:ext>
            </a:extLst>
          </p:cNvPr>
          <p:cNvSpPr>
            <a:spLocks noGrp="1"/>
          </p:cNvSpPr>
          <p:nvPr>
            <p:ph idx="1"/>
          </p:nvPr>
        </p:nvSpPr>
        <p:spPr>
          <a:xfrm>
            <a:off x="155088" y="1140006"/>
            <a:ext cx="4663492" cy="5082601"/>
          </a:xfrm>
        </p:spPr>
        <p:txBody>
          <a:bodyPr/>
          <a:lstStyle/>
          <a:p>
            <a:r>
              <a:rPr lang="en-US" dirty="0"/>
              <a:t>Once you click ”Save,” a Define Block appears in the canvas.</a:t>
            </a:r>
          </a:p>
          <a:p>
            <a:r>
              <a:rPr lang="en-US" dirty="0"/>
              <a:t>The code for the My Block goes under the Define Block.</a:t>
            </a:r>
          </a:p>
          <a:p>
            <a:r>
              <a:rPr lang="en-US" dirty="0"/>
              <a:t>Add the programming blocks that you want in your My Block under the Define Block. </a:t>
            </a:r>
          </a:p>
          <a:p>
            <a:r>
              <a:rPr lang="en-US" dirty="0"/>
              <a:t>To use the inputs from the My Block, drag the oval inputs from the Define Block to the places where you need them as demonstrated in the images to the right.</a:t>
            </a:r>
          </a:p>
          <a:p>
            <a:r>
              <a:rPr lang="en-US" dirty="0"/>
              <a:t>The code on the right sets up a My Block that takes in speed and rotations and moves straight with the speed and rotations inputted.</a:t>
            </a:r>
          </a:p>
          <a:p>
            <a:endParaRPr lang="en-US" dirty="0"/>
          </a:p>
        </p:txBody>
      </p:sp>
      <p:sp>
        <p:nvSpPr>
          <p:cNvPr id="4" name="Footer Placeholder 3">
            <a:extLst>
              <a:ext uri="{FF2B5EF4-FFF2-40B4-BE49-F238E27FC236}">
                <a16:creationId xmlns:a16="http://schemas.microsoft.com/office/drawing/2014/main" id="{AB251964-C6F0-A842-BB77-0CFE99F4C475}"/>
              </a:ext>
            </a:extLst>
          </p:cNvPr>
          <p:cNvSpPr>
            <a:spLocks noGrp="1"/>
          </p:cNvSpPr>
          <p:nvPr>
            <p:ph type="ftr" sz="quarter" idx="11"/>
          </p:nvPr>
        </p:nvSpPr>
        <p:spPr/>
        <p:txBody>
          <a:bodyPr/>
          <a:lstStyle/>
          <a:p>
            <a:r>
              <a:rPr lang="en-US"/>
              <a:t>Copyright © 2023 Prime Lessons (primelessons.org) CC-BY-NC-SA.  (Last edit: 6/8/2023)</a:t>
            </a:r>
          </a:p>
        </p:txBody>
      </p:sp>
      <p:sp>
        <p:nvSpPr>
          <p:cNvPr id="5" name="Slide Number Placeholder 4">
            <a:extLst>
              <a:ext uri="{FF2B5EF4-FFF2-40B4-BE49-F238E27FC236}">
                <a16:creationId xmlns:a16="http://schemas.microsoft.com/office/drawing/2014/main" id="{21B061F9-8230-D849-85D3-FCCB9C949D80}"/>
              </a:ext>
            </a:extLst>
          </p:cNvPr>
          <p:cNvSpPr>
            <a:spLocks noGrp="1"/>
          </p:cNvSpPr>
          <p:nvPr>
            <p:ph type="sldNum" sz="quarter" idx="12"/>
          </p:nvPr>
        </p:nvSpPr>
        <p:spPr/>
        <p:txBody>
          <a:bodyPr/>
          <a:lstStyle/>
          <a:p>
            <a:fld id="{4382A7F7-08BF-4252-8141-63FB96055BBB}" type="slidenum">
              <a:rPr lang="en-US" smtClean="0"/>
              <a:pPr/>
              <a:t>9</a:t>
            </a:fld>
            <a:endParaRPr lang="en-US"/>
          </a:p>
        </p:txBody>
      </p:sp>
      <p:sp>
        <p:nvSpPr>
          <p:cNvPr id="22" name="Down Arrow 21">
            <a:extLst>
              <a:ext uri="{FF2B5EF4-FFF2-40B4-BE49-F238E27FC236}">
                <a16:creationId xmlns:a16="http://schemas.microsoft.com/office/drawing/2014/main" id="{676A2876-32C0-0946-97F9-FCB876AE2077}"/>
              </a:ext>
            </a:extLst>
          </p:cNvPr>
          <p:cNvSpPr/>
          <p:nvPr/>
        </p:nvSpPr>
        <p:spPr>
          <a:xfrm>
            <a:off x="6411074" y="2230935"/>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009A2C99-E41D-A14F-92E9-079EE87E7DF9}"/>
              </a:ext>
            </a:extLst>
          </p:cNvPr>
          <p:cNvSpPr/>
          <p:nvPr/>
        </p:nvSpPr>
        <p:spPr>
          <a:xfrm>
            <a:off x="6411073" y="4238786"/>
            <a:ext cx="485335" cy="409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4551179-C7D7-DD9E-326D-8A06D8ECB611}"/>
              </a:ext>
            </a:extLst>
          </p:cNvPr>
          <p:cNvPicPr>
            <a:picLocks noChangeAspect="1"/>
          </p:cNvPicPr>
          <p:nvPr/>
        </p:nvPicPr>
        <p:blipFill>
          <a:blip r:embed="rId2"/>
          <a:stretch>
            <a:fillRect/>
          </a:stretch>
        </p:blipFill>
        <p:spPr>
          <a:xfrm>
            <a:off x="4833267" y="1449844"/>
            <a:ext cx="3656341" cy="706294"/>
          </a:xfrm>
          <a:prstGeom prst="rect">
            <a:avLst/>
          </a:prstGeom>
        </p:spPr>
      </p:pic>
      <p:pic>
        <p:nvPicPr>
          <p:cNvPr id="11" name="Picture 10">
            <a:extLst>
              <a:ext uri="{FF2B5EF4-FFF2-40B4-BE49-F238E27FC236}">
                <a16:creationId xmlns:a16="http://schemas.microsoft.com/office/drawing/2014/main" id="{3C0DA9C1-D1CA-EB34-F5A8-B7AC18F8DCB3}"/>
              </a:ext>
            </a:extLst>
          </p:cNvPr>
          <p:cNvPicPr>
            <a:picLocks noChangeAspect="1"/>
          </p:cNvPicPr>
          <p:nvPr/>
        </p:nvPicPr>
        <p:blipFill>
          <a:blip r:embed="rId3"/>
          <a:stretch>
            <a:fillRect/>
          </a:stretch>
        </p:blipFill>
        <p:spPr>
          <a:xfrm>
            <a:off x="4839205" y="2686309"/>
            <a:ext cx="3632928" cy="1432100"/>
          </a:xfrm>
          <a:prstGeom prst="rect">
            <a:avLst/>
          </a:prstGeom>
        </p:spPr>
      </p:pic>
      <p:grpSp>
        <p:nvGrpSpPr>
          <p:cNvPr id="27" name="Group 26">
            <a:extLst>
              <a:ext uri="{FF2B5EF4-FFF2-40B4-BE49-F238E27FC236}">
                <a16:creationId xmlns:a16="http://schemas.microsoft.com/office/drawing/2014/main" id="{29949AE2-1A9E-2BFE-70B6-D3688B568304}"/>
              </a:ext>
            </a:extLst>
          </p:cNvPr>
          <p:cNvGrpSpPr/>
          <p:nvPr/>
        </p:nvGrpSpPr>
        <p:grpSpPr>
          <a:xfrm>
            <a:off x="4839205" y="4699728"/>
            <a:ext cx="3656341" cy="1467219"/>
            <a:chOff x="1439678" y="3884652"/>
            <a:chExt cx="3656341" cy="1467219"/>
          </a:xfrm>
        </p:grpSpPr>
        <p:pic>
          <p:nvPicPr>
            <p:cNvPr id="14" name="Picture 13">
              <a:extLst>
                <a:ext uri="{FF2B5EF4-FFF2-40B4-BE49-F238E27FC236}">
                  <a16:creationId xmlns:a16="http://schemas.microsoft.com/office/drawing/2014/main" id="{6B5BCD56-9EE5-F305-AE86-2E5FFCFAE46A}"/>
                </a:ext>
              </a:extLst>
            </p:cNvPr>
            <p:cNvPicPr>
              <a:picLocks noChangeAspect="1"/>
            </p:cNvPicPr>
            <p:nvPr/>
          </p:nvPicPr>
          <p:blipFill>
            <a:blip r:embed="rId4"/>
            <a:stretch>
              <a:fillRect/>
            </a:stretch>
          </p:blipFill>
          <p:spPr>
            <a:xfrm>
              <a:off x="1439678" y="3884652"/>
              <a:ext cx="3656341" cy="1467219"/>
            </a:xfrm>
            <a:prstGeom prst="rect">
              <a:avLst/>
            </a:prstGeom>
          </p:spPr>
        </p:pic>
        <p:cxnSp>
          <p:nvCxnSpPr>
            <p:cNvPr id="15" name="Straight Arrow Connector 14">
              <a:extLst>
                <a:ext uri="{FF2B5EF4-FFF2-40B4-BE49-F238E27FC236}">
                  <a16:creationId xmlns:a16="http://schemas.microsoft.com/office/drawing/2014/main" id="{E6C1C038-4CC1-D78F-92E6-AB6A67FAF60F}"/>
                </a:ext>
              </a:extLst>
            </p:cNvPr>
            <p:cNvCxnSpPr>
              <a:cxnSpLocks/>
            </p:cNvCxnSpPr>
            <p:nvPr/>
          </p:nvCxnSpPr>
          <p:spPr>
            <a:xfrm flipH="1">
              <a:off x="3320716" y="4354245"/>
              <a:ext cx="941901" cy="6900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3730E4-33C6-7A24-B1A3-D204B7929327}"/>
                </a:ext>
              </a:extLst>
            </p:cNvPr>
            <p:cNvCxnSpPr>
              <a:cxnSpLocks/>
            </p:cNvCxnSpPr>
            <p:nvPr/>
          </p:nvCxnSpPr>
          <p:spPr>
            <a:xfrm>
              <a:off x="3256142" y="4347963"/>
              <a:ext cx="11706" cy="2184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5403992"/>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1759</TotalTime>
  <Words>1270</Words>
  <Application>Microsoft Office PowerPoint</Application>
  <PresentationFormat>On-screen Show (4:3)</PresentationFormat>
  <Paragraphs>104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Helvetica Neue</vt:lpstr>
      <vt:lpstr>Wingdings 2</vt:lpstr>
      <vt:lpstr>Dividend</vt:lpstr>
      <vt:lpstr>My BLOCKS</vt:lpstr>
      <vt:lpstr>Lesson Objectives</vt:lpstr>
      <vt:lpstr>What is a My Block?</vt:lpstr>
      <vt:lpstr>When do You Use a My Block?</vt:lpstr>
      <vt:lpstr>Why Should You Bother?</vt:lpstr>
      <vt:lpstr>What Makes a Useful My Block</vt:lpstr>
      <vt:lpstr>Step 1: Create a My Block</vt:lpstr>
      <vt:lpstr>Step 2: Add Inputs and Labels</vt:lpstr>
      <vt:lpstr>Step 3: Defining the My Block</vt:lpstr>
      <vt:lpstr>Step 4: Using the My BLock</vt:lpstr>
      <vt:lpstr>Step 5: Adding Outputs</vt:lpstr>
      <vt:lpstr>Sharing My Blocks Between Projects</vt:lpstr>
      <vt:lpstr>How to Edit or Delete a My Block</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161</cp:revision>
  <dcterms:created xsi:type="dcterms:W3CDTF">2016-07-04T02:35:12Z</dcterms:created>
  <dcterms:modified xsi:type="dcterms:W3CDTF">2023-06-08T17:43:06Z</dcterms:modified>
</cp:coreProperties>
</file>