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257" r:id="rId3"/>
    <p:sldId id="292" r:id="rId4"/>
    <p:sldId id="294" r:id="rId5"/>
    <p:sldId id="301" r:id="rId6"/>
    <p:sldId id="302" r:id="rId7"/>
    <p:sldId id="303" r:id="rId8"/>
    <p:sldId id="305" r:id="rId9"/>
    <p:sldId id="308" r:id="rId10"/>
    <p:sldId id="296" r:id="rId11"/>
    <p:sldId id="297" r:id="rId12"/>
    <p:sldId id="299" r:id="rId13"/>
    <p:sldId id="309"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75"/>
    <p:restoredTop sz="94613"/>
  </p:normalViewPr>
  <p:slideViewPr>
    <p:cSldViewPr snapToGrid="0" snapToObjects="1">
      <p:cViewPr varScale="1">
        <p:scale>
          <a:sx n="118" d="100"/>
          <a:sy n="118" d="100"/>
        </p:scale>
        <p:origin x="1932" y="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5D8E45B-4436-5D40-9CCF-341913E0D93D}"/>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53287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32734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32679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16AFC95-88F1-2A49-8E3F-A1A1FB8ECED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926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D006C9AF-D4F0-624C-AFE6-32D8770ED93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CEA029A6-85BF-F542-812B-2D999D73AE0C}"/>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70847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295C8510-0F2B-0C42-9E1F-E0C14E2C224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1ADE273-26D3-884C-96D9-3EE5155F21C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3096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01CBB48-C22D-934B-BA9D-0F149F7B256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3752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84E05B85-98FD-D649-BBF1-D88C1F8E275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363F842-7812-7347-BDC8-EDBBD659DED6}"/>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282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7" name="Rectangle 6">
            <a:extLst>
              <a:ext uri="{FF2B5EF4-FFF2-40B4-BE49-F238E27FC236}">
                <a16:creationId xmlns:a16="http://schemas.microsoft.com/office/drawing/2014/main" id="{6097A8D3-4354-D34E-A9C0-7C5F6B9D671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93ACB5FB-B7AD-B142-9169-6E3B42121A9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542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6/8/2023)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5348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6608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6/8/2023)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19A4FEC-D076-C347-B51E-13217A8685D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049398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VARIABLES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0092087A-86D6-3E8F-115F-26F76502662F}"/>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dirty="0"/>
              <a:t>Challenge 1: </a:t>
            </a:r>
          </a:p>
          <a:p>
            <a:pPr lvl="1"/>
            <a:r>
              <a:rPr lang="en-US" dirty="0"/>
              <a:t>Can you make a program that displays the number of times that you have pressed the left button?</a:t>
            </a:r>
          </a:p>
          <a:p>
            <a:r>
              <a:rPr lang="en-US" dirty="0"/>
              <a:t> Challenge 2:</a:t>
            </a:r>
          </a:p>
          <a:p>
            <a:pPr lvl="1"/>
            <a:r>
              <a:rPr lang="en-US" dirty="0"/>
              <a:t>Can you write a program that counts the number of black lines you have crossed?</a:t>
            </a:r>
          </a:p>
        </p:txBody>
      </p:sp>
      <p:sp>
        <p:nvSpPr>
          <p:cNvPr id="3" name="Footer Placeholder 2"/>
          <p:cNvSpPr>
            <a:spLocks noGrp="1"/>
          </p:cNvSpPr>
          <p:nvPr>
            <p:ph type="ftr" sz="quarter" idx="11"/>
          </p:nvPr>
        </p:nvSpPr>
        <p:spPr/>
        <p:txBody>
          <a:bodyPr/>
          <a:lstStyle/>
          <a:p>
            <a:r>
              <a:rPr lang="en-US"/>
              <a:t>Copyright © 2023 Prime Lessons (primelessons.org) CC-BY-NC-SA.  (Last edit: 6/8/2023)</a:t>
            </a:r>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2" y="2189750"/>
            <a:ext cx="941867"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DDB703A3-1069-2296-599D-26F3AC1D0082}"/>
              </a:ext>
            </a:extLst>
          </p:cNvPr>
          <p:cNvSpPr>
            <a:spLocks noGrp="1"/>
          </p:cNvSpPr>
          <p:nvPr>
            <p:ph type="sldNum" sz="quarter" idx="12"/>
          </p:nvPr>
        </p:nvSpPr>
        <p:spPr/>
        <p:txBody>
          <a:bodyPr/>
          <a:lstStyle/>
          <a:p>
            <a:fld id="{BBD74847-7BE4-4E4D-8159-51DF7B93C616}" type="slidenum">
              <a:rPr lang="en-US" smtClean="0"/>
              <a:t>10</a:t>
            </a:fld>
            <a:endParaRPr lang="en-US"/>
          </a:p>
        </p:txBody>
      </p:sp>
    </p:spTree>
    <p:extLst>
      <p:ext uri="{BB962C8B-B14F-4D97-AF65-F5344CB8AC3E}">
        <p14:creationId xmlns:p14="http://schemas.microsoft.com/office/powerpoint/2010/main" val="39752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87180F4-2BC8-407A-B520-C13D4BB724B0}"/>
              </a:ext>
            </a:extLst>
          </p:cNvPr>
          <p:cNvPicPr>
            <a:picLocks noChangeAspect="1"/>
          </p:cNvPicPr>
          <p:nvPr/>
        </p:nvPicPr>
        <p:blipFill>
          <a:blip r:embed="rId2"/>
          <a:stretch>
            <a:fillRect/>
          </a:stretch>
        </p:blipFill>
        <p:spPr>
          <a:xfrm>
            <a:off x="247270" y="1853301"/>
            <a:ext cx="4453470" cy="3706141"/>
          </a:xfrm>
          <a:prstGeom prst="rect">
            <a:avLst/>
          </a:prstGeom>
        </p:spPr>
      </p:pic>
      <p:sp>
        <p:nvSpPr>
          <p:cNvPr id="46082" name="Title 1"/>
          <p:cNvSpPr>
            <a:spLocks noGrp="1"/>
          </p:cNvSpPr>
          <p:nvPr>
            <p:ph type="title"/>
          </p:nvPr>
        </p:nvSpPr>
        <p:spPr/>
        <p:txBody>
          <a:bodyPr>
            <a:normAutofit/>
          </a:bodyPr>
          <a:lstStyle/>
          <a:p>
            <a:r>
              <a:rPr lang="en-US" altLang="en-US" sz="4300" dirty="0"/>
              <a:t>Solution: Count Clicks</a:t>
            </a:r>
          </a:p>
        </p:txBody>
      </p:sp>
      <p:sp>
        <p:nvSpPr>
          <p:cNvPr id="2" name="Footer Placeholder 1"/>
          <p:cNvSpPr>
            <a:spLocks noGrp="1"/>
          </p:cNvSpPr>
          <p:nvPr>
            <p:ph type="ftr" sz="quarter" idx="11"/>
          </p:nvPr>
        </p:nvSpPr>
        <p:spPr/>
        <p:txBody>
          <a:bodyPr/>
          <a:lstStyle/>
          <a:p>
            <a:r>
              <a:rPr lang="en-US"/>
              <a:t>Copyright © 2023 Prime Lessons (primelessons.org) CC-BY-NC-SA.  (Last edit: 6/8/2023)</a:t>
            </a:r>
          </a:p>
        </p:txBody>
      </p:sp>
      <p:sp>
        <p:nvSpPr>
          <p:cNvPr id="4" name="TextBox 3">
            <a:extLst>
              <a:ext uri="{FF2B5EF4-FFF2-40B4-BE49-F238E27FC236}">
                <a16:creationId xmlns:a16="http://schemas.microsoft.com/office/drawing/2014/main" id="{85E4F166-5C1A-6C4A-8228-54E5E19118D3}"/>
              </a:ext>
            </a:extLst>
          </p:cNvPr>
          <p:cNvSpPr txBox="1"/>
          <p:nvPr/>
        </p:nvSpPr>
        <p:spPr>
          <a:xfrm>
            <a:off x="2578719" y="2495862"/>
            <a:ext cx="3895122" cy="307777"/>
          </a:xfrm>
          <a:prstGeom prst="rect">
            <a:avLst/>
          </a:prstGeom>
          <a:noFill/>
        </p:spPr>
        <p:txBody>
          <a:bodyPr wrap="square" rtlCol="0">
            <a:spAutoFit/>
          </a:bodyPr>
          <a:lstStyle/>
          <a:p>
            <a:r>
              <a:rPr lang="en-US" sz="1400" dirty="0"/>
              <a:t>Initialize the Counter variable to 0</a:t>
            </a:r>
          </a:p>
        </p:txBody>
      </p:sp>
      <p:sp>
        <p:nvSpPr>
          <p:cNvPr id="10" name="TextBox 9">
            <a:extLst>
              <a:ext uri="{FF2B5EF4-FFF2-40B4-BE49-F238E27FC236}">
                <a16:creationId xmlns:a16="http://schemas.microsoft.com/office/drawing/2014/main" id="{6D2121D1-0A8C-6540-BDA3-316A82352E1D}"/>
              </a:ext>
            </a:extLst>
          </p:cNvPr>
          <p:cNvSpPr txBox="1"/>
          <p:nvPr/>
        </p:nvSpPr>
        <p:spPr>
          <a:xfrm>
            <a:off x="4700740" y="3285622"/>
            <a:ext cx="3477836" cy="523220"/>
          </a:xfrm>
          <a:prstGeom prst="rect">
            <a:avLst/>
          </a:prstGeom>
          <a:noFill/>
        </p:spPr>
        <p:txBody>
          <a:bodyPr wrap="square" rtlCol="0">
            <a:spAutoFit/>
          </a:bodyPr>
          <a:lstStyle/>
          <a:p>
            <a:r>
              <a:rPr lang="en-US" sz="1400" dirty="0"/>
              <a:t>Every time the Left button is pressed, increase the Counter variable by one</a:t>
            </a:r>
          </a:p>
        </p:txBody>
      </p:sp>
      <p:sp>
        <p:nvSpPr>
          <p:cNvPr id="11" name="TextBox 10">
            <a:extLst>
              <a:ext uri="{FF2B5EF4-FFF2-40B4-BE49-F238E27FC236}">
                <a16:creationId xmlns:a16="http://schemas.microsoft.com/office/drawing/2014/main" id="{ED368256-45E3-8C4C-849E-3C40E743BC47}"/>
              </a:ext>
            </a:extLst>
          </p:cNvPr>
          <p:cNvSpPr txBox="1"/>
          <p:nvPr/>
        </p:nvSpPr>
        <p:spPr>
          <a:xfrm>
            <a:off x="2241584" y="4889691"/>
            <a:ext cx="4057616" cy="307777"/>
          </a:xfrm>
          <a:prstGeom prst="rect">
            <a:avLst/>
          </a:prstGeom>
          <a:noFill/>
        </p:spPr>
        <p:txBody>
          <a:bodyPr wrap="square" rtlCol="0">
            <a:spAutoFit/>
          </a:bodyPr>
          <a:lstStyle/>
          <a:p>
            <a:r>
              <a:rPr lang="en-US" sz="1400" dirty="0"/>
              <a:t>Write that Counter Variable to the screen to display</a:t>
            </a:r>
          </a:p>
        </p:txBody>
      </p:sp>
      <p:sp>
        <p:nvSpPr>
          <p:cNvPr id="12" name="TextBox 11">
            <a:extLst>
              <a:ext uri="{FF2B5EF4-FFF2-40B4-BE49-F238E27FC236}">
                <a16:creationId xmlns:a16="http://schemas.microsoft.com/office/drawing/2014/main" id="{5B4DC0EA-FFDF-1D4D-AE3D-733816A572B6}"/>
              </a:ext>
            </a:extLst>
          </p:cNvPr>
          <p:cNvSpPr txBox="1"/>
          <p:nvPr/>
        </p:nvSpPr>
        <p:spPr>
          <a:xfrm>
            <a:off x="4700740" y="4144752"/>
            <a:ext cx="3535632" cy="738664"/>
          </a:xfrm>
          <a:prstGeom prst="rect">
            <a:avLst/>
          </a:prstGeom>
          <a:noFill/>
        </p:spPr>
        <p:txBody>
          <a:bodyPr wrap="square" rtlCol="0">
            <a:spAutoFit/>
          </a:bodyPr>
          <a:lstStyle/>
          <a:p>
            <a:r>
              <a:rPr lang="en-US" sz="1400" dirty="0"/>
              <a:t>Wait until the button is released otherwise it will go through the loop multiple times each time you press the button</a:t>
            </a:r>
          </a:p>
        </p:txBody>
      </p:sp>
      <p:sp>
        <p:nvSpPr>
          <p:cNvPr id="3" name="Slide Number Placeholder 2">
            <a:extLst>
              <a:ext uri="{FF2B5EF4-FFF2-40B4-BE49-F238E27FC236}">
                <a16:creationId xmlns:a16="http://schemas.microsoft.com/office/drawing/2014/main" id="{28EDAC1C-E757-7B52-1711-78C924491B64}"/>
              </a:ext>
            </a:extLst>
          </p:cNvPr>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22210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961DC-10C4-B09A-0335-FD13AAB9065E}"/>
              </a:ext>
            </a:extLst>
          </p:cNvPr>
          <p:cNvPicPr>
            <a:picLocks noChangeAspect="1"/>
          </p:cNvPicPr>
          <p:nvPr/>
        </p:nvPicPr>
        <p:blipFill>
          <a:blip r:embed="rId2"/>
          <a:stretch>
            <a:fillRect/>
          </a:stretch>
        </p:blipFill>
        <p:spPr>
          <a:xfrm>
            <a:off x="427262" y="1612913"/>
            <a:ext cx="3349080" cy="4349954"/>
          </a:xfrm>
          <a:prstGeom prst="rect">
            <a:avLst/>
          </a:prstGeom>
        </p:spPr>
      </p:pic>
      <p:sp>
        <p:nvSpPr>
          <p:cNvPr id="46082" name="Title 1"/>
          <p:cNvSpPr>
            <a:spLocks noGrp="1"/>
          </p:cNvSpPr>
          <p:nvPr>
            <p:ph type="title"/>
          </p:nvPr>
        </p:nvSpPr>
        <p:spPr/>
        <p:txBody>
          <a:bodyPr>
            <a:noAutofit/>
          </a:bodyPr>
          <a:lstStyle/>
          <a:p>
            <a:r>
              <a:rPr lang="en-US" altLang="en-US" sz="4300" dirty="0"/>
              <a:t>Solution: Count the Lines</a:t>
            </a:r>
          </a:p>
        </p:txBody>
      </p:sp>
      <p:sp>
        <p:nvSpPr>
          <p:cNvPr id="2" name="Footer Placeholder 1"/>
          <p:cNvSpPr>
            <a:spLocks noGrp="1"/>
          </p:cNvSpPr>
          <p:nvPr>
            <p:ph type="ftr" sz="quarter" idx="11"/>
          </p:nvPr>
        </p:nvSpPr>
        <p:spPr/>
        <p:txBody>
          <a:bodyPr/>
          <a:lstStyle/>
          <a:p>
            <a:r>
              <a:rPr lang="en-US"/>
              <a:t>Copyright © 2023 Prime Lessons (primelessons.org) CC-BY-NC-SA.  (Last edit: 6/8/2023)</a:t>
            </a:r>
          </a:p>
        </p:txBody>
      </p:sp>
      <p:sp>
        <p:nvSpPr>
          <p:cNvPr id="8" name="TextBox 7">
            <a:extLst>
              <a:ext uri="{FF2B5EF4-FFF2-40B4-BE49-F238E27FC236}">
                <a16:creationId xmlns:a16="http://schemas.microsoft.com/office/drawing/2014/main" id="{CB35A25B-2DE6-ED47-B2D3-4D80FB61FC2A}"/>
              </a:ext>
            </a:extLst>
          </p:cNvPr>
          <p:cNvSpPr txBox="1"/>
          <p:nvPr/>
        </p:nvSpPr>
        <p:spPr>
          <a:xfrm>
            <a:off x="2398725" y="2213259"/>
            <a:ext cx="3895122" cy="307777"/>
          </a:xfrm>
          <a:prstGeom prst="rect">
            <a:avLst/>
          </a:prstGeom>
          <a:noFill/>
        </p:spPr>
        <p:txBody>
          <a:bodyPr wrap="square" rtlCol="0">
            <a:spAutoFit/>
          </a:bodyPr>
          <a:lstStyle/>
          <a:p>
            <a:r>
              <a:rPr lang="en-US" sz="1400" dirty="0"/>
              <a:t>Initialize the Counter variable to 0</a:t>
            </a:r>
          </a:p>
        </p:txBody>
      </p:sp>
      <p:sp>
        <p:nvSpPr>
          <p:cNvPr id="9" name="TextBox 8">
            <a:extLst>
              <a:ext uri="{FF2B5EF4-FFF2-40B4-BE49-F238E27FC236}">
                <a16:creationId xmlns:a16="http://schemas.microsoft.com/office/drawing/2014/main" id="{961A8DDF-5F7B-0745-BC9D-102A2BD8C8EE}"/>
              </a:ext>
            </a:extLst>
          </p:cNvPr>
          <p:cNvSpPr txBox="1"/>
          <p:nvPr/>
        </p:nvSpPr>
        <p:spPr>
          <a:xfrm>
            <a:off x="3776342" y="4037614"/>
            <a:ext cx="3477836" cy="523220"/>
          </a:xfrm>
          <a:prstGeom prst="rect">
            <a:avLst/>
          </a:prstGeom>
          <a:noFill/>
        </p:spPr>
        <p:txBody>
          <a:bodyPr wrap="square" rtlCol="0">
            <a:spAutoFit/>
          </a:bodyPr>
          <a:lstStyle/>
          <a:p>
            <a:r>
              <a:rPr lang="en-US" sz="1400" dirty="0"/>
              <a:t>Every time a black line is seen, increase the Counter variable by one</a:t>
            </a:r>
          </a:p>
        </p:txBody>
      </p:sp>
      <p:sp>
        <p:nvSpPr>
          <p:cNvPr id="10" name="TextBox 9">
            <a:extLst>
              <a:ext uri="{FF2B5EF4-FFF2-40B4-BE49-F238E27FC236}">
                <a16:creationId xmlns:a16="http://schemas.microsoft.com/office/drawing/2014/main" id="{B99498CB-1AC9-304D-996E-0A1632586E06}"/>
              </a:ext>
            </a:extLst>
          </p:cNvPr>
          <p:cNvSpPr txBox="1"/>
          <p:nvPr/>
        </p:nvSpPr>
        <p:spPr>
          <a:xfrm>
            <a:off x="2274607" y="5234882"/>
            <a:ext cx="4019240" cy="307777"/>
          </a:xfrm>
          <a:prstGeom prst="rect">
            <a:avLst/>
          </a:prstGeom>
          <a:noFill/>
        </p:spPr>
        <p:txBody>
          <a:bodyPr wrap="square" rtlCol="0">
            <a:spAutoFit/>
          </a:bodyPr>
          <a:lstStyle/>
          <a:p>
            <a:r>
              <a:rPr lang="en-US" sz="1400" dirty="0"/>
              <a:t>Write that Counter Variable to the screen to display</a:t>
            </a:r>
          </a:p>
        </p:txBody>
      </p:sp>
      <p:sp>
        <p:nvSpPr>
          <p:cNvPr id="11" name="TextBox 10">
            <a:extLst>
              <a:ext uri="{FF2B5EF4-FFF2-40B4-BE49-F238E27FC236}">
                <a16:creationId xmlns:a16="http://schemas.microsoft.com/office/drawing/2014/main" id="{A83D9FED-FA61-DB45-B2D4-A852213AC234}"/>
              </a:ext>
            </a:extLst>
          </p:cNvPr>
          <p:cNvSpPr txBox="1"/>
          <p:nvPr/>
        </p:nvSpPr>
        <p:spPr>
          <a:xfrm>
            <a:off x="3852376" y="4692917"/>
            <a:ext cx="4769230" cy="523220"/>
          </a:xfrm>
          <a:prstGeom prst="rect">
            <a:avLst/>
          </a:prstGeom>
          <a:noFill/>
        </p:spPr>
        <p:txBody>
          <a:bodyPr wrap="square" rtlCol="0">
            <a:spAutoFit/>
          </a:bodyPr>
          <a:lstStyle/>
          <a:p>
            <a:r>
              <a:rPr lang="en-US" sz="1400" dirty="0"/>
              <a:t>Wait until the sensor sees white, otherwise you will count the same black line multiple times.</a:t>
            </a:r>
          </a:p>
        </p:txBody>
      </p:sp>
      <p:sp>
        <p:nvSpPr>
          <p:cNvPr id="12" name="TextBox 11">
            <a:extLst>
              <a:ext uri="{FF2B5EF4-FFF2-40B4-BE49-F238E27FC236}">
                <a16:creationId xmlns:a16="http://schemas.microsoft.com/office/drawing/2014/main" id="{BBC2F437-B190-B046-A43C-94544C19D4E7}"/>
              </a:ext>
            </a:extLst>
          </p:cNvPr>
          <p:cNvSpPr txBox="1"/>
          <p:nvPr/>
        </p:nvSpPr>
        <p:spPr>
          <a:xfrm>
            <a:off x="2857922" y="3098473"/>
            <a:ext cx="3895122" cy="307777"/>
          </a:xfrm>
          <a:prstGeom prst="rect">
            <a:avLst/>
          </a:prstGeom>
          <a:noFill/>
        </p:spPr>
        <p:txBody>
          <a:bodyPr wrap="square" rtlCol="0">
            <a:spAutoFit/>
          </a:bodyPr>
          <a:lstStyle/>
          <a:p>
            <a:r>
              <a:rPr lang="en-US" sz="1400" dirty="0"/>
              <a:t>Start moving the robot</a:t>
            </a:r>
          </a:p>
        </p:txBody>
      </p:sp>
      <p:sp>
        <p:nvSpPr>
          <p:cNvPr id="13" name="TextBox 12">
            <a:extLst>
              <a:ext uri="{FF2B5EF4-FFF2-40B4-BE49-F238E27FC236}">
                <a16:creationId xmlns:a16="http://schemas.microsoft.com/office/drawing/2014/main" id="{4378FAEF-6432-416F-AF9E-B4B6ED526B6D}"/>
              </a:ext>
            </a:extLst>
          </p:cNvPr>
          <p:cNvSpPr txBox="1"/>
          <p:nvPr/>
        </p:nvSpPr>
        <p:spPr>
          <a:xfrm>
            <a:off x="3234616" y="2645164"/>
            <a:ext cx="3895122" cy="307777"/>
          </a:xfrm>
          <a:prstGeom prst="rect">
            <a:avLst/>
          </a:prstGeom>
          <a:noFill/>
        </p:spPr>
        <p:txBody>
          <a:bodyPr wrap="square" rtlCol="0">
            <a:spAutoFit/>
          </a:bodyPr>
          <a:lstStyle/>
          <a:p>
            <a:r>
              <a:rPr lang="en-US" sz="1400" dirty="0"/>
              <a:t>Set movement motors</a:t>
            </a:r>
          </a:p>
        </p:txBody>
      </p:sp>
      <p:sp>
        <p:nvSpPr>
          <p:cNvPr id="6" name="Slide Number Placeholder 5">
            <a:extLst>
              <a:ext uri="{FF2B5EF4-FFF2-40B4-BE49-F238E27FC236}">
                <a16:creationId xmlns:a16="http://schemas.microsoft.com/office/drawing/2014/main" id="{E45FF049-247A-4B9B-41C2-4D75B2E3671C}"/>
              </a:ext>
            </a:extLst>
          </p:cNvPr>
          <p:cNvSpPr>
            <a:spLocks noGrp="1"/>
          </p:cNvSpPr>
          <p:nvPr>
            <p:ph type="sldNum" sz="quarter" idx="12"/>
          </p:nvPr>
        </p:nvSpPr>
        <p:spPr/>
        <p:txBody>
          <a:bodyPr/>
          <a:lstStyle/>
          <a:p>
            <a:fld id="{BBD74847-7BE4-4E4D-8159-51DF7B93C616}" type="slidenum">
              <a:rPr lang="en-US" smtClean="0"/>
              <a:t>12</a:t>
            </a:fld>
            <a:endParaRPr lang="en-US"/>
          </a:p>
        </p:txBody>
      </p:sp>
    </p:spTree>
    <p:extLst>
      <p:ext uri="{BB962C8B-B14F-4D97-AF65-F5344CB8AC3E}">
        <p14:creationId xmlns:p14="http://schemas.microsoft.com/office/powerpoint/2010/main" val="109580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7407C9-DB34-3952-0F21-367B810303CE}"/>
              </a:ext>
            </a:extLst>
          </p:cNvPr>
          <p:cNvPicPr>
            <a:picLocks noChangeAspect="1"/>
          </p:cNvPicPr>
          <p:nvPr/>
        </p:nvPicPr>
        <p:blipFill>
          <a:blip r:embed="rId2"/>
          <a:stretch>
            <a:fillRect/>
          </a:stretch>
        </p:blipFill>
        <p:spPr>
          <a:xfrm>
            <a:off x="633590" y="1145865"/>
            <a:ext cx="3317928" cy="5070451"/>
          </a:xfrm>
          <a:prstGeom prst="rect">
            <a:avLst/>
          </a:prstGeom>
        </p:spPr>
      </p:pic>
      <p:sp>
        <p:nvSpPr>
          <p:cNvPr id="2" name="Title 1">
            <a:extLst>
              <a:ext uri="{FF2B5EF4-FFF2-40B4-BE49-F238E27FC236}">
                <a16:creationId xmlns:a16="http://schemas.microsoft.com/office/drawing/2014/main" id="{8BA17800-131F-1F48-8F3A-B05A61291957}"/>
              </a:ext>
            </a:extLst>
          </p:cNvPr>
          <p:cNvSpPr>
            <a:spLocks noGrp="1"/>
          </p:cNvSpPr>
          <p:nvPr>
            <p:ph type="title"/>
          </p:nvPr>
        </p:nvSpPr>
        <p:spPr/>
        <p:txBody>
          <a:bodyPr/>
          <a:lstStyle/>
          <a:p>
            <a:r>
              <a:rPr lang="en-US" dirty="0"/>
              <a:t>Non-numeric Variables</a:t>
            </a:r>
          </a:p>
        </p:txBody>
      </p:sp>
      <p:sp>
        <p:nvSpPr>
          <p:cNvPr id="3" name="Content Placeholder 2">
            <a:extLst>
              <a:ext uri="{FF2B5EF4-FFF2-40B4-BE49-F238E27FC236}">
                <a16:creationId xmlns:a16="http://schemas.microsoft.com/office/drawing/2014/main" id="{A057D6AA-4F97-FD4F-808F-2584C174A366}"/>
              </a:ext>
            </a:extLst>
          </p:cNvPr>
          <p:cNvSpPr>
            <a:spLocks noGrp="1"/>
          </p:cNvSpPr>
          <p:nvPr>
            <p:ph idx="1"/>
          </p:nvPr>
        </p:nvSpPr>
        <p:spPr>
          <a:xfrm>
            <a:off x="4695093" y="1498959"/>
            <a:ext cx="4129593" cy="4361544"/>
          </a:xfrm>
        </p:spPr>
        <p:txBody>
          <a:bodyPr>
            <a:normAutofit/>
          </a:bodyPr>
          <a:lstStyle/>
          <a:p>
            <a:r>
              <a:rPr lang="en-US" dirty="0"/>
              <a:t>Variables can also store text</a:t>
            </a:r>
          </a:p>
          <a:p>
            <a:r>
              <a:rPr lang="en-US" dirty="0"/>
              <a:t>In the example on the left, we use the “Error Message” variable to store text that describes what went wrong</a:t>
            </a:r>
          </a:p>
          <a:p>
            <a:r>
              <a:rPr lang="en-US" dirty="0"/>
              <a:t>The program lets the user know if the robot travelled too far or too little if the goal was to move 500 degrees.</a:t>
            </a:r>
          </a:p>
          <a:p>
            <a:r>
              <a:rPr lang="en-US" dirty="0"/>
              <a:t>Note: 1sec at 50 % speed should move close to 500 degrees with Droid Bot IV</a:t>
            </a:r>
          </a:p>
        </p:txBody>
      </p:sp>
      <p:sp>
        <p:nvSpPr>
          <p:cNvPr id="4" name="Footer Placeholder 3">
            <a:extLst>
              <a:ext uri="{FF2B5EF4-FFF2-40B4-BE49-F238E27FC236}">
                <a16:creationId xmlns:a16="http://schemas.microsoft.com/office/drawing/2014/main" id="{67DC601C-2B12-C644-A1EC-1DFC1643FC74}"/>
              </a:ext>
            </a:extLst>
          </p:cNvPr>
          <p:cNvSpPr>
            <a:spLocks noGrp="1"/>
          </p:cNvSpPr>
          <p:nvPr>
            <p:ph type="ftr" sz="quarter" idx="11"/>
          </p:nvPr>
        </p:nvSpPr>
        <p:spPr/>
        <p:txBody>
          <a:bodyPr/>
          <a:lstStyle/>
          <a:p>
            <a:r>
              <a:rPr lang="en-US"/>
              <a:t>Copyright © 2023 Prime Lessons (primelessons.org) CC-BY-NC-SA.  (Last edit: 6/8/2023)</a:t>
            </a:r>
          </a:p>
        </p:txBody>
      </p:sp>
      <p:sp>
        <p:nvSpPr>
          <p:cNvPr id="9" name="Slide Number Placeholder 8">
            <a:extLst>
              <a:ext uri="{FF2B5EF4-FFF2-40B4-BE49-F238E27FC236}">
                <a16:creationId xmlns:a16="http://schemas.microsoft.com/office/drawing/2014/main" id="{4511A858-1B7D-6B71-99C4-D10199636A6B}"/>
              </a:ext>
            </a:extLst>
          </p:cNvPr>
          <p:cNvSpPr>
            <a:spLocks noGrp="1"/>
          </p:cNvSpPr>
          <p:nvPr>
            <p:ph type="sldNum" sz="quarter" idx="12"/>
          </p:nvPr>
        </p:nvSpPr>
        <p:spPr/>
        <p:txBody>
          <a:bodyPr/>
          <a:lstStyle/>
          <a:p>
            <a:fld id="{BBD74847-7BE4-4E4D-8159-51DF7B93C616}" type="slidenum">
              <a:rPr lang="en-US" smtClean="0"/>
              <a:t>13</a:t>
            </a:fld>
            <a:endParaRPr lang="en-US"/>
          </a:p>
        </p:txBody>
      </p:sp>
    </p:spTree>
    <p:extLst>
      <p:ext uri="{BB962C8B-B14F-4D97-AF65-F5344CB8AC3E}">
        <p14:creationId xmlns:p14="http://schemas.microsoft.com/office/powerpoint/2010/main" val="347606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a:extLst>
              <a:ext uri="{FF2B5EF4-FFF2-40B4-BE49-F238E27FC236}">
                <a16:creationId xmlns:a16="http://schemas.microsoft.com/office/drawing/2014/main" id="{93FEADBA-6D6A-DEDD-1E21-1834442CBF43}"/>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a:extLst>
              <a:ext uri="{FF2B5EF4-FFF2-40B4-BE49-F238E27FC236}">
                <a16:creationId xmlns:a16="http://schemas.microsoft.com/office/drawing/2014/main" id="{A3CFF1E9-B41F-877B-9A2D-1C78987571AF}"/>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dirty="0"/>
              <a:t>What is a variable?  Ans. A variable stores a value that you can use later in your program. Think of it like a notepad or a box that holds a value for you.</a:t>
            </a:r>
          </a:p>
          <a:p>
            <a:r>
              <a:rPr lang="en-US" altLang="en-US" dirty="0"/>
              <a:t>You can name the variable whatever you want</a:t>
            </a:r>
          </a:p>
          <a:p>
            <a:r>
              <a:rPr lang="en-US" altLang="en-US" dirty="0"/>
              <a:t>You can define the type of variable:</a:t>
            </a:r>
          </a:p>
          <a:p>
            <a:pPr lvl="1"/>
            <a:r>
              <a:rPr lang="en-US" altLang="en-US" dirty="0"/>
              <a:t>Variable (Holds a number or text) </a:t>
            </a:r>
            <a:r>
              <a:rPr lang="en-US" altLang="en-US" dirty="0">
                <a:sym typeface="Wingdings" pitchFamily="2" charset="2"/>
              </a:rPr>
              <a:t> Note: there are no Boolean/logic variables</a:t>
            </a:r>
            <a:endParaRPr lang="en-US" altLang="en-US" dirty="0"/>
          </a:p>
          <a:p>
            <a:pPr lvl="1"/>
            <a:r>
              <a:rPr lang="en-US" altLang="en-US" dirty="0"/>
              <a:t>List (Holds a set of numbers/text … [1,2,3, apple, 55]) – these are covered in the lesson on Lists</a:t>
            </a:r>
          </a:p>
          <a:p>
            <a:r>
              <a:rPr lang="en-US" altLang="en-US" dirty="0"/>
              <a:t>You can either….</a:t>
            </a:r>
          </a:p>
          <a:p>
            <a:pPr lvl="1"/>
            <a:r>
              <a:rPr lang="en-US" altLang="en-US" dirty="0"/>
              <a:t>Write – put a value into the variable</a:t>
            </a:r>
          </a:p>
          <a:p>
            <a:pPr lvl="1"/>
            <a:r>
              <a:rPr lang="en-US" altLang="en-US" dirty="0"/>
              <a:t>Read – retrieve the last value written to the variable</a:t>
            </a:r>
          </a:p>
        </p:txBody>
      </p:sp>
      <p:sp>
        <p:nvSpPr>
          <p:cNvPr id="2" name="Footer Placeholder 1"/>
          <p:cNvSpPr>
            <a:spLocks noGrp="1"/>
          </p:cNvSpPr>
          <p:nvPr>
            <p:ph type="ftr" sz="quarter" idx="11"/>
          </p:nvPr>
        </p:nvSpPr>
        <p:spPr/>
        <p:txBody>
          <a:bodyPr/>
          <a:lstStyle/>
          <a:p>
            <a:r>
              <a:rPr lang="en-US"/>
              <a:t>Copyright © 2023 Prime Lessons (primelessons.org) CC-BY-NC-SA.  (Last edit: 6/8/2023)</a:t>
            </a:r>
          </a:p>
        </p:txBody>
      </p:sp>
      <p:sp>
        <p:nvSpPr>
          <p:cNvPr id="3" name="Slide Number Placeholder 2">
            <a:extLst>
              <a:ext uri="{FF2B5EF4-FFF2-40B4-BE49-F238E27FC236}">
                <a16:creationId xmlns:a16="http://schemas.microsoft.com/office/drawing/2014/main" id="{A46C89E0-DA74-590A-071E-6FE1539AAAF1}"/>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28098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List variables can store multiple data items and make it easy to process all of them. We will cover list variables in a separate lesson in the advanced section.</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endParaRPr lang="en-US" dirty="0"/>
          </a:p>
        </p:txBody>
      </p:sp>
      <p:sp>
        <p:nvSpPr>
          <p:cNvPr id="6" name="Slide Number Placeholder 5">
            <a:extLst>
              <a:ext uri="{FF2B5EF4-FFF2-40B4-BE49-F238E27FC236}">
                <a16:creationId xmlns:a16="http://schemas.microsoft.com/office/drawing/2014/main" id="{7E74C51A-83EF-57B5-A743-625538A2EE70}"/>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199312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9-12-24 at 9.40.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4" y="1635764"/>
            <a:ext cx="3441700" cy="4229100"/>
          </a:xfrm>
          <a:prstGeom prst="rect">
            <a:avLst/>
          </a:prstGeom>
        </p:spPr>
      </p:pic>
      <p:sp>
        <p:nvSpPr>
          <p:cNvPr id="2" name="Title 1"/>
          <p:cNvSpPr>
            <a:spLocks noGrp="1"/>
          </p:cNvSpPr>
          <p:nvPr>
            <p:ph type="title"/>
          </p:nvPr>
        </p:nvSpPr>
        <p:spPr/>
        <p:txBody>
          <a:bodyPr/>
          <a:lstStyle/>
          <a:p>
            <a:r>
              <a:rPr lang="en-US" dirty="0"/>
              <a:t>Creating a Variable</a:t>
            </a:r>
          </a:p>
        </p:txBody>
      </p:sp>
      <p:sp>
        <p:nvSpPr>
          <p:cNvPr id="3" name="Content Placeholder 2"/>
          <p:cNvSpPr>
            <a:spLocks noGrp="1"/>
          </p:cNvSpPr>
          <p:nvPr>
            <p:ph idx="1"/>
          </p:nvPr>
        </p:nvSpPr>
        <p:spPr>
          <a:xfrm>
            <a:off x="3148753" y="1505616"/>
            <a:ext cx="5675931" cy="4654528"/>
          </a:xfrm>
        </p:spPr>
        <p:txBody>
          <a:bodyPr/>
          <a:lstStyle/>
          <a:p>
            <a:r>
              <a:rPr lang="en-US" dirty="0"/>
              <a:t>To create a variable, scroll down to the Variables section</a:t>
            </a:r>
          </a:p>
          <a:p>
            <a:r>
              <a:rPr lang="en-US" dirty="0"/>
              <a:t>Select Make a Variable and Name it.</a:t>
            </a:r>
          </a:p>
          <a:p>
            <a:r>
              <a:rPr lang="en-US" dirty="0"/>
              <a:t>In the example below, a variable called “circumference” has been made</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pic>
        <p:nvPicPr>
          <p:cNvPr id="10" name="Picture 9" descr="Screen Shot 2019-12-24 at 10.02.56 PM.png">
            <a:extLst>
              <a:ext uri="{FF2B5EF4-FFF2-40B4-BE49-F238E27FC236}">
                <a16:creationId xmlns:a16="http://schemas.microsoft.com/office/drawing/2014/main" id="{1CC6F7E8-D568-EB43-915C-AA06A543D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404" y="3429000"/>
            <a:ext cx="4660900" cy="2679700"/>
          </a:xfrm>
          <a:prstGeom prst="rect">
            <a:avLst/>
          </a:prstGeom>
        </p:spPr>
      </p:pic>
      <p:sp>
        <p:nvSpPr>
          <p:cNvPr id="6" name="Slide Number Placeholder 5">
            <a:extLst>
              <a:ext uri="{FF2B5EF4-FFF2-40B4-BE49-F238E27FC236}">
                <a16:creationId xmlns:a16="http://schemas.microsoft.com/office/drawing/2014/main" id="{8E551C74-06AA-2818-26FE-ED83540054C8}"/>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1958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Variable</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pic>
        <p:nvPicPr>
          <p:cNvPr id="6" name="Picture 5" descr="Screen Shot 2019-12-24 at 10.03.05 PM.png">
            <a:extLst>
              <a:ext uri="{FF2B5EF4-FFF2-40B4-BE49-F238E27FC236}">
                <a16:creationId xmlns:a16="http://schemas.microsoft.com/office/drawing/2014/main" id="{6F092495-E2D4-414A-A679-DB99144AA3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6" t="19061" r="7106"/>
          <a:stretch/>
        </p:blipFill>
        <p:spPr>
          <a:xfrm>
            <a:off x="312002" y="2068985"/>
            <a:ext cx="2798285" cy="4091159"/>
          </a:xfrm>
          <a:prstGeom prst="rect">
            <a:avLst/>
          </a:prstGeom>
        </p:spPr>
      </p:pic>
      <p:sp>
        <p:nvSpPr>
          <p:cNvPr id="7" name="Rectangle 6">
            <a:extLst>
              <a:ext uri="{FF2B5EF4-FFF2-40B4-BE49-F238E27FC236}">
                <a16:creationId xmlns:a16="http://schemas.microsoft.com/office/drawing/2014/main" id="{E59BABC3-75C7-264D-99CA-956608F4B8EF}"/>
              </a:ext>
            </a:extLst>
          </p:cNvPr>
          <p:cNvSpPr/>
          <p:nvPr/>
        </p:nvSpPr>
        <p:spPr>
          <a:xfrm>
            <a:off x="278950" y="3559260"/>
            <a:ext cx="3004113" cy="63897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Shot 2019-12-24 at 9.49.10 PM.png">
            <a:extLst>
              <a:ext uri="{FF2B5EF4-FFF2-40B4-BE49-F238E27FC236}">
                <a16:creationId xmlns:a16="http://schemas.microsoft.com/office/drawing/2014/main" id="{494728F0-BEBF-134D-879B-A9B4A635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98238"/>
            <a:ext cx="3903108" cy="874055"/>
          </a:xfrm>
          <a:prstGeom prst="rect">
            <a:avLst/>
          </a:prstGeom>
        </p:spPr>
      </p:pic>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Circumference is set to the circumference of the EV3 Educator robot wheel in centimeters.</a:t>
            </a:r>
          </a:p>
          <a:p>
            <a:r>
              <a:rPr lang="en-US" dirty="0"/>
              <a:t>Circumference = Pi X Wheel Diameter</a:t>
            </a:r>
          </a:p>
          <a:p>
            <a:r>
              <a:rPr lang="en-US" dirty="0"/>
              <a:t>Circumference = 3.14 X 5.6</a:t>
            </a:r>
          </a:p>
          <a:p>
            <a:endParaRPr lang="en-US" dirty="0"/>
          </a:p>
          <a:p>
            <a:r>
              <a:rPr lang="en-US" dirty="0"/>
              <a:t>This can be calculated using a Math Block</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B2E4703D-7EF4-56E4-B437-C94F50535AD2}"/>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8217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EC868C-BE6D-4590-8662-7289C06D2BB7}"/>
              </a:ext>
            </a:extLst>
          </p:cNvPr>
          <p:cNvPicPr>
            <a:picLocks noChangeAspect="1"/>
          </p:cNvPicPr>
          <p:nvPr/>
        </p:nvPicPr>
        <p:blipFill>
          <a:blip r:embed="rId2"/>
          <a:stretch>
            <a:fillRect/>
          </a:stretch>
        </p:blipFill>
        <p:spPr>
          <a:xfrm>
            <a:off x="4636665" y="2099701"/>
            <a:ext cx="4201247" cy="1550460"/>
          </a:xfrm>
          <a:prstGeom prst="rect">
            <a:avLst/>
          </a:prstGeom>
        </p:spPr>
      </p:pic>
      <p:sp>
        <p:nvSpPr>
          <p:cNvPr id="2" name="Title 1"/>
          <p:cNvSpPr>
            <a:spLocks noGrp="1"/>
          </p:cNvSpPr>
          <p:nvPr>
            <p:ph type="title"/>
          </p:nvPr>
        </p:nvSpPr>
        <p:spPr/>
        <p:txBody>
          <a:bodyPr/>
          <a:lstStyle/>
          <a:p>
            <a:r>
              <a:rPr lang="en-US" dirty="0"/>
              <a:t>Reading a Variable</a:t>
            </a:r>
          </a:p>
        </p:txBody>
      </p:sp>
      <p:sp>
        <p:nvSpPr>
          <p:cNvPr id="3" name="Content Placeholder 2"/>
          <p:cNvSpPr>
            <a:spLocks noGrp="1"/>
          </p:cNvSpPr>
          <p:nvPr>
            <p:ph idx="1"/>
          </p:nvPr>
        </p:nvSpPr>
        <p:spPr>
          <a:xfrm>
            <a:off x="227875" y="1505616"/>
            <a:ext cx="3512268" cy="4654528"/>
          </a:xfrm>
        </p:spPr>
        <p:txBody>
          <a:bodyPr/>
          <a:lstStyle/>
          <a:p>
            <a:r>
              <a:rPr lang="en-US" dirty="0"/>
              <a:t>The variable can now be used in any block with an oval shape operator where you would normally type in a value</a:t>
            </a:r>
          </a:p>
          <a:p>
            <a:r>
              <a:rPr lang="en-US" dirty="0"/>
              <a:t>In the example on the right, the circumference is used to move the robot forward 20 centimeters (20 CM/Centimeters in a Circumference)</a:t>
            </a:r>
          </a:p>
          <a:p>
            <a:r>
              <a:rPr lang="en-US" dirty="0"/>
              <a:t>For example, if the circumference was 10CM, the robot would have to move 2 rotations to move 20CM.</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cxnSp>
        <p:nvCxnSpPr>
          <p:cNvPr id="9" name="Straight Arrow Connector 8">
            <a:extLst>
              <a:ext uri="{FF2B5EF4-FFF2-40B4-BE49-F238E27FC236}">
                <a16:creationId xmlns:a16="http://schemas.microsoft.com/office/drawing/2014/main" id="{1EA8B771-6F1D-3848-A3B8-2C37C72F59B8}"/>
              </a:ext>
            </a:extLst>
          </p:cNvPr>
          <p:cNvCxnSpPr>
            <a:cxnSpLocks/>
          </p:cNvCxnSpPr>
          <p:nvPr/>
        </p:nvCxnSpPr>
        <p:spPr>
          <a:xfrm flipV="1">
            <a:off x="7425344" y="2429999"/>
            <a:ext cx="0" cy="728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Picture 9" descr="A picture containing fruit&#10;&#10;Description automatically generated">
            <a:extLst>
              <a:ext uri="{FF2B5EF4-FFF2-40B4-BE49-F238E27FC236}">
                <a16:creationId xmlns:a16="http://schemas.microsoft.com/office/drawing/2014/main" id="{F49F07CC-D154-4677-8308-FAB0922A1DF4}"/>
              </a:ext>
            </a:extLst>
          </p:cNvPr>
          <p:cNvPicPr>
            <a:picLocks noChangeAspect="1"/>
          </p:cNvPicPr>
          <p:nvPr/>
        </p:nvPicPr>
        <p:blipFill>
          <a:blip r:embed="rId3"/>
          <a:stretch>
            <a:fillRect/>
          </a:stretch>
        </p:blipFill>
        <p:spPr>
          <a:xfrm>
            <a:off x="3942532" y="4704181"/>
            <a:ext cx="4979592" cy="664493"/>
          </a:xfrm>
          <a:prstGeom prst="rect">
            <a:avLst/>
          </a:prstGeom>
        </p:spPr>
      </p:pic>
      <p:sp>
        <p:nvSpPr>
          <p:cNvPr id="6" name="Slide Number Placeholder 5">
            <a:extLst>
              <a:ext uri="{FF2B5EF4-FFF2-40B4-BE49-F238E27FC236}">
                <a16:creationId xmlns:a16="http://schemas.microsoft.com/office/drawing/2014/main" id="{B6A374BD-E76E-CCE3-A0E6-3BF94BD74E19}"/>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35453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5F9-5956-8A42-980E-0B4D9FA0BD19}"/>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20F42249-D189-444F-AF95-D43866A41C05}"/>
              </a:ext>
            </a:extLst>
          </p:cNvPr>
          <p:cNvSpPr>
            <a:spLocks noGrp="1"/>
          </p:cNvSpPr>
          <p:nvPr>
            <p:ph idx="1"/>
          </p:nvPr>
        </p:nvSpPr>
        <p:spPr>
          <a:xfrm>
            <a:off x="227874" y="1505616"/>
            <a:ext cx="8281125" cy="4654528"/>
          </a:xfrm>
        </p:spPr>
        <p:txBody>
          <a:bodyPr/>
          <a:lstStyle/>
          <a:p>
            <a:r>
              <a:rPr lang="en-US" dirty="0"/>
              <a:t>In this example, the program moves 20CM</a:t>
            </a:r>
          </a:p>
          <a:p>
            <a:r>
              <a:rPr lang="en-US" dirty="0"/>
              <a:t>First set the variable “circumference” before using it in the program</a:t>
            </a:r>
          </a:p>
          <a:p>
            <a:r>
              <a:rPr lang="en-US" dirty="0"/>
              <a:t>Use the variable in the movement block</a:t>
            </a:r>
          </a:p>
        </p:txBody>
      </p:sp>
      <p:sp>
        <p:nvSpPr>
          <p:cNvPr id="4" name="Footer Placeholder 3">
            <a:extLst>
              <a:ext uri="{FF2B5EF4-FFF2-40B4-BE49-F238E27FC236}">
                <a16:creationId xmlns:a16="http://schemas.microsoft.com/office/drawing/2014/main" id="{D14D7176-E4B4-644D-B938-1AF973122C04}"/>
              </a:ext>
            </a:extLst>
          </p:cNvPr>
          <p:cNvSpPr>
            <a:spLocks noGrp="1"/>
          </p:cNvSpPr>
          <p:nvPr>
            <p:ph type="ftr" sz="quarter" idx="11"/>
          </p:nvPr>
        </p:nvSpPr>
        <p:spPr/>
        <p:txBody>
          <a:bodyPr/>
          <a:lstStyle/>
          <a:p>
            <a:r>
              <a:rPr lang="en-US"/>
              <a:t>Copyright © 2023 Prime Lessons (primelessons.org) CC-BY-NC-SA.  (Last edit: 6/8/2023)</a:t>
            </a:r>
          </a:p>
        </p:txBody>
      </p:sp>
      <p:pic>
        <p:nvPicPr>
          <p:cNvPr id="8" name="Picture 7" descr="A screenshot of a cell phone&#10;&#10;Description automatically generated">
            <a:extLst>
              <a:ext uri="{FF2B5EF4-FFF2-40B4-BE49-F238E27FC236}">
                <a16:creationId xmlns:a16="http://schemas.microsoft.com/office/drawing/2014/main" id="{3C129DD6-3E9E-438D-8F35-3E79A997BFF7}"/>
              </a:ext>
            </a:extLst>
          </p:cNvPr>
          <p:cNvPicPr>
            <a:picLocks noChangeAspect="1"/>
          </p:cNvPicPr>
          <p:nvPr/>
        </p:nvPicPr>
        <p:blipFill>
          <a:blip r:embed="rId2"/>
          <a:stretch>
            <a:fillRect/>
          </a:stretch>
        </p:blipFill>
        <p:spPr>
          <a:xfrm>
            <a:off x="1045194" y="3259926"/>
            <a:ext cx="7006995" cy="2377992"/>
          </a:xfrm>
          <a:prstGeom prst="rect">
            <a:avLst/>
          </a:prstGeom>
        </p:spPr>
      </p:pic>
      <p:sp>
        <p:nvSpPr>
          <p:cNvPr id="6" name="Slide Number Placeholder 5">
            <a:extLst>
              <a:ext uri="{FF2B5EF4-FFF2-40B4-BE49-F238E27FC236}">
                <a16:creationId xmlns:a16="http://schemas.microsoft.com/office/drawing/2014/main" id="{FF2CFBFD-B63D-6DDB-F731-254265DBB549}"/>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5647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A656E9D8-1CEC-485C-BE4D-085AEF663B85}"/>
              </a:ext>
            </a:extLst>
          </p:cNvPr>
          <p:cNvPicPr>
            <a:picLocks noChangeAspect="1"/>
          </p:cNvPicPr>
          <p:nvPr/>
        </p:nvPicPr>
        <p:blipFill>
          <a:blip r:embed="rId2"/>
          <a:stretch>
            <a:fillRect/>
          </a:stretch>
        </p:blipFill>
        <p:spPr>
          <a:xfrm>
            <a:off x="373584" y="2276643"/>
            <a:ext cx="2697531" cy="3751451"/>
          </a:xfrm>
          <a:prstGeom prst="rect">
            <a:avLst/>
          </a:prstGeom>
        </p:spPr>
      </p:pic>
      <p:sp>
        <p:nvSpPr>
          <p:cNvPr id="2" name="Title 1"/>
          <p:cNvSpPr>
            <a:spLocks noGrp="1"/>
          </p:cNvSpPr>
          <p:nvPr>
            <p:ph type="title"/>
          </p:nvPr>
        </p:nvSpPr>
        <p:spPr/>
        <p:txBody>
          <a:bodyPr/>
          <a:lstStyle/>
          <a:p>
            <a:r>
              <a:rPr lang="en-US" dirty="0"/>
              <a:t>Changing Variables</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sp>
        <p:nvSpPr>
          <p:cNvPr id="7" name="Rectangle 6">
            <a:extLst>
              <a:ext uri="{FF2B5EF4-FFF2-40B4-BE49-F238E27FC236}">
                <a16:creationId xmlns:a16="http://schemas.microsoft.com/office/drawing/2014/main" id="{E59BABC3-75C7-264D-99CA-956608F4B8EF}"/>
              </a:ext>
            </a:extLst>
          </p:cNvPr>
          <p:cNvSpPr/>
          <p:nvPr/>
        </p:nvSpPr>
        <p:spPr>
          <a:xfrm>
            <a:off x="312002" y="4160540"/>
            <a:ext cx="3004113" cy="58057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counter is initialized to 1. The change by 2 will add 2 to the counter. </a:t>
            </a:r>
          </a:p>
          <a:p>
            <a:r>
              <a:rPr lang="en-US" dirty="0"/>
              <a:t>The display block will show a 3 on the screen since 1 + 2 = 3</a:t>
            </a:r>
          </a:p>
          <a:p>
            <a:r>
              <a:rPr lang="en-US" dirty="0"/>
              <a:t>Note that you can change by a negative number as well – this will subtract from the variable. </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2B3D115E-73A5-40E0-8A9B-FE11FDD20347}"/>
              </a:ext>
            </a:extLst>
          </p:cNvPr>
          <p:cNvPicPr>
            <a:picLocks noChangeAspect="1"/>
          </p:cNvPicPr>
          <p:nvPr/>
        </p:nvPicPr>
        <p:blipFill>
          <a:blip r:embed="rId3"/>
          <a:stretch>
            <a:fillRect/>
          </a:stretch>
        </p:blipFill>
        <p:spPr>
          <a:xfrm>
            <a:off x="5164606" y="4152368"/>
            <a:ext cx="2786917" cy="1789971"/>
          </a:xfrm>
          <a:prstGeom prst="rect">
            <a:avLst/>
          </a:prstGeom>
        </p:spPr>
      </p:pic>
      <p:sp>
        <p:nvSpPr>
          <p:cNvPr id="6" name="Slide Number Placeholder 5">
            <a:extLst>
              <a:ext uri="{FF2B5EF4-FFF2-40B4-BE49-F238E27FC236}">
                <a16:creationId xmlns:a16="http://schemas.microsoft.com/office/drawing/2014/main" id="{484C09E5-A408-7795-58CA-D893FECE9F31}"/>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2117987782"/>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1800</TotalTime>
  <Words>1043</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VARIABLES</vt:lpstr>
      <vt:lpstr>Lesson Objectives</vt:lpstr>
      <vt:lpstr>Variables</vt:lpstr>
      <vt:lpstr>Why Variables?</vt:lpstr>
      <vt:lpstr>Creating a Variable</vt:lpstr>
      <vt:lpstr>Writing to a Variable</vt:lpstr>
      <vt:lpstr>Reading a Variable</vt:lpstr>
      <vt:lpstr>Putting it all together</vt:lpstr>
      <vt:lpstr>Changing Variables</vt:lpstr>
      <vt:lpstr>Challenges</vt:lpstr>
      <vt:lpstr>Solution: Count Clicks</vt:lpstr>
      <vt:lpstr>Solution: Count the Lines</vt:lpstr>
      <vt:lpstr>Non-numeric Variables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147</cp:revision>
  <dcterms:created xsi:type="dcterms:W3CDTF">2016-07-04T02:35:12Z</dcterms:created>
  <dcterms:modified xsi:type="dcterms:W3CDTF">2023-06-08T17:16:21Z</dcterms:modified>
</cp:coreProperties>
</file>