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257" r:id="rId3"/>
    <p:sldId id="295" r:id="rId4"/>
    <p:sldId id="292" r:id="rId5"/>
    <p:sldId id="293" r:id="rId6"/>
    <p:sldId id="411" r:id="rId7"/>
    <p:sldId id="412" r:id="rId8"/>
    <p:sldId id="289" r:id="rId9"/>
    <p:sldId id="291" r:id="rId10"/>
    <p:sldId id="265" r:id="rId11"/>
    <p:sldId id="347" r:id="rId12"/>
    <p:sldId id="409" r:id="rId13"/>
    <p:sldId id="410"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14"/>
    <p:restoredTop sz="94613"/>
  </p:normalViewPr>
  <p:slideViewPr>
    <p:cSldViewPr snapToGrid="0" snapToObjects="1">
      <p:cViewPr varScale="1">
        <p:scale>
          <a:sx n="106" d="100"/>
          <a:sy n="106" d="100"/>
        </p:scale>
        <p:origin x="80" y="7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E3F5671-B0C8-2141-8D3E-21D041D0B9F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18232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44146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5772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FCE543-0002-B246-9797-E0BBB46465D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3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5395123-DB4A-4C4E-A84E-3C6FF463970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947C6DEF-5BE6-9A4B-B178-1BED2078934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08121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CB80912-461F-EC4A-9D82-EC9B217C470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D93DFBB-5CE4-464E-ABCE-909591E2F4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687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A6B618C-31A9-8143-B70E-D72AEF34632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5743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631CCAB-D6AB-3844-9113-B6585B610C6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0BDC9F-92B6-C14C-8955-6F62DCF7EC5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2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7" name="Rectangle 6">
            <a:extLst>
              <a:ext uri="{FF2B5EF4-FFF2-40B4-BE49-F238E27FC236}">
                <a16:creationId xmlns:a16="http://schemas.microsoft.com/office/drawing/2014/main" id="{DA7AF908-216A-4241-8416-92119101A09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3B7E6FF-23A5-DD4C-816D-B21EBC44553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74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9700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63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733C40-DA99-7644-88CA-FA8E543E6A9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1773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Turning With the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526631DF-851A-F8F8-453F-C43E47713113}"/>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There are two types of turns you can do</a:t>
            </a:r>
          </a:p>
        </p:txBody>
      </p:sp>
      <p:sp>
        <p:nvSpPr>
          <p:cNvPr id="3" name="Footer Placeholder 2"/>
          <p:cNvSpPr>
            <a:spLocks noGrp="1"/>
          </p:cNvSpPr>
          <p:nvPr>
            <p:ph type="ftr" sz="quarter" idx="11"/>
          </p:nvPr>
        </p:nvSpPr>
        <p:spPr/>
        <p:txBody>
          <a:bodyPr/>
          <a:lstStyle/>
          <a:p>
            <a:r>
              <a:rPr lang="en-US"/>
              <a:t>Copyright © 2023 Prime Lessons (primelessons.org) CC-BY-NC-SA.  (Last edit: 5/12/2023)</a:t>
            </a:r>
          </a:p>
        </p:txBody>
      </p: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Degree Pivot Turn</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Degree Spin Turn</a:t>
            </a:r>
          </a:p>
        </p:txBody>
      </p:sp>
      <p:sp>
        <p:nvSpPr>
          <p:cNvPr id="8" name="TextBox 7"/>
          <p:cNvSpPr txBox="1"/>
          <p:nvPr/>
        </p:nvSpPr>
        <p:spPr>
          <a:xfrm>
            <a:off x="6115189" y="1255771"/>
            <a:ext cx="2805025" cy="4524316"/>
          </a:xfrm>
          <a:prstGeom prst="rect">
            <a:avLst/>
          </a:prstGeom>
          <a:noFill/>
        </p:spPr>
        <p:txBody>
          <a:bodyPr wrap="square" rtlCol="0">
            <a:spAutoFit/>
          </a:bodyPr>
          <a:lstStyle/>
          <a:p>
            <a:r>
              <a:rPr lang="en-US" dirty="0"/>
              <a:t>Notice where the robot ends in both pictures after a 180 degree turn. </a:t>
            </a:r>
          </a:p>
          <a:p>
            <a:endParaRPr lang="en-US" dirty="0"/>
          </a:p>
          <a:p>
            <a:r>
              <a:rPr lang="en-US" dirty="0"/>
              <a:t>In the Spin Turn, the robot moves a lot less and that makes Spin Turns are great for tight positions. Spin turns tend to be a bit faster but also a little less accurate.</a:t>
            </a:r>
          </a:p>
          <a:p>
            <a:endParaRPr lang="en-US" dirty="0"/>
          </a:p>
          <a:p>
            <a:r>
              <a:rPr lang="en-US" dirty="0"/>
              <a:t>So when you need to make turns, you should decide which turn is best for you!</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457200" y="4373571"/>
            <a:ext cx="1708440" cy="370199"/>
          </a:xfrm>
          <a:prstGeom prst="rect">
            <a:avLst/>
          </a:prstGeom>
          <a:noFill/>
        </p:spPr>
        <p:txBody>
          <a:bodyPr wrap="square" rtlCol="0">
            <a:spAutoFit/>
          </a:bodyPr>
          <a:lstStyle/>
          <a:p>
            <a:pPr algn="ctr"/>
            <a:r>
              <a:rPr lang="en-US" dirty="0"/>
              <a:t>Start Position</a:t>
            </a:r>
          </a:p>
        </p:txBody>
      </p:sp>
      <p:sp>
        <p:nvSpPr>
          <p:cNvPr id="27" name="TextBox 26"/>
          <p:cNvSpPr txBox="1"/>
          <p:nvPr/>
        </p:nvSpPr>
        <p:spPr>
          <a:xfrm>
            <a:off x="3894082" y="4375841"/>
            <a:ext cx="1708440" cy="370199"/>
          </a:xfrm>
          <a:prstGeom prst="rect">
            <a:avLst/>
          </a:prstGeom>
          <a:noFill/>
        </p:spPr>
        <p:txBody>
          <a:bodyPr wrap="square" rtlCol="0">
            <a:spAutoFit/>
          </a:bodyPr>
          <a:lstStyle/>
          <a:p>
            <a:pPr algn="ctr"/>
            <a:r>
              <a:rPr lang="en-US" dirty="0"/>
              <a:t>End Position</a:t>
            </a:r>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en-US" dirty="0"/>
              <a:t>Motors </a:t>
            </a:r>
          </a:p>
          <a:p>
            <a:pPr algn="ctr"/>
            <a:r>
              <a:rPr lang="en-US" dirty="0"/>
              <a:t>A and E Move</a:t>
            </a:r>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928574"/>
            <a:ext cx="1339047" cy="646331"/>
          </a:xfrm>
          <a:prstGeom prst="rect">
            <a:avLst/>
          </a:prstGeom>
          <a:noFill/>
        </p:spPr>
        <p:txBody>
          <a:bodyPr wrap="square" rtlCol="0">
            <a:spAutoFit/>
          </a:bodyPr>
          <a:lstStyle/>
          <a:p>
            <a:pPr algn="ctr"/>
            <a:r>
              <a:rPr lang="en-US" dirty="0"/>
              <a:t>Motor </a:t>
            </a:r>
          </a:p>
          <a:p>
            <a:pPr algn="ctr"/>
            <a:r>
              <a:rPr lang="en-US" dirty="0"/>
              <a:t>A Moves</a:t>
            </a:r>
          </a:p>
        </p:txBody>
      </p:sp>
      <p:sp>
        <p:nvSpPr>
          <p:cNvPr id="50" name="TextBox 49"/>
          <p:cNvSpPr txBox="1"/>
          <p:nvPr/>
        </p:nvSpPr>
        <p:spPr>
          <a:xfrm>
            <a:off x="457200" y="2918543"/>
            <a:ext cx="1708440" cy="370199"/>
          </a:xfrm>
          <a:prstGeom prst="rect">
            <a:avLst/>
          </a:prstGeom>
          <a:noFill/>
        </p:spPr>
        <p:txBody>
          <a:bodyPr wrap="square" rtlCol="0">
            <a:spAutoFit/>
          </a:bodyPr>
          <a:lstStyle/>
          <a:p>
            <a:pPr algn="ctr"/>
            <a:r>
              <a:rPr lang="en-US" dirty="0"/>
              <a:t>Start Position</a:t>
            </a:r>
          </a:p>
        </p:txBody>
      </p:sp>
      <p:sp>
        <p:nvSpPr>
          <p:cNvPr id="51" name="TextBox 50"/>
          <p:cNvSpPr txBox="1"/>
          <p:nvPr/>
        </p:nvSpPr>
        <p:spPr>
          <a:xfrm>
            <a:off x="3894858" y="1725371"/>
            <a:ext cx="1708440" cy="370199"/>
          </a:xfrm>
          <a:prstGeom prst="rect">
            <a:avLst/>
          </a:prstGeom>
          <a:noFill/>
        </p:spPr>
        <p:txBody>
          <a:bodyPr wrap="square" rtlCol="0">
            <a:spAutoFit/>
          </a:bodyPr>
          <a:lstStyle/>
          <a:p>
            <a:pPr algn="ctr"/>
            <a:r>
              <a:rPr lang="en-US" dirty="0"/>
              <a:t>End Position</a:t>
            </a:r>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67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Pivot and Spin turns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4102229"/>
              </p:ext>
            </p:extLst>
          </p:nvPr>
        </p:nvGraphicFramePr>
        <p:xfrm>
          <a:off x="725353" y="3026039"/>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a:t>Move Tank Values</a:t>
                      </a:r>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left: 50</a:t>
                      </a:r>
                    </a:p>
                  </a:txBody>
                  <a:tcPr/>
                </a:tc>
                <a:tc>
                  <a:txBody>
                    <a:bodyPr/>
                    <a:lstStyle/>
                    <a:p>
                      <a:pPr algn="ctr"/>
                      <a:r>
                        <a:rPr lang="en-US" dirty="0"/>
                        <a:t>left: -50</a:t>
                      </a:r>
                      <a:endParaRPr lang="en-US" b="1" dirty="0">
                        <a:solidFill>
                          <a:schemeClr val="tx1"/>
                        </a:solidFill>
                      </a:endParaRPr>
                    </a:p>
                  </a:txBody>
                  <a:tcPr/>
                </a:tc>
                <a:tc>
                  <a:txBody>
                    <a:bodyPr/>
                    <a:lstStyle/>
                    <a:p>
                      <a:pPr algn="ctr"/>
                      <a:r>
                        <a:rPr lang="en-US" dirty="0"/>
                        <a:t>right: 100</a:t>
                      </a:r>
                      <a:endParaRPr lang="en-US" b="1" dirty="0">
                        <a:solidFill>
                          <a:schemeClr val="tx1"/>
                        </a:solidFill>
                      </a:endParaRPr>
                    </a:p>
                  </a:txBody>
                  <a:tcPr/>
                </a:tc>
                <a:tc>
                  <a:txBody>
                    <a:bodyPr/>
                    <a:lstStyle/>
                    <a:p>
                      <a:pPr algn="ctr"/>
                      <a:r>
                        <a:rPr lang="en-US" b="0" dirty="0">
                          <a:solidFill>
                            <a:schemeClr val="tx1"/>
                          </a:solidFill>
                        </a:rPr>
                        <a:t>left: -100</a:t>
                      </a: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Pivot Turn Right</a:t>
                      </a:r>
                    </a:p>
                  </a:txBody>
                  <a:tcPr/>
                </a:tc>
                <a:tc>
                  <a:txBody>
                    <a:bodyPr/>
                    <a:lstStyle/>
                    <a:p>
                      <a:pPr algn="ctr"/>
                      <a:r>
                        <a:rPr lang="en-US" dirty="0"/>
                        <a:t>Pivot Turn Left</a:t>
                      </a:r>
                    </a:p>
                  </a:txBody>
                  <a:tcPr/>
                </a:tc>
                <a:tc>
                  <a:txBody>
                    <a:bodyPr/>
                    <a:lstStyle/>
                    <a:p>
                      <a:pPr algn="ctr"/>
                      <a:r>
                        <a:rPr lang="en-US" dirty="0"/>
                        <a:t>Spin Turn Right</a:t>
                      </a:r>
                    </a:p>
                  </a:txBody>
                  <a:tcPr/>
                </a:tc>
                <a:tc>
                  <a:txBody>
                    <a:bodyPr/>
                    <a:lstStyle/>
                    <a:p>
                      <a:pPr algn="ctr"/>
                      <a:r>
                        <a:rPr lang="en-US" dirty="0"/>
                        <a:t>Spin</a:t>
                      </a:r>
                      <a:r>
                        <a:rPr lang="en-US" baseline="0" dirty="0"/>
                        <a:t> Turn Left</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2023 Prime Lessons (primelessons.org) CC-BY-NC-SA.  (Last edit: 5/12/2023)</a:t>
            </a:r>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11</a:t>
            </a:fld>
            <a:endParaRPr lang="en-US"/>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rPr>
              <a:t>Move Steering Block</a:t>
            </a:r>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62773"/>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62773"/>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99C8E60-88A4-2BB0-A60C-BE13F03493DD}"/>
              </a:ext>
            </a:extLst>
          </p:cNvPr>
          <p:cNvPicPr>
            <a:picLocks noChangeAspect="1"/>
          </p:cNvPicPr>
          <p:nvPr/>
        </p:nvPicPr>
        <p:blipFill>
          <a:blip r:embed="rId2"/>
          <a:stretch>
            <a:fillRect/>
          </a:stretch>
        </p:blipFill>
        <p:spPr>
          <a:xfrm>
            <a:off x="2983155" y="1163089"/>
            <a:ext cx="2944993" cy="1745542"/>
          </a:xfrm>
          <a:prstGeom prst="rect">
            <a:avLst/>
          </a:prstGeom>
        </p:spPr>
      </p:pic>
      <p:sp>
        <p:nvSpPr>
          <p:cNvPr id="22" name="Rectangle 21">
            <a:extLst>
              <a:ext uri="{FF2B5EF4-FFF2-40B4-BE49-F238E27FC236}">
                <a16:creationId xmlns:a16="http://schemas.microsoft.com/office/drawing/2014/main" id="{27B02748-041C-462E-9257-39F3552791C7}"/>
              </a:ext>
            </a:extLst>
          </p:cNvPr>
          <p:cNvSpPr/>
          <p:nvPr/>
        </p:nvSpPr>
        <p:spPr>
          <a:xfrm>
            <a:off x="3636239" y="1660989"/>
            <a:ext cx="1033732" cy="120860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78826" y="1885582"/>
            <a:ext cx="953211" cy="646331"/>
          </a:xfrm>
          <a:prstGeom prst="rect">
            <a:avLst/>
          </a:prstGeom>
          <a:noFill/>
        </p:spPr>
        <p:txBody>
          <a:bodyPr wrap="square" rtlCol="0">
            <a:spAutoFit/>
          </a:bodyPr>
          <a:lstStyle/>
          <a:p>
            <a:pPr algn="ctr"/>
            <a:r>
              <a:rPr lang="en-US" sz="1200" dirty="0"/>
              <a:t>Change steering values here</a:t>
            </a:r>
          </a:p>
        </p:txBody>
      </p:sp>
    </p:spTree>
    <p:extLst>
      <p:ext uri="{BB962C8B-B14F-4D97-AF65-F5344CB8AC3E}">
        <p14:creationId xmlns:p14="http://schemas.microsoft.com/office/powerpoint/2010/main" val="61595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CHALLENGES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dirty="0">
                <a:solidFill>
                  <a:srgbClr val="00B050"/>
                </a:solidFill>
              </a:rPr>
              <a:t>Challenge 2</a:t>
            </a:r>
          </a:p>
          <a:p>
            <a:pPr marL="342900" indent="-342900">
              <a:buFont typeface="Arial" panose="020B0604020202020204" pitchFamily="34" charset="0"/>
              <a:buChar char="•"/>
            </a:pPr>
            <a:r>
              <a:rPr lang="en-US" b="0" dirty="0"/>
              <a:t>Your robot baseball player must run to second base, </a:t>
            </a:r>
            <a:r>
              <a:rPr lang="en-US" b="0" dirty="0">
                <a:solidFill>
                  <a:srgbClr val="FF0000"/>
                </a:solidFill>
              </a:rPr>
              <a:t>turn around</a:t>
            </a:r>
            <a:r>
              <a:rPr lang="en-US" b="0" dirty="0"/>
              <a:t> and come back to first.</a:t>
            </a:r>
          </a:p>
          <a:p>
            <a:pPr marL="342900" indent="-342900">
              <a:buFont typeface="Arial" panose="020B0604020202020204" pitchFamily="34" charset="0"/>
              <a:buChar char="•"/>
            </a:pPr>
            <a:r>
              <a:rPr lang="en-US" b="0" dirty="0"/>
              <a:t>Go straight. Turn 180 degrees and return to the same spot.</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12</a:t>
            </a:fld>
            <a:endParaRPr lang="en-US"/>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4100245" cy="217695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pPr marL="342900" indent="-342900">
              <a:buFont typeface="Arial" panose="020B0604020202020204" pitchFamily="34" charset="0"/>
              <a:buChar char="•"/>
            </a:pPr>
            <a:r>
              <a:rPr lang="en-US" b="0" dirty="0"/>
              <a:t>Your robot is a baseball player who has to run to all the bases and go back to home plate.</a:t>
            </a:r>
          </a:p>
          <a:p>
            <a:pPr marL="342900" indent="-342900">
              <a:buFont typeface="Arial" panose="020B0604020202020204" pitchFamily="34" charset="0"/>
              <a:buChar char="•"/>
            </a:pPr>
            <a:r>
              <a:rPr lang="en-US" b="0" dirty="0"/>
              <a:t>Can you program your robot to move forward and then turn left?</a:t>
            </a:r>
          </a:p>
          <a:p>
            <a:pPr marL="342900" indent="-342900">
              <a:buFont typeface="Arial" panose="020B0604020202020204" pitchFamily="34" charset="0"/>
              <a:buChar char="•"/>
            </a:pPr>
            <a:r>
              <a:rPr lang="en-US" b="0" dirty="0"/>
              <a:t>Use a square box or tape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583613" y="3623745"/>
            <a:ext cx="1871891" cy="2534749"/>
            <a:chOff x="5536460" y="3823941"/>
            <a:chExt cx="1871891"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36460" y="5419830"/>
              <a:ext cx="953242" cy="738664"/>
            </a:xfrm>
            <a:prstGeom prst="rect">
              <a:avLst/>
            </a:prstGeom>
            <a:noFill/>
          </p:spPr>
          <p:txBody>
            <a:bodyPr wrap="square" rtlCol="0">
              <a:spAutoFit/>
            </a:bodyPr>
            <a:lstStyle/>
            <a:p>
              <a:r>
                <a:rPr lang="en-US" sz="1400" dirty="0"/>
                <a:t>Start and End position</a:t>
              </a:r>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First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Second Base</a:t>
              </a:r>
            </a:p>
          </p:txBody>
        </p:sp>
      </p:grpSp>
    </p:spTree>
    <p:extLst>
      <p:ext uri="{BB962C8B-B14F-4D97-AF65-F5344CB8AC3E}">
        <p14:creationId xmlns:p14="http://schemas.microsoft.com/office/powerpoint/2010/main" val="196835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SOLUTIONS</a:t>
            </a:r>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a:solidFill>
                  <a:srgbClr val="00B050"/>
                </a:solidFill>
              </a:rPr>
              <a:t>Challenge 2</a:t>
            </a:r>
          </a:p>
          <a:p>
            <a:pPr marL="0" indent="0">
              <a:buNone/>
            </a:pPr>
            <a:r>
              <a:rPr lang="en-US" b="0" dirty="0"/>
              <a:t>You probably used a </a:t>
            </a:r>
            <a:r>
              <a:rPr lang="en-US" dirty="0"/>
              <a:t>spin turn </a:t>
            </a:r>
            <a:r>
              <a:rPr lang="en-US" b="0" dirty="0"/>
              <a:t>because it is better for tighter turns and gets you closer to the starting point!</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a:solidFill>
                  <a:srgbClr val="00B050"/>
                </a:solidFill>
              </a:rPr>
              <a:t>Challenge 1</a:t>
            </a:r>
          </a:p>
          <a:p>
            <a:r>
              <a:rPr lang="en-US" b="0" dirty="0"/>
              <a:t>You probably used a combination of move steering to go straight and do </a:t>
            </a:r>
            <a:r>
              <a:rPr lang="en-US" dirty="0"/>
              <a:t>pivot turns</a:t>
            </a:r>
            <a:r>
              <a:rPr lang="en-US" b="0" dirty="0"/>
              <a:t> to go around the box.</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2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turn using the built-in gyro sensor</a:t>
            </a:r>
          </a:p>
          <a:p>
            <a:r>
              <a:rPr lang="en-US" dirty="0"/>
              <a:t>Learn how to use the Wait Until Block with sensors</a:t>
            </a:r>
          </a:p>
          <a:p>
            <a:r>
              <a:rPr lang="en-US" dirty="0"/>
              <a:t>Note:  Although images in this lessons may show a SPIKE Prime, the code blocks are the same for Robot Inventor</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lstStyle/>
          <a:p>
            <a:r>
              <a:rPr lang="en-US" dirty="0"/>
              <a:t>BLOCKS YOU NEED in this lesson</a:t>
            </a:r>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a:bodyPr>
          <a:lstStyle/>
          <a:p>
            <a:r>
              <a:rPr lang="en-US" sz="2000" dirty="0"/>
              <a:t>Reporter blocks (Float/String) – numbers and text can be placed inside oval slots. They can read sensor values or the retrieve the value stored in a variable.</a:t>
            </a:r>
          </a:p>
          <a:p>
            <a:r>
              <a:rPr lang="en-US" sz="2000" dirty="0"/>
              <a:t>Boolean Blocks – carry a true or false value and can be placed inside hexagonal slots such as the Wait Block on the right</a:t>
            </a:r>
          </a:p>
          <a:p>
            <a:r>
              <a:rPr lang="en-US" sz="2000" dirty="0"/>
              <a:t>Wait Until Block – Like the Wait for Seconds block, this block makes the program pause execution for some time. In this case, the program waits until the condition in the Boolean block is true</a:t>
            </a:r>
          </a:p>
          <a:p>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Robot Orientation: YAW, PITCH and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lstStyle/>
          <a:p>
            <a:pPr marL="0" indent="0" algn="ctr">
              <a:buNone/>
            </a:pPr>
            <a:r>
              <a:rPr lang="en-US" dirty="0"/>
              <a:t>Yaw is turning the Hub to right or left </a:t>
            </a:r>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3428398" y="1135016"/>
            <a:ext cx="2106240" cy="7527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Pitch is turning the Hub up and down </a:t>
            </a:r>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838462" y="4267751"/>
            <a:ext cx="2031131" cy="610870"/>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t>Roll is turning the Hub to side-to-side</a:t>
            </a:r>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7366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Just like x, y and z coordinates are used to describe a robot’s position, </a:t>
            </a:r>
          </a:p>
          <a:p>
            <a:pPr algn="ctr"/>
            <a:r>
              <a:rPr lang="en-US" sz="1400" dirty="0">
                <a:solidFill>
                  <a:schemeClr val="tx1"/>
                </a:solidFill>
              </a:rPr>
              <a:t>yaw, pitch and roll are terms used to describe a robot’s orientation. </a:t>
            </a:r>
          </a:p>
          <a:p>
            <a:pPr algn="ctr"/>
            <a:r>
              <a:rPr lang="en-US" sz="1400" dirty="0">
                <a:solidFill>
                  <a:schemeClr val="tx1"/>
                </a:solidFill>
              </a:rPr>
              <a:t>Yaw is rotation around the z-axis. Pitch is rotation around y-axis. </a:t>
            </a:r>
          </a:p>
          <a:p>
            <a:pPr algn="ctr"/>
            <a:r>
              <a:rPr lang="en-US" sz="1400" dirty="0">
                <a:solidFill>
                  <a:schemeClr val="tx1"/>
                </a:solidFill>
              </a:rPr>
              <a:t>Roll is rotation around the x-axis.</a:t>
            </a:r>
          </a:p>
          <a:p>
            <a:pPr algn="ctr"/>
            <a:endParaRPr lang="en-US" sz="1400" dirty="0">
              <a:solidFill>
                <a:schemeClr val="tx1"/>
              </a:solidFill>
            </a:endParaRPr>
          </a:p>
          <a:p>
            <a:pPr algn="ctr"/>
            <a:r>
              <a:rPr lang="en-US" sz="1400" dirty="0">
                <a:solidFill>
                  <a:schemeClr val="tx1"/>
                </a:solidFill>
              </a:rPr>
              <a:t>The built-in Gyro Sensor can measure the robot’s orientation</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lstStyle/>
          <a:p>
            <a:r>
              <a:rPr lang="en-US" dirty="0"/>
              <a:t>Using the gyro sensor to turn</a:t>
            </a:r>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a:bodyPr>
          <a:lstStyle/>
          <a:p>
            <a:r>
              <a:rPr lang="en-US" dirty="0"/>
              <a:t>The gyro sensor can be programmed to measure the hub’s yaw, pitch and roll</a:t>
            </a:r>
          </a:p>
          <a:p>
            <a:r>
              <a:rPr lang="en-US" dirty="0"/>
              <a:t>These values can be used to sense if the robot has turned around x, y, or z axes</a:t>
            </a:r>
          </a:p>
          <a:p>
            <a:r>
              <a:rPr lang="en-US" dirty="0"/>
              <a:t>In this lesson, we will focus on yaw which can be used to determine if a robot has turned left or right</a:t>
            </a:r>
          </a:p>
          <a:p>
            <a:r>
              <a:rPr lang="en-US" dirty="0"/>
              <a:t>For pitch and roll, the robot uses gravity to determine what is a zero reading. Flat on the ground is 0 pitch and 0 roll. </a:t>
            </a:r>
          </a:p>
          <a:p>
            <a:r>
              <a:rPr lang="en-US" dirty="0"/>
              <a:t>For yaw, the robot doesn’t have a compass to tell it what is north or south. Therefore, you need to tell the robot what it should consider zero. This is done with the “set yaw angle to 0” block. </a:t>
            </a:r>
          </a:p>
          <a:p>
            <a:pPr lvl="1"/>
            <a:r>
              <a:rPr lang="en-US" dirty="0"/>
              <a:t>Note that clockwise is positive in yaw measurement</a:t>
            </a:r>
          </a:p>
          <a:p>
            <a:endParaRPr lang="en-US" dirty="0"/>
          </a:p>
          <a:p>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p:txBody>
          <a:bodyPr/>
          <a:lstStyle/>
          <a:p>
            <a:r>
              <a:rPr lang="en-US" dirty="0"/>
              <a:t>Challenge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r>
              <a:rPr lang="en-US" dirty="0"/>
              <a:t>Write a program that turns 90 degrees to the right</a:t>
            </a:r>
          </a:p>
          <a:p>
            <a:r>
              <a:rPr lang="en-US" dirty="0"/>
              <a:t>Basic Steps:</a:t>
            </a:r>
          </a:p>
          <a:p>
            <a:pPr lvl="1"/>
            <a:r>
              <a:rPr lang="en-US" dirty="0"/>
              <a:t>Make your robot start slowly turning right using the Start Moving With Steering block</a:t>
            </a:r>
          </a:p>
          <a:p>
            <a:pPr lvl="2"/>
            <a:r>
              <a:rPr lang="en-US" dirty="0"/>
              <a:t>Use low speeds here to improve keep the turn accurate</a:t>
            </a:r>
          </a:p>
          <a:p>
            <a:pPr lvl="1"/>
            <a:r>
              <a:rPr lang="en-US" dirty="0"/>
              <a:t>reset the gyro sensor angle to 0</a:t>
            </a:r>
          </a:p>
          <a:p>
            <a:pPr lvl="1"/>
            <a:endParaRPr lang="en-US" dirty="0"/>
          </a:p>
          <a:p>
            <a:pPr lvl="1"/>
            <a:r>
              <a:rPr lang="en-US" dirty="0"/>
              <a:t>Wait until the gyro yaw angle has reached the degrees you want</a:t>
            </a:r>
          </a:p>
          <a:p>
            <a:pPr lvl="1"/>
            <a:endParaRPr lang="en-US" dirty="0"/>
          </a:p>
          <a:p>
            <a:pPr lvl="1"/>
            <a:r>
              <a:rPr lang="en-US" dirty="0"/>
              <a:t>Stop moving</a:t>
            </a:r>
          </a:p>
          <a:p>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89721"/>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9" name="Picture 8">
            <a:extLst>
              <a:ext uri="{FF2B5EF4-FFF2-40B4-BE49-F238E27FC236}">
                <a16:creationId xmlns:a16="http://schemas.microsoft.com/office/drawing/2014/main" id="{ACB4BA89-7538-CA8A-279C-71BA74D24C54}"/>
              </a:ext>
            </a:extLst>
          </p:cNvPr>
          <p:cNvPicPr>
            <a:picLocks noChangeAspect="1"/>
          </p:cNvPicPr>
          <p:nvPr/>
        </p:nvPicPr>
        <p:blipFill>
          <a:blip r:embed="rId4"/>
          <a:stretch>
            <a:fillRect/>
          </a:stretch>
        </p:blipFill>
        <p:spPr>
          <a:xfrm>
            <a:off x="5296014" y="1578333"/>
            <a:ext cx="2599852" cy="1462417"/>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its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close to 0</a:t>
            </a:r>
          </a:p>
          <a:p>
            <a:pPr lvl="1"/>
            <a:r>
              <a:rPr lang="en-US" dirty="0"/>
              <a:t>Wait for a small amount of time (around 0.05 seconds seems to work)</a:t>
            </a:r>
          </a:p>
          <a:p>
            <a:r>
              <a:rPr lang="en-US" dirty="0">
                <a:solidFill>
                  <a:srgbClr val="FF0000"/>
                </a:solidFill>
              </a:rPr>
              <a:t>Note that some solutions provided in this lesson and other lessons involving turns/the gyro sensor may not contain this wait block</a:t>
            </a:r>
          </a:p>
          <a:p>
            <a:r>
              <a:rPr lang="en-US" dirty="0">
                <a:solidFill>
                  <a:srgbClr val="FF0000"/>
                </a:solidFill>
              </a:rPr>
              <a:t>The code will function as intended in a standalone program since the gyro is reset at the beginning of all programs automatically, but may need the addition of one of these methods for your use until an update fixing this bug is released</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6" name="Picture 5">
            <a:extLst>
              <a:ext uri="{FF2B5EF4-FFF2-40B4-BE49-F238E27FC236}">
                <a16:creationId xmlns:a16="http://schemas.microsoft.com/office/drawing/2014/main" id="{0C25169E-911C-61CB-97EE-31ED1F789D08}"/>
              </a:ext>
            </a:extLst>
          </p:cNvPr>
          <p:cNvPicPr>
            <a:picLocks noChangeAspect="1"/>
          </p:cNvPicPr>
          <p:nvPr/>
        </p:nvPicPr>
        <p:blipFill>
          <a:blip r:embed="rId3"/>
          <a:stretch>
            <a:fillRect/>
          </a:stretch>
        </p:blipFill>
        <p:spPr>
          <a:xfrm>
            <a:off x="5692669" y="2506418"/>
            <a:ext cx="3365395" cy="954366"/>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p:txBody>
          <a:bodyPr/>
          <a:lstStyle/>
          <a:p>
            <a:r>
              <a:rPr lang="en-US" dirty="0"/>
              <a:t>Challenge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8</a:t>
            </a:fld>
            <a:endParaRPr lang="en-US"/>
          </a:p>
        </p:txBody>
      </p:sp>
      <p:pic>
        <p:nvPicPr>
          <p:cNvPr id="6" name="Picture 5">
            <a:extLst>
              <a:ext uri="{FF2B5EF4-FFF2-40B4-BE49-F238E27FC236}">
                <a16:creationId xmlns:a16="http://schemas.microsoft.com/office/drawing/2014/main" id="{56A9B196-86D4-2F13-8C2F-DDCBE34AE48A}"/>
              </a:ext>
            </a:extLst>
          </p:cNvPr>
          <p:cNvPicPr>
            <a:picLocks noChangeAspect="1"/>
          </p:cNvPicPr>
          <p:nvPr/>
        </p:nvPicPr>
        <p:blipFill>
          <a:blip r:embed="rId2"/>
          <a:stretch>
            <a:fillRect/>
          </a:stretch>
        </p:blipFill>
        <p:spPr>
          <a:xfrm>
            <a:off x="2209668" y="1263373"/>
            <a:ext cx="4367238" cy="4539064"/>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0501881-3B64-CE7E-5F5F-29FAAE450993}"/>
              </a:ext>
            </a:extLst>
          </p:cNvPr>
          <p:cNvPicPr>
            <a:picLocks noChangeAspect="1"/>
          </p:cNvPicPr>
          <p:nvPr/>
        </p:nvPicPr>
        <p:blipFill>
          <a:blip r:embed="rId2"/>
          <a:stretch>
            <a:fillRect/>
          </a:stretch>
        </p:blipFill>
        <p:spPr>
          <a:xfrm>
            <a:off x="5229122" y="2415365"/>
            <a:ext cx="3084823" cy="3129748"/>
          </a:xfrm>
          <a:prstGeom prst="rect">
            <a:avLst/>
          </a:prstGeom>
        </p:spPr>
      </p:pic>
      <p:pic>
        <p:nvPicPr>
          <p:cNvPr id="11" name="Picture 10">
            <a:extLst>
              <a:ext uri="{FF2B5EF4-FFF2-40B4-BE49-F238E27FC236}">
                <a16:creationId xmlns:a16="http://schemas.microsoft.com/office/drawing/2014/main" id="{76B52C7C-D709-F834-DA5C-DC0E380FAEE9}"/>
              </a:ext>
            </a:extLst>
          </p:cNvPr>
          <p:cNvPicPr>
            <a:picLocks noChangeAspect="1"/>
          </p:cNvPicPr>
          <p:nvPr/>
        </p:nvPicPr>
        <p:blipFill>
          <a:blip r:embed="rId3"/>
          <a:stretch>
            <a:fillRect/>
          </a:stretch>
        </p:blipFill>
        <p:spPr>
          <a:xfrm>
            <a:off x="1079525" y="2418182"/>
            <a:ext cx="3013125" cy="3131675"/>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en-US" dirty="0"/>
              <a:t>TURNING RIGHT Vs. TURNING LEFT</a:t>
            </a:r>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r>
              <a:rPr lang="en-US" dirty="0"/>
              <a:t>To change the direction of the turn, you have to:</a:t>
            </a:r>
          </a:p>
          <a:p>
            <a:pPr marL="666900" lvl="1" indent="-342900">
              <a:buFont typeface="+mj-lt"/>
              <a:buAutoNum type="arabicPeriod"/>
            </a:pPr>
            <a:r>
              <a:rPr lang="en-US" dirty="0"/>
              <a:t>Change which wheel should turn</a:t>
            </a:r>
          </a:p>
          <a:p>
            <a:pPr marL="666900" lvl="1" indent="-342900">
              <a:buFont typeface="+mj-lt"/>
              <a:buAutoNum type="arabicPeriod"/>
            </a:pPr>
            <a:r>
              <a:rPr lang="en-US" dirty="0"/>
              <a:t>The final angle should be -90 degrees instead of 90 degrees</a:t>
            </a:r>
          </a:p>
          <a:p>
            <a:pPr marL="666900" lvl="1" indent="-342900">
              <a:buFont typeface="+mj-lt"/>
              <a:buAutoNum type="arabicPeriod"/>
            </a:pPr>
            <a:r>
              <a:rPr lang="en-US" dirty="0"/>
              <a:t>The comparison should be “&lt;“ instead of “&gt;” since the angle is decreasing instead of increasing</a:t>
            </a:r>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12" name="Rectangle 11">
            <a:extLst>
              <a:ext uri="{FF2B5EF4-FFF2-40B4-BE49-F238E27FC236}">
                <a16:creationId xmlns:a16="http://schemas.microsoft.com/office/drawing/2014/main" id="{281BE9D6-1D67-43EE-9095-0550AF28047A}"/>
              </a:ext>
            </a:extLst>
          </p:cNvPr>
          <p:cNvSpPr/>
          <p:nvPr/>
        </p:nvSpPr>
        <p:spPr>
          <a:xfrm>
            <a:off x="2824480" y="3345237"/>
            <a:ext cx="549059"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992530" y="3342246"/>
            <a:ext cx="529514" cy="396633"/>
          </a:xfrm>
          <a:prstGeom prst="rect">
            <a:avLst/>
          </a:prstGeom>
          <a:noFill/>
          <a:ln w="38100">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1979642" y="5606473"/>
            <a:ext cx="1209963" cy="369332"/>
          </a:xfrm>
          <a:prstGeom prst="rect">
            <a:avLst/>
          </a:prstGeom>
          <a:noFill/>
        </p:spPr>
        <p:txBody>
          <a:bodyPr wrap="square" rtlCol="0">
            <a:spAutoFit/>
          </a:bodyPr>
          <a:lstStyle/>
          <a:p>
            <a:pPr algn="ctr"/>
            <a:r>
              <a:rPr lang="en-US" dirty="0"/>
              <a:t>Right Turn</a:t>
            </a:r>
          </a:p>
        </p:txBody>
      </p:sp>
      <p:sp>
        <p:nvSpPr>
          <p:cNvPr id="15" name="TextBox 14">
            <a:extLst>
              <a:ext uri="{FF2B5EF4-FFF2-40B4-BE49-F238E27FC236}">
                <a16:creationId xmlns:a16="http://schemas.microsoft.com/office/drawing/2014/main" id="{193C201D-5833-4334-A22D-6FCAC291A02B}"/>
              </a:ext>
            </a:extLst>
          </p:cNvPr>
          <p:cNvSpPr txBox="1"/>
          <p:nvPr/>
        </p:nvSpPr>
        <p:spPr>
          <a:xfrm>
            <a:off x="6196935" y="5610969"/>
            <a:ext cx="1209963" cy="369332"/>
          </a:xfrm>
          <a:prstGeom prst="rect">
            <a:avLst/>
          </a:prstGeom>
          <a:noFill/>
        </p:spPr>
        <p:txBody>
          <a:bodyPr wrap="square" rtlCol="0">
            <a:spAutoFit/>
          </a:bodyPr>
          <a:lstStyle/>
          <a:p>
            <a:pPr algn="ctr"/>
            <a:r>
              <a:rPr lang="en-US" dirty="0"/>
              <a:t>Left Turn</a:t>
            </a:r>
          </a:p>
        </p:txBody>
      </p:sp>
      <p:sp>
        <p:nvSpPr>
          <p:cNvPr id="16" name="Rectangle 15">
            <a:extLst>
              <a:ext uri="{FF2B5EF4-FFF2-40B4-BE49-F238E27FC236}">
                <a16:creationId xmlns:a16="http://schemas.microsoft.com/office/drawing/2014/main" id="{A79FC711-8248-45E2-8835-FC22D7C01E07}"/>
              </a:ext>
            </a:extLst>
          </p:cNvPr>
          <p:cNvSpPr/>
          <p:nvPr/>
        </p:nvSpPr>
        <p:spPr>
          <a:xfrm>
            <a:off x="3353343"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60479" y="4546628"/>
            <a:ext cx="665122" cy="462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1452</TotalTime>
  <Words>1294</Words>
  <Application>Microsoft Office PowerPoint</Application>
  <PresentationFormat>On-screen Show (4:3)</PresentationFormat>
  <Paragraphs>149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Turning With the Gyro</vt:lpstr>
      <vt:lpstr>Lesson Objectives</vt:lpstr>
      <vt:lpstr>BLOCKS YOU NEED in this lesson</vt:lpstr>
      <vt:lpstr>Robot Orientation: YAW, PITCH and ROLL</vt:lpstr>
      <vt:lpstr>Using the gyro sensor to turn</vt:lpstr>
      <vt:lpstr>Challenge I</vt:lpstr>
      <vt:lpstr>Bug In SPIKE 3</vt:lpstr>
      <vt:lpstr>Challenge 1 Solution</vt:lpstr>
      <vt:lpstr>TURNING RIGHT Vs. TURNING LEFT</vt:lpstr>
      <vt:lpstr>There are two types of turns you can do</vt:lpstr>
      <vt:lpstr>How to Make Pivot and Spin turns</vt:lpstr>
      <vt:lpstr>TURNING CHALLENGES</vt:lpstr>
      <vt:lpstr>CHALLENGE SOLUTIONS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169</cp:revision>
  <dcterms:created xsi:type="dcterms:W3CDTF">2016-07-04T02:35:12Z</dcterms:created>
  <dcterms:modified xsi:type="dcterms:W3CDTF">2023-05-12T20:05:07Z</dcterms:modified>
</cp:coreProperties>
</file>