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10"/>
  </p:notesMasterIdLst>
  <p:handoutMasterIdLst>
    <p:handoutMasterId r:id="rId11"/>
  </p:handoutMasterIdLst>
  <p:sldIdLst>
    <p:sldId id="275" r:id="rId2"/>
    <p:sldId id="257" r:id="rId3"/>
    <p:sldId id="276" r:id="rId4"/>
    <p:sldId id="281" r:id="rId5"/>
    <p:sldId id="277" r:id="rId6"/>
    <p:sldId id="278" r:id="rId7"/>
    <p:sldId id="417" r:id="rId8"/>
    <p:sldId id="28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0EAE9F"/>
    <a:srgbClr val="13B09B"/>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3"/>
  </p:normalViewPr>
  <p:slideViewPr>
    <p:cSldViewPr snapToGrid="0" snapToObjects="1">
      <p:cViewPr varScale="1">
        <p:scale>
          <a:sx n="112" d="100"/>
          <a:sy n="112" d="100"/>
        </p:scale>
        <p:origin x="84" y="7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5/12/2023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5/12/2023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ctrTitle"/>
          </p:nvPr>
        </p:nvSpPr>
        <p:spPr>
          <a:xfrm>
            <a:off x="242754" y="2676578"/>
            <a:ext cx="8528356" cy="1504844"/>
          </a:xfrm>
          <a:effectLst/>
        </p:spPr>
        <p:txBody>
          <a:bodyPr anchor="b">
            <a:normAutofit/>
          </a:bodyPr>
          <a:lstStyle>
            <a:lvl1pPr>
              <a:defRPr sz="3600">
                <a:solidFill>
                  <a:schemeClr val="tx1"/>
                </a:solidFill>
              </a:defRPr>
            </a:lvl1pPr>
          </a:lstStyle>
          <a:p>
            <a:r>
              <a:rPr lang="en-US" dirty="0"/>
              <a:t>Click to edit Master title style</a:t>
            </a:r>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3ACE5FB8-A0BE-2D42-B68C-4CC12A3B4ECB}"/>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1571115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5/12/2023)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3804290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2023 Prime Lessons (primelessons.org) CC-BY-NC-SA.  (Last edit: 5/12/2023)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3067385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5/12/2023)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5/12/2023)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5/12/2023)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5/12/2023)</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2023 Prime Lessons (primelessons.org) CC-BY-NC-SA.  (Last edit: 5/12/2023)</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47136E22-B55B-3344-87B4-C6BEC82F9344}"/>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42801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Prime Lessons (primelessons.org) CC-BY-NC-SA.  (Last edit: 5/12/2023)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0F3F77A3-B93E-2D49-88C1-91FDBC4A995F}"/>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E8CD5C0E-2FD4-1A43-9154-7A3A4DC5BB5F}"/>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3830699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5/12/2023)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B3EA912E-F31F-4944-9549-715B01BC616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C8713075-FAB2-8A4F-9AA7-2DEEF6EF6C03}"/>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053224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5/12/2023)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47B9CC43-613D-D543-96C2-781DFE62FC8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978477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5/12/2023)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67320903-F92C-6447-BCEA-61E603A69054}"/>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75451DD4-1172-6449-9BE5-8E08EAD567EF}"/>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368438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Prime Lessons (primelessons.org) CC-BY-NC-SA.  (Last edit: 5/12/2023)</a:t>
            </a:r>
            <a:endParaRPr lang="en-US" dirty="0"/>
          </a:p>
        </p:txBody>
      </p:sp>
      <p:sp>
        <p:nvSpPr>
          <p:cNvPr id="7" name="Rectangle 6">
            <a:extLst>
              <a:ext uri="{FF2B5EF4-FFF2-40B4-BE49-F238E27FC236}">
                <a16:creationId xmlns:a16="http://schemas.microsoft.com/office/drawing/2014/main" id="{F549D6A7-D1B0-EA47-8D3C-60AD7F4F746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EB073214-C6F6-A444-8864-5548E87AF6D7}"/>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75632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Prime Lessons (primelessons.org) CC-BY-NC-SA.  (Last edit: 5/12/2023)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121810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2023 Prime Lessons (primelessons.org) CC-BY-NC-SA.  (Last edit: 5/12/2023)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095298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2023 Prime Lessons (primelessons.org) CC-BY-NC-SA.  (Last edit: 5/12/2023)</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7ADD4E90-1E78-AD4A-86AB-9A15E541B5EE}"/>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1480679"/>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en-US" dirty="0"/>
              <a:t>Repeat blocks</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
        <p:nvSpPr>
          <p:cNvPr id="4" name="Rectangle: Rounded Corners 3">
            <a:extLst>
              <a:ext uri="{FF2B5EF4-FFF2-40B4-BE49-F238E27FC236}">
                <a16:creationId xmlns:a16="http://schemas.microsoft.com/office/drawing/2014/main" id="{2EBBBADE-C436-D919-6A9F-238907441A08}"/>
              </a:ext>
            </a:extLst>
          </p:cNvPr>
          <p:cNvSpPr/>
          <p:nvPr/>
        </p:nvSpPr>
        <p:spPr>
          <a:xfrm>
            <a:off x="2621721" y="5901635"/>
            <a:ext cx="3900558" cy="331304"/>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lesson uses SPIKE 3 software</a:t>
            </a:r>
          </a:p>
        </p:txBody>
      </p:sp>
    </p:spTree>
    <p:extLst>
      <p:ext uri="{BB962C8B-B14F-4D97-AF65-F5344CB8AC3E}">
        <p14:creationId xmlns:p14="http://schemas.microsoft.com/office/powerpoint/2010/main" val="409181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a:xfrm>
            <a:off x="155088" y="1140007"/>
            <a:ext cx="8831580" cy="2409220"/>
          </a:xfrm>
        </p:spPr>
        <p:txBody>
          <a:bodyPr/>
          <a:lstStyle/>
          <a:p>
            <a:r>
              <a:rPr lang="en-US" dirty="0"/>
              <a:t>Learn how to repeat an action using the Repeat Block</a:t>
            </a:r>
          </a:p>
        </p:txBody>
      </p:sp>
      <p:sp>
        <p:nvSpPr>
          <p:cNvPr id="4" name="Footer Placeholder 3"/>
          <p:cNvSpPr>
            <a:spLocks noGrp="1"/>
          </p:cNvSpPr>
          <p:nvPr>
            <p:ph type="ftr" sz="quarter" idx="11"/>
          </p:nvPr>
        </p:nvSpPr>
        <p:spPr/>
        <p:txBody>
          <a:bodyPr/>
          <a:lstStyle/>
          <a:p>
            <a:r>
              <a:rPr lang="en-US"/>
              <a:t>Copyright © 2023 Prime Lessons (primelessons.org) CC-BY-NC-SA.  (Last edit: 5/12/2023)</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pic>
        <p:nvPicPr>
          <p:cNvPr id="6" name="Picture 5">
            <a:extLst>
              <a:ext uri="{FF2B5EF4-FFF2-40B4-BE49-F238E27FC236}">
                <a16:creationId xmlns:a16="http://schemas.microsoft.com/office/drawing/2014/main" id="{C8916EF1-CE02-446E-B5AA-A45033BA9D98}"/>
              </a:ext>
            </a:extLst>
          </p:cNvPr>
          <p:cNvPicPr>
            <a:picLocks noChangeAspect="1"/>
          </p:cNvPicPr>
          <p:nvPr/>
        </p:nvPicPr>
        <p:blipFill rotWithShape="1">
          <a:blip r:embed="rId2"/>
          <a:srcRect r="66834"/>
          <a:stretch/>
        </p:blipFill>
        <p:spPr>
          <a:xfrm>
            <a:off x="382845" y="4650174"/>
            <a:ext cx="1775379" cy="1266825"/>
          </a:xfrm>
          <a:prstGeom prst="rect">
            <a:avLst/>
          </a:prstGeom>
        </p:spPr>
      </p:pic>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3DFAF-A684-4430-96DD-0272D6E42621}"/>
              </a:ext>
            </a:extLst>
          </p:cNvPr>
          <p:cNvSpPr>
            <a:spLocks noGrp="1"/>
          </p:cNvSpPr>
          <p:nvPr>
            <p:ph type="title"/>
          </p:nvPr>
        </p:nvSpPr>
        <p:spPr/>
        <p:txBody>
          <a:bodyPr/>
          <a:lstStyle/>
          <a:p>
            <a:r>
              <a:rPr lang="en-US" dirty="0"/>
              <a:t>Repeating code</a:t>
            </a:r>
          </a:p>
        </p:txBody>
      </p:sp>
      <p:sp>
        <p:nvSpPr>
          <p:cNvPr id="3" name="Content Placeholder 2">
            <a:extLst>
              <a:ext uri="{FF2B5EF4-FFF2-40B4-BE49-F238E27FC236}">
                <a16:creationId xmlns:a16="http://schemas.microsoft.com/office/drawing/2014/main" id="{1545B322-4A52-46AA-8325-CC94EF0D1E6E}"/>
              </a:ext>
            </a:extLst>
          </p:cNvPr>
          <p:cNvSpPr>
            <a:spLocks noGrp="1"/>
          </p:cNvSpPr>
          <p:nvPr>
            <p:ph idx="1"/>
          </p:nvPr>
        </p:nvSpPr>
        <p:spPr>
          <a:xfrm>
            <a:off x="155088" y="1140006"/>
            <a:ext cx="8831580" cy="2728109"/>
          </a:xfrm>
        </p:spPr>
        <p:txBody>
          <a:bodyPr>
            <a:normAutofit fontScale="92500" lnSpcReduction="20000"/>
          </a:bodyPr>
          <a:lstStyle/>
          <a:p>
            <a:r>
              <a:rPr lang="en-US" dirty="0"/>
              <a:t>Let us say that you want the robot to repeat an action over and over again. </a:t>
            </a:r>
          </a:p>
          <a:p>
            <a:pPr lvl="1"/>
            <a:r>
              <a:rPr lang="en-US" dirty="0"/>
              <a:t>Would you copy the blocks over and over?</a:t>
            </a:r>
          </a:p>
          <a:p>
            <a:pPr lvl="1"/>
            <a:r>
              <a:rPr lang="en-US" dirty="0"/>
              <a:t>What if you wanted to repeat the action forever?</a:t>
            </a:r>
          </a:p>
          <a:p>
            <a:r>
              <a:rPr lang="en-US" dirty="0"/>
              <a:t>You can use the Repeat Blocks to repeat an action for a number of times or until some exit condition is met</a:t>
            </a:r>
          </a:p>
          <a:p>
            <a:r>
              <a:rPr lang="en-US" dirty="0"/>
              <a:t>Repeat Blocks make repeating a task multiple times easy </a:t>
            </a:r>
          </a:p>
          <a:p>
            <a:r>
              <a:rPr lang="en-US" dirty="0"/>
              <a:t>The added benefit is that a loop can end whenever you want (a specific number of times, run forever, a specific condition, etc.) </a:t>
            </a:r>
          </a:p>
          <a:p>
            <a:r>
              <a:rPr lang="en-US" dirty="0"/>
              <a:t>Loop blocks can be found in the Control Block Palette</a:t>
            </a:r>
          </a:p>
        </p:txBody>
      </p:sp>
      <p:sp>
        <p:nvSpPr>
          <p:cNvPr id="4" name="Footer Placeholder 3">
            <a:extLst>
              <a:ext uri="{FF2B5EF4-FFF2-40B4-BE49-F238E27FC236}">
                <a16:creationId xmlns:a16="http://schemas.microsoft.com/office/drawing/2014/main" id="{1143C30F-5C3B-4D40-B83F-EDE97F88B011}"/>
              </a:ext>
            </a:extLst>
          </p:cNvPr>
          <p:cNvSpPr>
            <a:spLocks noGrp="1"/>
          </p:cNvSpPr>
          <p:nvPr>
            <p:ph type="ftr" sz="quarter" idx="11"/>
          </p:nvPr>
        </p:nvSpPr>
        <p:spPr/>
        <p:txBody>
          <a:bodyPr/>
          <a:lstStyle/>
          <a:p>
            <a:r>
              <a:rPr lang="en-US"/>
              <a:t>Copyright © 2023 Prime Lessons (primelessons.org) CC-BY-NC-SA.  (Last edit: 5/12/2023)</a:t>
            </a:r>
            <a:endParaRPr lang="en-US" dirty="0"/>
          </a:p>
        </p:txBody>
      </p:sp>
      <p:sp>
        <p:nvSpPr>
          <p:cNvPr id="5" name="Slide Number Placeholder 4">
            <a:extLst>
              <a:ext uri="{FF2B5EF4-FFF2-40B4-BE49-F238E27FC236}">
                <a16:creationId xmlns:a16="http://schemas.microsoft.com/office/drawing/2014/main" id="{42F46F1A-0070-4B1A-8974-7FA1B1E64C2B}"/>
              </a:ext>
            </a:extLst>
          </p:cNvPr>
          <p:cNvSpPr>
            <a:spLocks noGrp="1"/>
          </p:cNvSpPr>
          <p:nvPr>
            <p:ph type="sldNum" sz="quarter" idx="12"/>
          </p:nvPr>
        </p:nvSpPr>
        <p:spPr/>
        <p:txBody>
          <a:bodyPr/>
          <a:lstStyle/>
          <a:p>
            <a:fld id="{BBD74847-7BE4-4E4D-8159-51DF7B93C616}" type="slidenum">
              <a:rPr lang="en-US" smtClean="0"/>
              <a:t>3</a:t>
            </a:fld>
            <a:endParaRPr lang="en-US"/>
          </a:p>
        </p:txBody>
      </p:sp>
      <p:pic>
        <p:nvPicPr>
          <p:cNvPr id="8" name="Picture 7">
            <a:extLst>
              <a:ext uri="{FF2B5EF4-FFF2-40B4-BE49-F238E27FC236}">
                <a16:creationId xmlns:a16="http://schemas.microsoft.com/office/drawing/2014/main" id="{FF3EF28F-D881-44A3-A18E-EBA0A80632CF}"/>
              </a:ext>
            </a:extLst>
          </p:cNvPr>
          <p:cNvPicPr>
            <a:picLocks noChangeAspect="1"/>
          </p:cNvPicPr>
          <p:nvPr/>
        </p:nvPicPr>
        <p:blipFill>
          <a:blip r:embed="rId2"/>
          <a:stretch>
            <a:fillRect/>
          </a:stretch>
        </p:blipFill>
        <p:spPr>
          <a:xfrm>
            <a:off x="2174608" y="4287503"/>
            <a:ext cx="5353050" cy="1266825"/>
          </a:xfrm>
          <a:prstGeom prst="rect">
            <a:avLst/>
          </a:prstGeom>
        </p:spPr>
      </p:pic>
    </p:spTree>
    <p:extLst>
      <p:ext uri="{BB962C8B-B14F-4D97-AF65-F5344CB8AC3E}">
        <p14:creationId xmlns:p14="http://schemas.microsoft.com/office/powerpoint/2010/main" val="2663883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A85256D-1EC3-D902-2406-D87F447721EE}"/>
              </a:ext>
            </a:extLst>
          </p:cNvPr>
          <p:cNvPicPr>
            <a:picLocks noChangeAspect="1"/>
          </p:cNvPicPr>
          <p:nvPr/>
        </p:nvPicPr>
        <p:blipFill>
          <a:blip r:embed="rId2"/>
          <a:stretch>
            <a:fillRect/>
          </a:stretch>
        </p:blipFill>
        <p:spPr>
          <a:xfrm>
            <a:off x="121864" y="2339074"/>
            <a:ext cx="4870585" cy="3794774"/>
          </a:xfrm>
          <a:prstGeom prst="rect">
            <a:avLst/>
          </a:prstGeom>
        </p:spPr>
      </p:pic>
      <p:sp>
        <p:nvSpPr>
          <p:cNvPr id="2" name="Title 1">
            <a:extLst>
              <a:ext uri="{FF2B5EF4-FFF2-40B4-BE49-F238E27FC236}">
                <a16:creationId xmlns:a16="http://schemas.microsoft.com/office/drawing/2014/main" id="{868EF41E-354D-4AC7-9B1A-C1A6A12C75F4}"/>
              </a:ext>
            </a:extLst>
          </p:cNvPr>
          <p:cNvSpPr>
            <a:spLocks noGrp="1"/>
          </p:cNvSpPr>
          <p:nvPr>
            <p:ph type="title"/>
          </p:nvPr>
        </p:nvSpPr>
        <p:spPr/>
        <p:txBody>
          <a:bodyPr/>
          <a:lstStyle/>
          <a:p>
            <a:r>
              <a:rPr lang="en-US" dirty="0"/>
              <a:t>Using A Repeat Until Block</a:t>
            </a:r>
          </a:p>
        </p:txBody>
      </p:sp>
      <p:sp>
        <p:nvSpPr>
          <p:cNvPr id="10" name="Content Placeholder 2">
            <a:extLst>
              <a:ext uri="{FF2B5EF4-FFF2-40B4-BE49-F238E27FC236}">
                <a16:creationId xmlns:a16="http://schemas.microsoft.com/office/drawing/2014/main" id="{8D5306E4-2207-45BD-A52D-903BF75BA4DD}"/>
              </a:ext>
            </a:extLst>
          </p:cNvPr>
          <p:cNvSpPr>
            <a:spLocks noGrp="1"/>
          </p:cNvSpPr>
          <p:nvPr>
            <p:ph idx="1"/>
          </p:nvPr>
        </p:nvSpPr>
        <p:spPr>
          <a:xfrm>
            <a:off x="5025789" y="2955449"/>
            <a:ext cx="4022276" cy="399033"/>
          </a:xfrm>
        </p:spPr>
        <p:txBody>
          <a:bodyPr>
            <a:normAutofit/>
          </a:bodyPr>
          <a:lstStyle/>
          <a:p>
            <a:pPr marL="0" indent="0">
              <a:buNone/>
            </a:pPr>
            <a:r>
              <a:rPr lang="en-US" dirty="0"/>
              <a:t>Configure your motors</a:t>
            </a:r>
          </a:p>
        </p:txBody>
      </p:sp>
      <p:sp>
        <p:nvSpPr>
          <p:cNvPr id="4" name="Footer Placeholder 3">
            <a:extLst>
              <a:ext uri="{FF2B5EF4-FFF2-40B4-BE49-F238E27FC236}">
                <a16:creationId xmlns:a16="http://schemas.microsoft.com/office/drawing/2014/main" id="{FB18AD53-29C3-4E4B-B4B8-DBEF360C6AA3}"/>
              </a:ext>
            </a:extLst>
          </p:cNvPr>
          <p:cNvSpPr>
            <a:spLocks noGrp="1"/>
          </p:cNvSpPr>
          <p:nvPr>
            <p:ph type="ftr" sz="quarter" idx="11"/>
          </p:nvPr>
        </p:nvSpPr>
        <p:spPr>
          <a:xfrm>
            <a:off x="88409" y="6323265"/>
            <a:ext cx="4870585" cy="365125"/>
          </a:xfrm>
        </p:spPr>
        <p:txBody>
          <a:bodyPr/>
          <a:lstStyle/>
          <a:p>
            <a:r>
              <a:rPr lang="en-US"/>
              <a:t>Copyright © 2023 Prime Lessons (primelessons.org) CC-BY-NC-SA.  (Last edit: 5/12/2023)</a:t>
            </a:r>
            <a:endParaRPr lang="en-US" dirty="0"/>
          </a:p>
        </p:txBody>
      </p:sp>
      <p:sp>
        <p:nvSpPr>
          <p:cNvPr id="5" name="Slide Number Placeholder 4">
            <a:extLst>
              <a:ext uri="{FF2B5EF4-FFF2-40B4-BE49-F238E27FC236}">
                <a16:creationId xmlns:a16="http://schemas.microsoft.com/office/drawing/2014/main" id="{FEF42BF0-7E06-4853-BECA-71FBCBE5A356}"/>
              </a:ext>
            </a:extLst>
          </p:cNvPr>
          <p:cNvSpPr>
            <a:spLocks noGrp="1"/>
          </p:cNvSpPr>
          <p:nvPr>
            <p:ph type="sldNum" sz="quarter" idx="12"/>
          </p:nvPr>
        </p:nvSpPr>
        <p:spPr/>
        <p:txBody>
          <a:bodyPr/>
          <a:lstStyle/>
          <a:p>
            <a:fld id="{BBD74847-7BE4-4E4D-8159-51DF7B93C616}" type="slidenum">
              <a:rPr lang="en-US" smtClean="0"/>
              <a:t>4</a:t>
            </a:fld>
            <a:endParaRPr lang="en-US"/>
          </a:p>
        </p:txBody>
      </p:sp>
      <p:sp>
        <p:nvSpPr>
          <p:cNvPr id="7" name="Content Placeholder 2">
            <a:extLst>
              <a:ext uri="{FF2B5EF4-FFF2-40B4-BE49-F238E27FC236}">
                <a16:creationId xmlns:a16="http://schemas.microsoft.com/office/drawing/2014/main" id="{3E5EDA4D-8A34-4604-AA15-F0ABB9F2EFEF}"/>
              </a:ext>
            </a:extLst>
          </p:cNvPr>
          <p:cNvSpPr txBox="1">
            <a:spLocks/>
          </p:cNvSpPr>
          <p:nvPr/>
        </p:nvSpPr>
        <p:spPr>
          <a:xfrm>
            <a:off x="5025789" y="3413971"/>
            <a:ext cx="3817274" cy="417470"/>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t>Wait until the sensor is first pressed</a:t>
            </a:r>
          </a:p>
        </p:txBody>
      </p:sp>
      <p:sp>
        <p:nvSpPr>
          <p:cNvPr id="3" name="TextBox 2">
            <a:extLst>
              <a:ext uri="{FF2B5EF4-FFF2-40B4-BE49-F238E27FC236}">
                <a16:creationId xmlns:a16="http://schemas.microsoft.com/office/drawing/2014/main" id="{3A7699E4-70B9-4DEA-9160-43D2243123BA}"/>
              </a:ext>
            </a:extLst>
          </p:cNvPr>
          <p:cNvSpPr txBox="1"/>
          <p:nvPr/>
        </p:nvSpPr>
        <p:spPr>
          <a:xfrm>
            <a:off x="110716" y="1138947"/>
            <a:ext cx="8896124" cy="923330"/>
          </a:xfrm>
          <a:prstGeom prst="rect">
            <a:avLst/>
          </a:prstGeom>
          <a:noFill/>
        </p:spPr>
        <p:txBody>
          <a:bodyPr wrap="square" rtlCol="0">
            <a:spAutoFit/>
          </a:bodyPr>
          <a:lstStyle/>
          <a:p>
            <a:r>
              <a:rPr lang="en-US" dirty="0"/>
              <a:t>In this example, the robot adjusts the speed of the motors based on the Force sensor until the Force sensor is released.  This type of loop is different than a wait until block since you can perform different actions </a:t>
            </a:r>
            <a:r>
              <a:rPr lang="en-US" b="1" u="sng" dirty="0"/>
              <a:t>while you are waiting</a:t>
            </a:r>
            <a:endParaRPr lang="en-US" dirty="0"/>
          </a:p>
        </p:txBody>
      </p:sp>
      <p:sp>
        <p:nvSpPr>
          <p:cNvPr id="11" name="Content Placeholder 2">
            <a:extLst>
              <a:ext uri="{FF2B5EF4-FFF2-40B4-BE49-F238E27FC236}">
                <a16:creationId xmlns:a16="http://schemas.microsoft.com/office/drawing/2014/main" id="{77D6EED6-4D83-4F3D-812B-C239638E471F}"/>
              </a:ext>
            </a:extLst>
          </p:cNvPr>
          <p:cNvSpPr txBox="1">
            <a:spLocks/>
          </p:cNvSpPr>
          <p:nvPr/>
        </p:nvSpPr>
        <p:spPr>
          <a:xfrm>
            <a:off x="5025789" y="4335372"/>
            <a:ext cx="4097736" cy="1244858"/>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t>Adjust the movement speed based on the current force reading </a:t>
            </a:r>
            <a:r>
              <a:rPr lang="en-US" b="1" u="sng" dirty="0"/>
              <a:t>each</a:t>
            </a:r>
            <a:r>
              <a:rPr lang="en-US" dirty="0"/>
              <a:t> time through the loop. </a:t>
            </a:r>
          </a:p>
        </p:txBody>
      </p:sp>
      <p:sp>
        <p:nvSpPr>
          <p:cNvPr id="14" name="Content Placeholder 2">
            <a:extLst>
              <a:ext uri="{FF2B5EF4-FFF2-40B4-BE49-F238E27FC236}">
                <a16:creationId xmlns:a16="http://schemas.microsoft.com/office/drawing/2014/main" id="{8F3A22C2-71A5-4CB3-8636-ED0346C6A335}"/>
              </a:ext>
            </a:extLst>
          </p:cNvPr>
          <p:cNvSpPr txBox="1">
            <a:spLocks/>
          </p:cNvSpPr>
          <p:nvPr/>
        </p:nvSpPr>
        <p:spPr>
          <a:xfrm>
            <a:off x="5025789" y="3880668"/>
            <a:ext cx="3817274" cy="417470"/>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dirty="0"/>
              <a:t>Loop until the sensor is released</a:t>
            </a:r>
          </a:p>
        </p:txBody>
      </p:sp>
    </p:spTree>
    <p:extLst>
      <p:ext uri="{BB962C8B-B14F-4D97-AF65-F5344CB8AC3E}">
        <p14:creationId xmlns:p14="http://schemas.microsoft.com/office/powerpoint/2010/main" val="3257637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2F7C8-E595-4B32-8FAE-AA6168D3F7B9}"/>
              </a:ext>
            </a:extLst>
          </p:cNvPr>
          <p:cNvSpPr>
            <a:spLocks noGrp="1"/>
          </p:cNvSpPr>
          <p:nvPr>
            <p:ph type="title"/>
          </p:nvPr>
        </p:nvSpPr>
        <p:spPr/>
        <p:txBody>
          <a:bodyPr/>
          <a:lstStyle/>
          <a:p>
            <a:r>
              <a:rPr lang="en-US" dirty="0"/>
              <a:t>Challenge: Around the box</a:t>
            </a:r>
          </a:p>
        </p:txBody>
      </p:sp>
      <p:sp>
        <p:nvSpPr>
          <p:cNvPr id="3" name="Content Placeholder 2">
            <a:extLst>
              <a:ext uri="{FF2B5EF4-FFF2-40B4-BE49-F238E27FC236}">
                <a16:creationId xmlns:a16="http://schemas.microsoft.com/office/drawing/2014/main" id="{EBCBC79F-EC72-4077-B01D-63616E541047}"/>
              </a:ext>
            </a:extLst>
          </p:cNvPr>
          <p:cNvSpPr>
            <a:spLocks noGrp="1"/>
          </p:cNvSpPr>
          <p:nvPr>
            <p:ph idx="1"/>
          </p:nvPr>
        </p:nvSpPr>
        <p:spPr>
          <a:xfrm>
            <a:off x="155087" y="1140006"/>
            <a:ext cx="6109789" cy="5082601"/>
          </a:xfrm>
        </p:spPr>
        <p:txBody>
          <a:bodyPr/>
          <a:lstStyle/>
          <a:p>
            <a:r>
              <a:rPr lang="en-US" dirty="0"/>
              <a:t>Go around the box</a:t>
            </a:r>
          </a:p>
          <a:p>
            <a:r>
              <a:rPr lang="en-US" dirty="0"/>
              <a:t>To do this, you will have to move forward 20 cm and turn right</a:t>
            </a:r>
          </a:p>
          <a:p>
            <a:r>
              <a:rPr lang="en-US" dirty="0"/>
              <a:t>Repeat this action 4 times till you are all the way around the box</a:t>
            </a:r>
          </a:p>
          <a:p>
            <a:r>
              <a:rPr lang="en-US" dirty="0"/>
              <a:t>You will have to remember the lesson on Moving Forward and Turning to complete this challenge</a:t>
            </a:r>
          </a:p>
          <a:p>
            <a:r>
              <a:rPr lang="en-US" dirty="0"/>
              <a:t>You repeat those two actions in a Repeat block</a:t>
            </a:r>
          </a:p>
        </p:txBody>
      </p:sp>
      <p:sp>
        <p:nvSpPr>
          <p:cNvPr id="4" name="Footer Placeholder 3">
            <a:extLst>
              <a:ext uri="{FF2B5EF4-FFF2-40B4-BE49-F238E27FC236}">
                <a16:creationId xmlns:a16="http://schemas.microsoft.com/office/drawing/2014/main" id="{82A720C5-E4C1-48F9-AD36-FBCA95FE626F}"/>
              </a:ext>
            </a:extLst>
          </p:cNvPr>
          <p:cNvSpPr>
            <a:spLocks noGrp="1"/>
          </p:cNvSpPr>
          <p:nvPr>
            <p:ph type="ftr" sz="quarter" idx="11"/>
          </p:nvPr>
        </p:nvSpPr>
        <p:spPr/>
        <p:txBody>
          <a:bodyPr/>
          <a:lstStyle/>
          <a:p>
            <a:r>
              <a:rPr lang="en-US"/>
              <a:t>Copyright © 2023 Prime Lessons (primelessons.org) CC-BY-NC-SA.  (Last edit: 5/12/2023)</a:t>
            </a:r>
            <a:endParaRPr lang="en-US" dirty="0"/>
          </a:p>
        </p:txBody>
      </p:sp>
      <p:sp>
        <p:nvSpPr>
          <p:cNvPr id="5" name="Slide Number Placeholder 4">
            <a:extLst>
              <a:ext uri="{FF2B5EF4-FFF2-40B4-BE49-F238E27FC236}">
                <a16:creationId xmlns:a16="http://schemas.microsoft.com/office/drawing/2014/main" id="{9B4E8617-CFF9-4DAA-B3F4-FB49E8700830}"/>
              </a:ext>
            </a:extLst>
          </p:cNvPr>
          <p:cNvSpPr>
            <a:spLocks noGrp="1"/>
          </p:cNvSpPr>
          <p:nvPr>
            <p:ph type="sldNum" sz="quarter" idx="12"/>
          </p:nvPr>
        </p:nvSpPr>
        <p:spPr/>
        <p:txBody>
          <a:bodyPr/>
          <a:lstStyle/>
          <a:p>
            <a:fld id="{BBD74847-7BE4-4E4D-8159-51DF7B93C616}" type="slidenum">
              <a:rPr lang="en-US" smtClean="0"/>
              <a:t>5</a:t>
            </a:fld>
            <a:endParaRPr lang="en-US"/>
          </a:p>
        </p:txBody>
      </p:sp>
      <p:sp>
        <p:nvSpPr>
          <p:cNvPr id="6" name="Rectangle 5">
            <a:extLst>
              <a:ext uri="{FF2B5EF4-FFF2-40B4-BE49-F238E27FC236}">
                <a16:creationId xmlns:a16="http://schemas.microsoft.com/office/drawing/2014/main" id="{7F34A9A1-C01B-4DEC-99D1-6DBE3F5D361A}"/>
              </a:ext>
            </a:extLst>
          </p:cNvPr>
          <p:cNvSpPr/>
          <p:nvPr/>
        </p:nvSpPr>
        <p:spPr>
          <a:xfrm>
            <a:off x="6407498" y="1333273"/>
            <a:ext cx="205988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20366588-A02D-416B-888C-64DA86512DEA}"/>
              </a:ext>
            </a:extLst>
          </p:cNvPr>
          <p:cNvSpPr txBox="1"/>
          <p:nvPr/>
        </p:nvSpPr>
        <p:spPr>
          <a:xfrm>
            <a:off x="7199696" y="3136770"/>
            <a:ext cx="750771" cy="369332"/>
          </a:xfrm>
          <a:prstGeom prst="rect">
            <a:avLst/>
          </a:prstGeom>
          <a:noFill/>
        </p:spPr>
        <p:txBody>
          <a:bodyPr wrap="square" rtlCol="0">
            <a:spAutoFit/>
          </a:bodyPr>
          <a:lstStyle/>
          <a:p>
            <a:r>
              <a:rPr lang="en-US" dirty="0"/>
              <a:t>20cm</a:t>
            </a:r>
          </a:p>
        </p:txBody>
      </p:sp>
      <p:pic>
        <p:nvPicPr>
          <p:cNvPr id="8" name="Picture 7">
            <a:extLst>
              <a:ext uri="{FF2B5EF4-FFF2-40B4-BE49-F238E27FC236}">
                <a16:creationId xmlns:a16="http://schemas.microsoft.com/office/drawing/2014/main" id="{76C015A8-7DC0-4ACD-94A4-73E61307573A}"/>
              </a:ext>
            </a:extLst>
          </p:cNvPr>
          <p:cNvPicPr>
            <a:picLocks noChangeAspect="1"/>
          </p:cNvPicPr>
          <p:nvPr/>
        </p:nvPicPr>
        <p:blipFill rotWithShape="1">
          <a:blip r:embed="rId2"/>
          <a:srcRect r="66834"/>
          <a:stretch/>
        </p:blipFill>
        <p:spPr>
          <a:xfrm>
            <a:off x="382845" y="4650174"/>
            <a:ext cx="1775379" cy="1266825"/>
          </a:xfrm>
          <a:prstGeom prst="rect">
            <a:avLst/>
          </a:prstGeom>
        </p:spPr>
      </p:pic>
    </p:spTree>
    <p:extLst>
      <p:ext uri="{BB962C8B-B14F-4D97-AF65-F5344CB8AC3E}">
        <p14:creationId xmlns:p14="http://schemas.microsoft.com/office/powerpoint/2010/main" val="284383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9BEAD-3C27-494F-B4C8-43EAB9B12AB2}"/>
              </a:ext>
            </a:extLst>
          </p:cNvPr>
          <p:cNvSpPr>
            <a:spLocks noGrp="1"/>
          </p:cNvSpPr>
          <p:nvPr>
            <p:ph type="title"/>
          </p:nvPr>
        </p:nvSpPr>
        <p:spPr/>
        <p:txBody>
          <a:bodyPr/>
          <a:lstStyle/>
          <a:p>
            <a:r>
              <a:rPr lang="en-US" dirty="0"/>
              <a:t>Challenge Solution</a:t>
            </a:r>
          </a:p>
        </p:txBody>
      </p:sp>
      <p:sp>
        <p:nvSpPr>
          <p:cNvPr id="3" name="Content Placeholder 2">
            <a:extLst>
              <a:ext uri="{FF2B5EF4-FFF2-40B4-BE49-F238E27FC236}">
                <a16:creationId xmlns:a16="http://schemas.microsoft.com/office/drawing/2014/main" id="{75FE2695-1D9B-43D2-A49B-B4BCEC653D67}"/>
              </a:ext>
            </a:extLst>
          </p:cNvPr>
          <p:cNvSpPr>
            <a:spLocks noGrp="1"/>
          </p:cNvSpPr>
          <p:nvPr>
            <p:ph idx="1"/>
          </p:nvPr>
        </p:nvSpPr>
        <p:spPr>
          <a:xfrm>
            <a:off x="155088" y="1338594"/>
            <a:ext cx="4022276" cy="1786073"/>
          </a:xfrm>
        </p:spPr>
        <p:txBody>
          <a:bodyPr>
            <a:normAutofit fontScale="92500" lnSpcReduction="10000"/>
          </a:bodyPr>
          <a:lstStyle/>
          <a:p>
            <a:r>
              <a:rPr lang="en-US" dirty="0"/>
              <a:t>In previous lessons, you learnt how to configure your robot. The first set of blocks sets the movement motors, % Speed, Move CM and sets the motors to hold. (see Configuring Your Robot Lesson). This program has been configured for Droid Bot IV</a:t>
            </a:r>
          </a:p>
        </p:txBody>
      </p:sp>
      <p:sp>
        <p:nvSpPr>
          <p:cNvPr id="4" name="Footer Placeholder 3">
            <a:extLst>
              <a:ext uri="{FF2B5EF4-FFF2-40B4-BE49-F238E27FC236}">
                <a16:creationId xmlns:a16="http://schemas.microsoft.com/office/drawing/2014/main" id="{A32151A4-003E-4C98-B907-2FD12D4D297E}"/>
              </a:ext>
            </a:extLst>
          </p:cNvPr>
          <p:cNvSpPr>
            <a:spLocks noGrp="1"/>
          </p:cNvSpPr>
          <p:nvPr>
            <p:ph type="ftr" sz="quarter" idx="11"/>
          </p:nvPr>
        </p:nvSpPr>
        <p:spPr/>
        <p:txBody>
          <a:bodyPr/>
          <a:lstStyle/>
          <a:p>
            <a:r>
              <a:rPr lang="en-US"/>
              <a:t>Copyright © 2023 Prime Lessons (primelessons.org) CC-BY-NC-SA.  (Last edit: 5/12/2023)</a:t>
            </a:r>
            <a:endParaRPr lang="en-US" dirty="0"/>
          </a:p>
        </p:txBody>
      </p:sp>
      <p:sp>
        <p:nvSpPr>
          <p:cNvPr id="5" name="Slide Number Placeholder 4">
            <a:extLst>
              <a:ext uri="{FF2B5EF4-FFF2-40B4-BE49-F238E27FC236}">
                <a16:creationId xmlns:a16="http://schemas.microsoft.com/office/drawing/2014/main" id="{6707E863-4802-4ED1-9F14-043AAC2D3544}"/>
              </a:ext>
            </a:extLst>
          </p:cNvPr>
          <p:cNvSpPr>
            <a:spLocks noGrp="1"/>
          </p:cNvSpPr>
          <p:nvPr>
            <p:ph type="sldNum" sz="quarter" idx="12"/>
          </p:nvPr>
        </p:nvSpPr>
        <p:spPr/>
        <p:txBody>
          <a:bodyPr/>
          <a:lstStyle/>
          <a:p>
            <a:fld id="{BBD74847-7BE4-4E4D-8159-51DF7B93C616}" type="slidenum">
              <a:rPr lang="en-US" smtClean="0"/>
              <a:t>6</a:t>
            </a:fld>
            <a:endParaRPr lang="en-US"/>
          </a:p>
        </p:txBody>
      </p:sp>
      <p:sp>
        <p:nvSpPr>
          <p:cNvPr id="8" name="Content Placeholder 2">
            <a:extLst>
              <a:ext uri="{FF2B5EF4-FFF2-40B4-BE49-F238E27FC236}">
                <a16:creationId xmlns:a16="http://schemas.microsoft.com/office/drawing/2014/main" id="{A5B236D1-946C-45AF-A0AD-D394061BB853}"/>
              </a:ext>
            </a:extLst>
          </p:cNvPr>
          <p:cNvSpPr txBox="1">
            <a:spLocks/>
          </p:cNvSpPr>
          <p:nvPr/>
        </p:nvSpPr>
        <p:spPr>
          <a:xfrm>
            <a:off x="175260" y="3583219"/>
            <a:ext cx="4022276" cy="2212274"/>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1700" dirty="0"/>
              <a:t>Code to move the robot 20cm forward (see Moving Lesson) and Turning 90 degrees (see Turning with Gyro Lesson)</a:t>
            </a:r>
          </a:p>
          <a:p>
            <a:endParaRPr lang="en-US" sz="1700" dirty="0"/>
          </a:p>
          <a:p>
            <a:r>
              <a:rPr lang="en-US" sz="1700" dirty="0"/>
              <a:t>See next slide for reason for the addition of the wait block after the set yaw angle to 0 block</a:t>
            </a:r>
          </a:p>
        </p:txBody>
      </p:sp>
      <p:pic>
        <p:nvPicPr>
          <p:cNvPr id="9" name="Picture 8">
            <a:extLst>
              <a:ext uri="{FF2B5EF4-FFF2-40B4-BE49-F238E27FC236}">
                <a16:creationId xmlns:a16="http://schemas.microsoft.com/office/drawing/2014/main" id="{0F30D942-DE02-6552-F72C-0923970CFD97}"/>
              </a:ext>
            </a:extLst>
          </p:cNvPr>
          <p:cNvPicPr>
            <a:picLocks noChangeAspect="1"/>
          </p:cNvPicPr>
          <p:nvPr/>
        </p:nvPicPr>
        <p:blipFill>
          <a:blip r:embed="rId2"/>
          <a:stretch>
            <a:fillRect/>
          </a:stretch>
        </p:blipFill>
        <p:spPr>
          <a:xfrm>
            <a:off x="4966638" y="1154583"/>
            <a:ext cx="3727634" cy="5053016"/>
          </a:xfrm>
          <a:prstGeom prst="rect">
            <a:avLst/>
          </a:prstGeom>
        </p:spPr>
      </p:pic>
    </p:spTree>
    <p:extLst>
      <p:ext uri="{BB962C8B-B14F-4D97-AF65-F5344CB8AC3E}">
        <p14:creationId xmlns:p14="http://schemas.microsoft.com/office/powerpoint/2010/main" val="2534231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7EA66-03B5-44C5-0C09-01A6DF3AB7F3}"/>
              </a:ext>
            </a:extLst>
          </p:cNvPr>
          <p:cNvSpPr>
            <a:spLocks noGrp="1"/>
          </p:cNvSpPr>
          <p:nvPr>
            <p:ph type="title"/>
          </p:nvPr>
        </p:nvSpPr>
        <p:spPr/>
        <p:txBody>
          <a:bodyPr/>
          <a:lstStyle/>
          <a:p>
            <a:r>
              <a:rPr lang="en-US" dirty="0"/>
              <a:t>Bug In SPIKE 3</a:t>
            </a:r>
          </a:p>
        </p:txBody>
      </p:sp>
      <p:sp>
        <p:nvSpPr>
          <p:cNvPr id="3" name="Content Placeholder 2">
            <a:extLst>
              <a:ext uri="{FF2B5EF4-FFF2-40B4-BE49-F238E27FC236}">
                <a16:creationId xmlns:a16="http://schemas.microsoft.com/office/drawing/2014/main" id="{4B12F095-432A-BFFB-8C0E-5FACF7BC1E64}"/>
              </a:ext>
            </a:extLst>
          </p:cNvPr>
          <p:cNvSpPr>
            <a:spLocks noGrp="1"/>
          </p:cNvSpPr>
          <p:nvPr>
            <p:ph idx="1"/>
          </p:nvPr>
        </p:nvSpPr>
        <p:spPr>
          <a:xfrm>
            <a:off x="155087" y="1140007"/>
            <a:ext cx="5656989" cy="5079166"/>
          </a:xfrm>
        </p:spPr>
        <p:txBody>
          <a:bodyPr>
            <a:normAutofit fontScale="85000" lnSpcReduction="10000"/>
          </a:bodyPr>
          <a:lstStyle/>
          <a:p>
            <a:r>
              <a:rPr lang="en-US" dirty="0"/>
              <a:t>The set yaw angle to 0 block takes a small amount of time to perform, but moves on to the next block before its is completed</a:t>
            </a:r>
          </a:p>
          <a:p>
            <a:r>
              <a:rPr lang="en-US" dirty="0"/>
              <a:t>The problem is that the code reaches the check for if the yaw angle &gt;90 before the yaw angle is reset, meaning that if the yaw angle read &gt;90 before the reset, the robot will not perform the turn</a:t>
            </a:r>
          </a:p>
          <a:p>
            <a:r>
              <a:rPr lang="en-US" dirty="0"/>
              <a:t>To fix this, you will have to add a wait block after the gyro reset block and before the turn. There are two ways you can do this</a:t>
            </a:r>
          </a:p>
          <a:p>
            <a:pPr lvl="1"/>
            <a:r>
              <a:rPr lang="en-US" dirty="0"/>
              <a:t>Wait until the yaw angle reads close to 0</a:t>
            </a:r>
          </a:p>
          <a:p>
            <a:pPr lvl="1"/>
            <a:r>
              <a:rPr lang="en-US" dirty="0"/>
              <a:t>Wait for a small amount of time (around 0.05 seconds seems to work)</a:t>
            </a:r>
          </a:p>
          <a:p>
            <a:r>
              <a:rPr lang="en-US" dirty="0">
                <a:solidFill>
                  <a:srgbClr val="FF0000"/>
                </a:solidFill>
              </a:rPr>
              <a:t>Note that some solutions provided in other lessons involving turns/the gyro sensor may not contain this wait block</a:t>
            </a:r>
          </a:p>
          <a:p>
            <a:r>
              <a:rPr lang="en-US" dirty="0">
                <a:solidFill>
                  <a:srgbClr val="FF0000"/>
                </a:solidFill>
              </a:rPr>
              <a:t>Most code will function as intended in a standalone program since the gyro is reset at the beginning of all programs automatically, but may need the addition of one of these methods for your use until an update fixing this bug is released</a:t>
            </a:r>
          </a:p>
          <a:p>
            <a:r>
              <a:rPr lang="en-US" dirty="0">
                <a:solidFill>
                  <a:srgbClr val="FF0000"/>
                </a:solidFill>
              </a:rPr>
              <a:t>However, in the previous slide, since multiple turns are being performed, the addition of the wait block is needed for the code to function properly</a:t>
            </a:r>
          </a:p>
        </p:txBody>
      </p:sp>
      <p:sp>
        <p:nvSpPr>
          <p:cNvPr id="4" name="Footer Placeholder 3">
            <a:extLst>
              <a:ext uri="{FF2B5EF4-FFF2-40B4-BE49-F238E27FC236}">
                <a16:creationId xmlns:a16="http://schemas.microsoft.com/office/drawing/2014/main" id="{69293738-00C4-1783-DE5A-A81F1CC5CE76}"/>
              </a:ext>
            </a:extLst>
          </p:cNvPr>
          <p:cNvSpPr>
            <a:spLocks noGrp="1"/>
          </p:cNvSpPr>
          <p:nvPr>
            <p:ph type="ftr" sz="quarter" idx="11"/>
          </p:nvPr>
        </p:nvSpPr>
        <p:spPr/>
        <p:txBody>
          <a:bodyPr/>
          <a:lstStyle/>
          <a:p>
            <a:r>
              <a:rPr lang="en-US"/>
              <a:t>Copyright © 2023 Prime Lessons (primelessons.org) CC-BY-NC-SA.  (Last edit: 5/12/2023)</a:t>
            </a:r>
            <a:endParaRPr lang="en-US" dirty="0"/>
          </a:p>
        </p:txBody>
      </p:sp>
      <p:sp>
        <p:nvSpPr>
          <p:cNvPr id="5" name="Slide Number Placeholder 4">
            <a:extLst>
              <a:ext uri="{FF2B5EF4-FFF2-40B4-BE49-F238E27FC236}">
                <a16:creationId xmlns:a16="http://schemas.microsoft.com/office/drawing/2014/main" id="{9FAED9BE-A903-4408-191C-3880D5E70FD4}"/>
              </a:ext>
            </a:extLst>
          </p:cNvPr>
          <p:cNvSpPr>
            <a:spLocks noGrp="1"/>
          </p:cNvSpPr>
          <p:nvPr>
            <p:ph type="sldNum" sz="quarter" idx="12"/>
          </p:nvPr>
        </p:nvSpPr>
        <p:spPr/>
        <p:txBody>
          <a:bodyPr/>
          <a:lstStyle/>
          <a:p>
            <a:fld id="{BBD74847-7BE4-4E4D-8159-51DF7B93C616}" type="slidenum">
              <a:rPr lang="en-US" smtClean="0"/>
              <a:t>7</a:t>
            </a:fld>
            <a:endParaRPr lang="en-US"/>
          </a:p>
        </p:txBody>
      </p:sp>
      <p:pic>
        <p:nvPicPr>
          <p:cNvPr id="7" name="Picture 6">
            <a:extLst>
              <a:ext uri="{FF2B5EF4-FFF2-40B4-BE49-F238E27FC236}">
                <a16:creationId xmlns:a16="http://schemas.microsoft.com/office/drawing/2014/main" id="{503F3E31-4E2F-0342-7D0B-3868F95DA3EB}"/>
              </a:ext>
            </a:extLst>
          </p:cNvPr>
          <p:cNvPicPr>
            <a:picLocks noChangeAspect="1"/>
          </p:cNvPicPr>
          <p:nvPr/>
        </p:nvPicPr>
        <p:blipFill>
          <a:blip r:embed="rId2"/>
          <a:stretch>
            <a:fillRect/>
          </a:stretch>
        </p:blipFill>
        <p:spPr>
          <a:xfrm>
            <a:off x="6313737" y="4013223"/>
            <a:ext cx="1961979" cy="1146830"/>
          </a:xfrm>
          <a:prstGeom prst="rect">
            <a:avLst/>
          </a:prstGeom>
        </p:spPr>
      </p:pic>
      <p:pic>
        <p:nvPicPr>
          <p:cNvPr id="8" name="Picture 7">
            <a:extLst>
              <a:ext uri="{FF2B5EF4-FFF2-40B4-BE49-F238E27FC236}">
                <a16:creationId xmlns:a16="http://schemas.microsoft.com/office/drawing/2014/main" id="{CCAF705A-695F-7B7B-F31A-153242ACA528}"/>
              </a:ext>
            </a:extLst>
          </p:cNvPr>
          <p:cNvPicPr>
            <a:picLocks noChangeAspect="1"/>
          </p:cNvPicPr>
          <p:nvPr/>
        </p:nvPicPr>
        <p:blipFill>
          <a:blip r:embed="rId3"/>
          <a:stretch>
            <a:fillRect/>
          </a:stretch>
        </p:blipFill>
        <p:spPr>
          <a:xfrm>
            <a:off x="5692669" y="2506418"/>
            <a:ext cx="3365395" cy="954366"/>
          </a:xfrm>
          <a:prstGeom prst="rect">
            <a:avLst/>
          </a:prstGeom>
        </p:spPr>
      </p:pic>
    </p:spTree>
    <p:extLst>
      <p:ext uri="{BB962C8B-B14F-4D97-AF65-F5344CB8AC3E}">
        <p14:creationId xmlns:p14="http://schemas.microsoft.com/office/powerpoint/2010/main" val="1764586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Sanjay Seshan and Arvind Seshan for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a:t>Copyright © 2023 Prime Lessons (primelessons.org) CC-BY-NC-SA.  (Last edit: 5/12/2023)</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8</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392129947"/>
      </p:ext>
    </p:extLst>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1503</TotalTime>
  <Words>765</Words>
  <Application>Microsoft Office PowerPoint</Application>
  <PresentationFormat>On-screen Show (4:3)</PresentationFormat>
  <Paragraphs>58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Gill Sans MT</vt:lpstr>
      <vt:lpstr>Helvetica Neue</vt:lpstr>
      <vt:lpstr>Wingdings 2</vt:lpstr>
      <vt:lpstr>Dividend</vt:lpstr>
      <vt:lpstr>Repeat blocks</vt:lpstr>
      <vt:lpstr>Lesson Objectives</vt:lpstr>
      <vt:lpstr>Repeating code</vt:lpstr>
      <vt:lpstr>Using A Repeat Until Block</vt:lpstr>
      <vt:lpstr>Challenge: Around the box</vt:lpstr>
      <vt:lpstr>Challenge Solution</vt:lpstr>
      <vt:lpstr>Bug In SPIKE 3</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Arvind Seshan</cp:lastModifiedBy>
  <cp:revision>155</cp:revision>
  <dcterms:created xsi:type="dcterms:W3CDTF">2016-07-04T02:35:12Z</dcterms:created>
  <dcterms:modified xsi:type="dcterms:W3CDTF">2023-05-12T20:04:43Z</dcterms:modified>
</cp:coreProperties>
</file>