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9I1z4eOyQKRTcCur2w48RVkhp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3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LINE FOLLOWER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 FOR APPROXIMATE DISTANCE</a:t>
            </a:r>
            <a:endParaRPr/>
          </a:p>
        </p:txBody>
      </p:sp>
      <p:sp>
        <p:nvSpPr>
          <p:cNvPr id="299" name="Google Shape;299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300" name="Google Shape;300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88409" y="1045681"/>
            <a:ext cx="9055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motor_pair,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400" u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Drive base 1 (DB1)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 – wheel size for DB1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follow right side of black line (Black-White edge) until distance is covered. </a:t>
            </a:r>
            <a:endParaRPr>
              <a:solidFill>
                <a:srgbClr val="0096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line_follow_for_distance_cm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Calculate the number of degrees to turn to cover the desired distance.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See lesson on More Accurate Turns for explanation.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motor_degrees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distance_cm/WHEEL_CIRCUMFERENCE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Use motor D for DB1 because it moves clockwise and the degrees count up.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motor.reset_relative_position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motor.relative_position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motor_degrees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Black. Adjust threshold as needed</a:t>
            </a:r>
            <a:r>
              <a:rPr lang="en-US">
                <a:solidFill>
                  <a:srgbClr val="00963E"/>
                </a:solidFill>
              </a:rPr>
              <a:t> if this is too high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Turn right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white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Turn left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line_follow_for_distance_cm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308" name="Google Shape;308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309" name="Google Shape;309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311" name="Google Shape;311;p1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get a robot to follow a line using Color Mode or Reflected Light Mode on the SPIKE Prime Color Sensor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combine sensors, loop, and conditionals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ROBOTS FOLLOW THE EDGE OF THE LINE</a:t>
            </a:r>
            <a:endParaRPr/>
          </a:p>
        </p:txBody>
      </p:sp>
      <p:sp>
        <p:nvSpPr>
          <p:cNvPr id="163" name="Google Shape;163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167" name="Google Shape;167;p3"/>
            <p:cNvGrpSpPr/>
            <p:nvPr/>
          </p:nvGrpSpPr>
          <p:grpSpPr>
            <a:xfrm>
              <a:off x="2160" y="2688"/>
              <a:ext cx="277" cy="1488"/>
              <a:chOff x="2160" y="2688"/>
              <a:chExt cx="277" cy="1488"/>
            </a:xfrm>
          </p:grpSpPr>
          <p:cxnSp>
            <p:nvCxnSpPr>
              <p:cNvPr id="168" name="Google Shape;168;p3"/>
              <p:cNvCxnSpPr/>
              <p:nvPr/>
            </p:nvCxnSpPr>
            <p:spPr>
              <a:xfrm flipH="1" rot="10800000">
                <a:off x="2160" y="3456"/>
                <a:ext cx="27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9" name="Google Shape;169;p3"/>
              <p:cNvCxnSpPr/>
              <p:nvPr/>
            </p:nvCxnSpPr>
            <p:spPr>
              <a:xfrm rot="10800000">
                <a:off x="2160" y="2688"/>
                <a:ext cx="27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0" name="Google Shape;170;p3"/>
            <p:cNvGrpSpPr/>
            <p:nvPr/>
          </p:nvGrpSpPr>
          <p:grpSpPr>
            <a:xfrm>
              <a:off x="2145" y="1178"/>
              <a:ext cx="187" cy="1510"/>
              <a:chOff x="2097" y="2618"/>
              <a:chExt cx="187" cy="1510"/>
            </a:xfrm>
          </p:grpSpPr>
          <p:cxnSp>
            <p:nvCxnSpPr>
              <p:cNvPr id="171" name="Google Shape;171;p3"/>
              <p:cNvCxnSpPr/>
              <p:nvPr/>
            </p:nvCxnSpPr>
            <p:spPr>
              <a:xfrm flipH="1" rot="10800000">
                <a:off x="2097" y="3408"/>
                <a:ext cx="187" cy="72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2" name="Google Shape;172;p3"/>
              <p:cNvCxnSpPr/>
              <p:nvPr/>
            </p:nvCxnSpPr>
            <p:spPr>
              <a:xfrm rot="10800000">
                <a:off x="2112" y="2618"/>
                <a:ext cx="172" cy="79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73" name="Google Shape;173;p3"/>
          <p:cNvSpPr/>
          <p:nvPr/>
        </p:nvSpPr>
        <p:spPr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7210555" y="1387203"/>
            <a:ext cx="563563" cy="4783138"/>
            <a:chOff x="2143" y="1211"/>
            <a:chExt cx="355" cy="3013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2143" y="2736"/>
              <a:ext cx="355" cy="1488"/>
              <a:chOff x="2143" y="2736"/>
              <a:chExt cx="355" cy="1488"/>
            </a:xfrm>
          </p:grpSpPr>
          <p:cxnSp>
            <p:nvCxnSpPr>
              <p:cNvPr id="176" name="Google Shape;176;p3"/>
              <p:cNvCxnSpPr/>
              <p:nvPr/>
            </p:nvCxnSpPr>
            <p:spPr>
              <a:xfrm flipH="1" rot="10800000">
                <a:off x="2250" y="3456"/>
                <a:ext cx="248" cy="768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2143" y="2736"/>
                <a:ext cx="355" cy="768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8" name="Google Shape;178;p3"/>
            <p:cNvGrpSpPr/>
            <p:nvPr/>
          </p:nvGrpSpPr>
          <p:grpSpPr>
            <a:xfrm>
              <a:off x="2143" y="1211"/>
              <a:ext cx="355" cy="1525"/>
              <a:chOff x="2095" y="2651"/>
              <a:chExt cx="355" cy="1525"/>
            </a:xfrm>
          </p:grpSpPr>
          <p:cxnSp>
            <p:nvCxnSpPr>
              <p:cNvPr id="179" name="Google Shape;179;p3"/>
              <p:cNvCxnSpPr/>
              <p:nvPr/>
            </p:nvCxnSpPr>
            <p:spPr>
              <a:xfrm flipH="1" rot="10800000">
                <a:off x="2095" y="3456"/>
                <a:ext cx="355" cy="720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rot="10800000">
                <a:off x="2202" y="2651"/>
                <a:ext cx="248" cy="805"/>
              </a:xfrm>
              <a:prstGeom prst="straightConnector1">
                <a:avLst/>
              </a:prstGeom>
              <a:solidFill>
                <a:srgbClr val="000000"/>
              </a:solidFill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81" name="Google Shape;181;p3"/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robot has to choose which way to turn when the color sensor sees a different color.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answer depends on what side of the line you are following!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If on black, turn left.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If on white turn right.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If on black, turn right.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If on white turn left.</a:t>
            </a:r>
            <a:endParaRPr/>
          </a:p>
        </p:txBody>
      </p:sp>
      <p:grpSp>
        <p:nvGrpSpPr>
          <p:cNvPr id="184" name="Google Shape;184;p3"/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85" name="Google Shape;185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636016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90" name="Google Shape;190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38280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3"/>
          <p:cNvSpPr txBox="1"/>
          <p:nvPr/>
        </p:nvSpPr>
        <p:spPr>
          <a:xfrm>
            <a:off x="268357" y="5518185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WHICH SIDE OF THE LINE SHOULD YOU START ON</a:t>
            </a:r>
            <a:endParaRPr/>
          </a:p>
        </p:txBody>
      </p:sp>
      <p:sp>
        <p:nvSpPr>
          <p:cNvPr id="200" name="Google Shape;200;p4"/>
          <p:cNvSpPr txBox="1"/>
          <p:nvPr>
            <p:ph idx="11" type="ftr"/>
          </p:nvPr>
        </p:nvSpPr>
        <p:spPr>
          <a:xfrm>
            <a:off x="88409" y="6266486"/>
            <a:ext cx="4870585" cy="332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3" name="Google Shape;203;p4"/>
          <p:cNvGrpSpPr/>
          <p:nvPr/>
        </p:nvGrpSpPr>
        <p:grpSpPr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204" name="Google Shape;204;p4"/>
            <p:cNvCxnSpPr/>
            <p:nvPr/>
          </p:nvCxnSpPr>
          <p:spPr>
            <a:xfrm rot="10800000">
              <a:off x="3657600" y="4343400"/>
              <a:ext cx="838200" cy="6858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5" name="Google Shape;205;p4"/>
            <p:cNvCxnSpPr/>
            <p:nvPr/>
          </p:nvCxnSpPr>
          <p:spPr>
            <a:xfrm rot="-5400000">
              <a:off x="3619500" y="35433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6" name="Google Shape;206;p4"/>
            <p:cNvCxnSpPr/>
            <p:nvPr/>
          </p:nvCxnSpPr>
          <p:spPr>
            <a:xfrm rot="10800000">
              <a:off x="3581400" y="2743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7" name="Google Shape;207;p4"/>
            <p:cNvCxnSpPr/>
            <p:nvPr/>
          </p:nvCxnSpPr>
          <p:spPr>
            <a:xfrm flipH="1" rot="10800000">
              <a:off x="3657600" y="1981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8" name="Google Shape;208;p4"/>
            <p:cNvCxnSpPr/>
            <p:nvPr/>
          </p:nvCxnSpPr>
          <p:spPr>
            <a:xfrm rot="10800000">
              <a:off x="3657600" y="1219200"/>
              <a:ext cx="838200" cy="76200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9" name="Google Shape;209;p4"/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4"/>
          <p:cNvCxnSpPr/>
          <p:nvPr/>
        </p:nvCxnSpPr>
        <p:spPr>
          <a:xfrm flipH="1" rot="5400000">
            <a:off x="3421075" y="1174108"/>
            <a:ext cx="7620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4"/>
          <p:cNvCxnSpPr/>
          <p:nvPr/>
        </p:nvCxnSpPr>
        <p:spPr>
          <a:xfrm rot="-5400000">
            <a:off x="3338525" y="3529958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4"/>
          <p:cNvCxnSpPr/>
          <p:nvPr/>
        </p:nvCxnSpPr>
        <p:spPr>
          <a:xfrm rot="10800000">
            <a:off x="3300425" y="4342758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4"/>
          <p:cNvCxnSpPr/>
          <p:nvPr/>
        </p:nvCxnSpPr>
        <p:spPr>
          <a:xfrm flipH="1" rot="10800000">
            <a:off x="3360750" y="1901183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4" name="Google Shape;214;p4"/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 flipH="1">
            <a:off x="5175034" y="4374507"/>
            <a:ext cx="814388" cy="76835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4"/>
          <p:cNvCxnSpPr/>
          <p:nvPr/>
        </p:nvCxnSpPr>
        <p:spPr>
          <a:xfrm rot="10800000">
            <a:off x="6011647" y="4298307"/>
            <a:ext cx="9906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4"/>
          <p:cNvCxnSpPr/>
          <p:nvPr/>
        </p:nvCxnSpPr>
        <p:spPr>
          <a:xfrm rot="10800000">
            <a:off x="7113372" y="4298307"/>
            <a:ext cx="714375" cy="6858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8" name="Google Shape;218;p4"/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sz="1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1" name="Google Shape;221;p4"/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222" name="Google Shape;222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2B64E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606609" y="2879310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6" name="Google Shape;226;p4"/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27" name="Google Shape;227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621904" y="2878256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2" name="Google Shape;232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13B09B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630618" y="2897654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36" name="Google Shape;236;p4"/>
          <p:cNvCxnSpPr/>
          <p:nvPr/>
        </p:nvCxnSpPr>
        <p:spPr>
          <a:xfrm flipH="1" rot="5400000">
            <a:off x="3328280" y="2694821"/>
            <a:ext cx="838200" cy="762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7" name="Google Shape;237;p4"/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you write a line follower to follow the right side of the line, you have to start the robot on the right of the line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268357" y="5518185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CHALLENGE: FOLLOW A LINE</a:t>
            </a:r>
            <a:endParaRPr/>
          </a:p>
        </p:txBody>
      </p:sp>
      <p:sp>
        <p:nvSpPr>
          <p:cNvPr id="244" name="Google Shape;244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Write a program that follows the right edge of the line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If your sensor sees black, turn right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If your sensor sees white, turn left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Use a conditional to make that decision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Repeat the line follower forever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Use Color Mode or Reflected Light Mode</a:t>
            </a:r>
            <a:endParaRPr/>
          </a:p>
        </p:txBody>
      </p:sp>
      <p:sp>
        <p:nvSpPr>
          <p:cNvPr id="245" name="Google Shape;245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8" name="Google Shape;248;p5"/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249" name="Google Shape;249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629713" y="2889299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3" name="Google Shape;253;p5"/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7421658" y="5380829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TWO WAYS TO TURN</a:t>
            </a:r>
            <a:endParaRPr/>
          </a:p>
        </p:txBody>
      </p:sp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175260" y="1226916"/>
            <a:ext cx="8831580" cy="480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 previous lesson, “Turning with the Gyro” explained two motor pair functions to make the robot turn. Please refer to that lesson for details.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 can use motor_pair.move and adjust the steering value. This lesson will use steering.</a:t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 can use motor_pair.move_tank and input different velocity values for the left and right motors. You can try this out on your own.</a:t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62" name="Google Shape;262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63" name="Google Shape;263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0" y="3226459"/>
            <a:ext cx="7994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</a:t>
            </a:r>
            <a:r>
              <a:rPr b="0" lang="en-US" sz="24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</a:t>
            </a:r>
            <a:r>
              <a:rPr b="0" lang="en-US" sz="24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4958994" y="2613428"/>
            <a:ext cx="149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 steering value here.  A value of 0 moves straight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30320" y="5423175"/>
            <a:ext cx="8976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otor_pair.move_tank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b="0" i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left_velocity, right_velocity</a:t>
            </a:r>
            <a:r>
              <a:rPr b="0" lang="en-US" sz="20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5458857" y="4665597"/>
            <a:ext cx="1990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 velocity values here.  Same velocity values moves straight</a:t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4259106" y="5426078"/>
            <a:ext cx="4184374" cy="394303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5072655" y="3276790"/>
            <a:ext cx="1381538" cy="394303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FOLLOWER – COLOR &amp; REFLECTED MODE</a:t>
            </a:r>
            <a:endParaRPr/>
          </a:p>
        </p:txBody>
      </p:sp>
      <p:sp>
        <p:nvSpPr>
          <p:cNvPr id="275" name="Google Shape;275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76" name="Google Shape;276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175259" y="1155436"/>
            <a:ext cx="8831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motor_pair, color_sensor, runloop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Constants for Drive Base 1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Follow the right side of black line (Black-White edge). N</a:t>
            </a:r>
            <a:r>
              <a:rPr lang="en-US">
                <a:solidFill>
                  <a:srgbClr val="00963E"/>
                </a:solidFill>
              </a:rPr>
              <a:t>OTE: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Our test was run on a black-white mat</a:t>
            </a:r>
            <a:r>
              <a:rPr lang="en-US">
                <a:solidFill>
                  <a:srgbClr val="00963E"/>
                </a:solidFill>
              </a:rPr>
              <a:t>. </a:t>
            </a:r>
            <a:endParaRPr>
              <a:solidFill>
                <a:srgbClr val="0096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63E"/>
                </a:solidFill>
              </a:rPr>
              <a:t># If your mat has many colors, you will </a:t>
            </a:r>
            <a:r>
              <a:rPr lang="en-US">
                <a:solidFill>
                  <a:srgbClr val="00963E"/>
                </a:solidFill>
              </a:rPr>
              <a:t>have</a:t>
            </a:r>
            <a:r>
              <a:rPr lang="en-US">
                <a:solidFill>
                  <a:srgbClr val="00963E"/>
                </a:solidFill>
              </a:rPr>
              <a:t> to lower the </a:t>
            </a:r>
            <a:r>
              <a:rPr lang="en-US">
                <a:solidFill>
                  <a:srgbClr val="00963E"/>
                </a:solidFill>
              </a:rPr>
              <a:t>threshold to avoid other colors.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To follow a White-Black edge, change the IF condition from &lt; 50 to &gt; 50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To use color mode, import color, and use condition: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if (color_sensor.color(port.A) == color.BLACK)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line_follow_forever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Black.</a:t>
            </a:r>
            <a:r>
              <a:rPr lang="en-US">
                <a:solidFill>
                  <a:srgbClr val="00963E"/>
                </a:solidFill>
              </a:rPr>
              <a:t> Lower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threshold as needed for your case.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Turn right, i.e. away from Black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white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Turn left, i.e. towards Black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line_follow_forever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EXTENSION - CHANGING EXIT CONDITIONS</a:t>
            </a:r>
            <a:br>
              <a:rPr lang="en-US"/>
            </a:br>
            <a:endParaRPr/>
          </a:p>
        </p:txBody>
      </p:sp>
      <p:sp>
        <p:nvSpPr>
          <p:cNvPr id="283" name="Google Shape;283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FLL, you typically do not want to line follow forever.  You may want to stop under some conditions, some of which can be: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Your ultrasonic sensor detected something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Your force sensor was pressed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 have a second color sensor on your robot that sensed a marker on the mat. This is extremely useful in FLL.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You want to line follow for an approximate distance.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Hint: you can reset an individual motor’s relative position and then stop when it crosses a value that maps to the distance you want to follow. Be mindful of clockwise/counterclockwise motor rotation</a:t>
            </a:r>
            <a:endParaRPr/>
          </a:p>
          <a:p>
            <a:pPr indent="-237744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Combine this lesson with the Loops lesson to solve this problem. </a:t>
            </a:r>
            <a:endParaRPr/>
          </a:p>
        </p:txBody>
      </p:sp>
      <p:sp>
        <p:nvSpPr>
          <p:cNvPr id="284" name="Google Shape;284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85" name="Google Shape;285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 UNTIL SECOND SENSOR SEES BLACK</a:t>
            </a:r>
            <a:endParaRPr/>
          </a:p>
        </p:txBody>
      </p:sp>
      <p:sp>
        <p:nvSpPr>
          <p:cNvPr id="291" name="Google Shape;291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9"/>
          <p:cNvSpPr txBox="1"/>
          <p:nvPr/>
        </p:nvSpPr>
        <p:spPr>
          <a:xfrm>
            <a:off x="88409" y="1178585"/>
            <a:ext cx="90555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motor_pair,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follow right side of black line (Black-White edge) until second sensor sees Black</a:t>
            </a:r>
            <a:endParaRPr b="0" i="0" sz="1400" u="none" strike="noStrike">
              <a:solidFill>
                <a:srgbClr val="0096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63E"/>
                </a:solidFill>
              </a:rPr>
              <a:t># </a:t>
            </a:r>
            <a:r>
              <a:rPr lang="en-US">
                <a:solidFill>
                  <a:srgbClr val="00963E"/>
                </a:solidFill>
              </a:rPr>
              <a:t>Test mat has only Black and White colors. Adjust threshold of 50 to a lower value as you need.</a:t>
            </a:r>
            <a:endParaRPr>
              <a:solidFill>
                <a:srgbClr val="0096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line_follow_until_line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Drive Base 1 is modified to have a second color sensor at port B.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Follow line until sensor B sees black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port.B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solidFill>
                  <a:srgbClr val="00963E"/>
                </a:solidFill>
              </a:rPr>
              <a:t>#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963E"/>
                </a:solidFill>
              </a:rPr>
              <a:t>Adjust threshold as needed.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Black. Adjust thre</a:t>
            </a:r>
            <a:r>
              <a:rPr lang="en-US">
                <a:solidFill>
                  <a:srgbClr val="00963E"/>
                </a:solidFill>
              </a:rPr>
              <a:t>shold as needed.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# Turn right, i.e. away from Black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white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# Turn left, i.e. towards Black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line_follow_until_line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