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38" r:id="rId2"/>
    <p:sldMasterId id="2147483750" r:id="rId3"/>
    <p:sldMasterId id="2147483774" r:id="rId4"/>
  </p:sldMasterIdLst>
  <p:notesMasterIdLst>
    <p:notesMasterId r:id="rId17"/>
  </p:notesMasterIdLst>
  <p:handoutMasterIdLst>
    <p:handoutMasterId r:id="rId18"/>
  </p:handoutMasterIdLst>
  <p:sldIdLst>
    <p:sldId id="414" r:id="rId5"/>
    <p:sldId id="413" r:id="rId6"/>
    <p:sldId id="446" r:id="rId7"/>
    <p:sldId id="447" r:id="rId8"/>
    <p:sldId id="409" r:id="rId9"/>
    <p:sldId id="437" r:id="rId10"/>
    <p:sldId id="439" r:id="rId11"/>
    <p:sldId id="444" r:id="rId12"/>
    <p:sldId id="438" r:id="rId13"/>
    <p:sldId id="440" r:id="rId14"/>
    <p:sldId id="445" r:id="rId15"/>
    <p:sldId id="288"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900"/>
    <a:srgbClr val="7A7A7A"/>
    <a:srgbClr val="6BD7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85" autoAdjust="0"/>
    <p:restoredTop sz="95102" autoAdjust="0"/>
  </p:normalViewPr>
  <p:slideViewPr>
    <p:cSldViewPr snapToGrid="0" snapToObjects="1">
      <p:cViewPr varScale="1">
        <p:scale>
          <a:sx n="122" d="100"/>
          <a:sy n="122" d="100"/>
        </p:scale>
        <p:origin x="1472" y="184"/>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9/23/23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9/23/23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a:t>
            </a:fld>
            <a:endParaRPr lang="en-US"/>
          </a:p>
        </p:txBody>
      </p:sp>
    </p:spTree>
    <p:extLst>
      <p:ext uri="{BB962C8B-B14F-4D97-AF65-F5344CB8AC3E}">
        <p14:creationId xmlns:p14="http://schemas.microsoft.com/office/powerpoint/2010/main" val="777801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967457-1E83-1040-AFF7-8D09C473DBD5}" type="slidenum">
              <a:rPr lang="en-US" smtClean="0"/>
              <a:t>3</a:t>
            </a:fld>
            <a:endParaRPr lang="en-US"/>
          </a:p>
        </p:txBody>
      </p:sp>
    </p:spTree>
    <p:extLst>
      <p:ext uri="{BB962C8B-B14F-4D97-AF65-F5344CB8AC3E}">
        <p14:creationId xmlns:p14="http://schemas.microsoft.com/office/powerpoint/2010/main" val="259939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967457-1E83-1040-AFF7-8D09C473DBD5}" type="slidenum">
              <a:rPr lang="en-US" smtClean="0"/>
              <a:t>5</a:t>
            </a:fld>
            <a:endParaRPr lang="en-US"/>
          </a:p>
        </p:txBody>
      </p:sp>
    </p:spTree>
    <p:extLst>
      <p:ext uri="{BB962C8B-B14F-4D97-AF65-F5344CB8AC3E}">
        <p14:creationId xmlns:p14="http://schemas.microsoft.com/office/powerpoint/2010/main" val="2552013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2021 Prime Lessons (primelessons.org) CC-BY-NC-SA.  (Last edit: 09/23/2023)</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53788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2021 Prime Lessons (primelessons.org) CC-BY-NC-SA.  (Last edit: 09/23/2023)</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51884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2021 Prime Lessons (primelessons.org) CC-BY-NC-SA.  (Last edit: 09/23/2023)</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25517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GB"/>
              <a:t>Copyright © 2021 Prime Lessons (primelessons.org) CC-BY-NC-SA.  (Last edit: 09/23/2023)</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dirty="0"/>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p:nvPr>
        </p:nvSpPr>
        <p:spPr>
          <a:xfrm>
            <a:off x="502903" y="5741850"/>
            <a:ext cx="8117227" cy="602769"/>
          </a:xfrm>
        </p:spPr>
        <p:txBody>
          <a:bodyPr>
            <a:noAutofit/>
          </a:bodyPr>
          <a:lstStyle>
            <a:lvl1pPr>
              <a:defRPr sz="2800"/>
            </a:lvl1pPr>
          </a:lstStyle>
          <a:p>
            <a:pPr algn="ctr"/>
            <a:r>
              <a:rPr lang="en-US" sz="3200"/>
              <a:t>Click to edit Master title style</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2059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2021 Prime Lessons (primelessons.org) CC-BY-NC-SA.  (Last edit: 09/23/2023)</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38322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GB"/>
              <a:t>Copyright © 2021 Prime Lessons (primelessons.org) CC-BY-NC-SA.  (Last edit: 09/23/2023)</a:t>
            </a:r>
            <a:endParaRPr lang="en-US"/>
          </a:p>
        </p:txBody>
      </p:sp>
    </p:spTree>
    <p:extLst>
      <p:ext uri="{BB962C8B-B14F-4D97-AF65-F5344CB8AC3E}">
        <p14:creationId xmlns:p14="http://schemas.microsoft.com/office/powerpoint/2010/main" val="1803262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2021 Prime Lessons (primelessons.org) CC-BY-NC-SA.  (Last edit: 09/23/2023)</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43291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GB"/>
              <a:t>Copyright © 2021 Prime Lessons (primelessons.org) CC-BY-NC-SA.  (Last edit: 09/23/2023)</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412957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GB"/>
              <a:t>Copyright © 2021 Prime Lessons (primelessons.org) CC-BY-NC-SA.  (Last edit: 09/23/2023)</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577617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GB"/>
              <a:t>Copyright © 2021 Prime Lessons (primelessons.org) CC-BY-NC-SA.  (Last edit: 09/23/2023)</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24980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2021 Prime Lessons (primelessons.org) CC-BY-NC-SA.  (Last edit: 09/23/2023)</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11642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2021 Prime Lessons (primelessons.org) CC-BY-NC-SA.  (Last edit: 09/23/2023)</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093244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2021 Prime Lessons (primelessons.org) CC-BY-NC-SA.  (Last edit: 09/23/2023)</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6378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2021 Prime Lessons (primelessons.org) CC-BY-NC-SA.  (Last edit: 09/23/2023)</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57260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2021 Prime Lessons (primelessons.org) CC-BY-NC-SA.  (Last edit: 09/23/2023)</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956356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2021 Prime Lessons (primelessons.org) CC-BY-NC-SA.  (Last edit: 09/23/2023)</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894864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2021 Prime Lessons (primelessons.org) CC-BY-NC-SA.  (Last edit: 09/23/2023)</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6698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2021 Prime Lessons (primelessons.org) CC-BY-NC-SA.  (Last edit: 09/23/2023)</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477187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2021 Prime Lessons (primelessons.org) CC-BY-NC-SA.  (Last edit: 09/23/2023)</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079073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GB"/>
              <a:t>Copyright © 2021 Prime Lessons (primelessons.org) CC-BY-NC-SA.  (Last edit: 09/23/2023)</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247651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GB"/>
              <a:t>Copyright © 2021 Prime Lessons (primelessons.org) CC-BY-NC-SA.  (Last edit: 09/23/2023)</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930878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GB"/>
              <a:t>Copyright © 2021 Prime Lessons (primelessons.org) CC-BY-NC-SA.  (Last edit: 09/23/2023)</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60388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2021 Prime Lessons (primelessons.org) CC-BY-NC-SA.  (Last edit: 09/23/2023)</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185901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2021 Prime Lessons (primelessons.org) CC-BY-NC-SA.  (Last edit: 09/23/2023)</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722728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2021 Prime Lessons (primelessons.org) CC-BY-NC-SA.  (Last edit: 09/23/2023)</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86652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2021 Prime Lessons (primelessons.org) CC-BY-NC-SA.  (Last edit: 09/23/2023)</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625811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2021 Prime Lessons (primelessons.org) CC-BY-NC-SA.  (Last edit: 09/23/2023)</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59613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84534"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Tree>
    <p:extLst>
      <p:ext uri="{BB962C8B-B14F-4D97-AF65-F5344CB8AC3E}">
        <p14:creationId xmlns:p14="http://schemas.microsoft.com/office/powerpoint/2010/main" val="1220333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GB"/>
              <a:t>Copyright © 2021 Prime Lessons (primelessons.org) CC-BY-NC-SA.  (Last edit: 09/23/2023)</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4DBC7FC8-25FB-FC45-8177-2B991DA6778C}"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084711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GB"/>
              <a:t>Copyright © 2021 Prime Lessons (primelessons.org) CC-BY-NC-SA.  (Last edit: 09/23/2023)</a:t>
            </a:r>
            <a:endParaRPr lang="en-US"/>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10037879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GB"/>
              <a:t>Copyright © 2021 Prime Lessons (primelessons.org) CC-BY-NC-SA.  (Last edit: 09/23/2023)</a:t>
            </a:r>
            <a:endParaRPr lang="en-US"/>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426805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GB"/>
              <a:t>Copyright © 2021 Prime Lessons (primelessons.org) CC-BY-NC-SA.  (Last edit: 09/23/2023)</a:t>
            </a:r>
            <a:endParaRPr lang="en-US"/>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0367990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GB"/>
              <a:t>Copyright © 2021 Prime Lessons (primelessons.org) CC-BY-NC-SA.  (Last edit: 09/23/2023)</a:t>
            </a:r>
            <a:endParaRPr lang="en-US"/>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243791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2021 Prime Lessons (primelessons.org) CC-BY-NC-SA.  (Last edit: 09/23/2023)</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9122809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GB"/>
              <a:t>Copyright © 2021 Prime Lessons (primelessons.org) CC-BY-NC-SA.  (Last edit: 09/23/2023)</a:t>
            </a:r>
            <a:endParaRPr lang="en-US" dirty="0"/>
          </a:p>
        </p:txBody>
      </p:sp>
    </p:spTree>
    <p:extLst>
      <p:ext uri="{BB962C8B-B14F-4D97-AF65-F5344CB8AC3E}">
        <p14:creationId xmlns:p14="http://schemas.microsoft.com/office/powerpoint/2010/main" val="42491771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GB"/>
              <a:t>Copyright © 2021 Prime Lessons (primelessons.org) CC-BY-NC-SA.  (Last edit: 09/23/2023)</a:t>
            </a:r>
            <a:endParaRPr lang="en-US"/>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33435318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GB"/>
              <a:t>Copyright © 2021 Prime Lessons (primelessons.org) CC-BY-NC-SA.  (Last edit: 09/23/2023)</a:t>
            </a:r>
            <a:endParaRPr lang="en-US"/>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6730942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GB"/>
              <a:t>Copyright © 2021 Prime Lessons (primelessons.org) CC-BY-NC-SA.  (Last edit: 09/23/2023)</a:t>
            </a:r>
            <a:endParaRPr lang="en-US"/>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001652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GB"/>
              <a:t>Copyright © 2021 Prime Lessons (primelessons.org) CC-BY-NC-SA.  (Last edit: 09/23/2023)</a:t>
            </a:r>
            <a:endParaRPr lang="en-US"/>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90265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GB"/>
              <a:t>Copyright © 2021 Prime Lessons (primelessons.org) CC-BY-NC-SA.  (Last edit: 09/23/2023)</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7214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GB"/>
              <a:t>Copyright © 2021 Prime Lessons (primelessons.org) CC-BY-NC-SA.  (Last edit: 09/23/2023)</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72539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GB"/>
              <a:t>Copyright © 2021 Prime Lessons (primelessons.org) CC-BY-NC-SA.  (Last edit: 09/23/2023)</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059073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2021 Prime Lessons (primelessons.org) CC-BY-NC-SA.  (Last edit: 09/23/2023)</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39650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2021 Prime Lessons (primelessons.org) CC-BY-NC-SA.  (Last edit: 09/23/2023)</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61275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Copyright © 2021 Prime Lessons (primelessons.org) CC-BY-NC-SA.  (Last edit: 09/23/2023)</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355643746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GB"/>
              <a:t>Copyright © 2021 Prime Lessons (primelessons.org) CC-BY-NC-SA.  (Last edit: 09/23/2023)</a:t>
            </a:r>
            <a:endParaRPr lang="en-US" dirty="0"/>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241260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Copyright © 2021 Prime Lessons (primelessons.org) CC-BY-NC-SA.  (Last edit: 09/23/2023)</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26481082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GB"/>
              <a:t>Copyright © 2021 Prime Lessons (primelessons.org) CC-BY-NC-SA.  (Last edit: 09/23/2023)</a:t>
            </a:r>
            <a:endParaRPr lang="en-US"/>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DE42E464-3EB8-43C8-8768-9E2AD4F497B7}" type="slidenum">
              <a:rPr lang="en-US" smtClean="0"/>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92790971"/>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4FC62F-EA83-4EF9-95CE-3B2D1CAF10C0}"/>
              </a:ext>
            </a:extLst>
          </p:cNvPr>
          <p:cNvSpPr>
            <a:spLocks noGrp="1"/>
          </p:cNvSpPr>
          <p:nvPr>
            <p:ph type="ctrTitle"/>
          </p:nvPr>
        </p:nvSpPr>
        <p:spPr/>
        <p:txBody>
          <a:bodyPr/>
          <a:lstStyle/>
          <a:p>
            <a:r>
              <a:rPr lang="en-US" dirty="0"/>
              <a:t>moving objects &amp; Stall Detection</a:t>
            </a:r>
          </a:p>
        </p:txBody>
      </p:sp>
      <p:sp>
        <p:nvSpPr>
          <p:cNvPr id="2" name="Subtitle 1"/>
          <p:cNvSpPr>
            <a:spLocks noGrp="1"/>
          </p:cNvSpPr>
          <p:nvPr>
            <p:ph type="subTitle" idx="1"/>
          </p:nvPr>
        </p:nvSpPr>
        <p:spPr/>
        <p:txBody>
          <a:bodyPr>
            <a:normAutofit/>
          </a:bodyPr>
          <a:lstStyle/>
          <a:p>
            <a:r>
              <a:rPr lang="en-US" dirty="0"/>
              <a:t>By Sanjay and Arvind </a:t>
            </a:r>
            <a:r>
              <a:rPr lang="en-US" dirty="0" err="1"/>
              <a:t>Seshan</a:t>
            </a:r>
            <a:endParaRPr lang="en-US" dirty="0"/>
          </a:p>
        </p:txBody>
      </p:sp>
      <p:sp>
        <p:nvSpPr>
          <p:cNvPr id="3" name="Rectangle: Rounded Corners 4">
            <a:extLst>
              <a:ext uri="{FF2B5EF4-FFF2-40B4-BE49-F238E27FC236}">
                <a16:creationId xmlns:a16="http://schemas.microsoft.com/office/drawing/2014/main" id="{9641DC91-747B-AE72-4FF8-4DD27B73498D}"/>
              </a:ext>
            </a:extLst>
          </p:cNvPr>
          <p:cNvSpPr/>
          <p:nvPr/>
        </p:nvSpPr>
        <p:spPr>
          <a:xfrm>
            <a:off x="2621721" y="5901635"/>
            <a:ext cx="3900558" cy="331304"/>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lesson uses SPIKE 3 software</a:t>
            </a:r>
          </a:p>
        </p:txBody>
      </p:sp>
    </p:spTree>
    <p:extLst>
      <p:ext uri="{BB962C8B-B14F-4D97-AF65-F5344CB8AC3E}">
        <p14:creationId xmlns:p14="http://schemas.microsoft.com/office/powerpoint/2010/main" val="1568785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2496-9D67-477B-AD18-EFA132FEBF0F}"/>
              </a:ext>
            </a:extLst>
          </p:cNvPr>
          <p:cNvSpPr>
            <a:spLocks noGrp="1"/>
          </p:cNvSpPr>
          <p:nvPr>
            <p:ph type="title"/>
          </p:nvPr>
        </p:nvSpPr>
        <p:spPr/>
        <p:txBody>
          <a:bodyPr/>
          <a:lstStyle/>
          <a:p>
            <a:r>
              <a:rPr lang="en-US" dirty="0"/>
              <a:t>Challenge 2 solution</a:t>
            </a:r>
          </a:p>
        </p:txBody>
      </p:sp>
      <p:sp>
        <p:nvSpPr>
          <p:cNvPr id="4" name="Footer Placeholder 3">
            <a:extLst>
              <a:ext uri="{FF2B5EF4-FFF2-40B4-BE49-F238E27FC236}">
                <a16:creationId xmlns:a16="http://schemas.microsoft.com/office/drawing/2014/main" id="{FB70AA0C-0ADF-4FCC-BD48-F1AC0A83C7EB}"/>
              </a:ext>
            </a:extLst>
          </p:cNvPr>
          <p:cNvSpPr>
            <a:spLocks noGrp="1"/>
          </p:cNvSpPr>
          <p:nvPr>
            <p:ph type="ftr" sz="quarter" idx="11"/>
          </p:nvPr>
        </p:nvSpPr>
        <p:spPr/>
        <p:txBody>
          <a:bodyPr/>
          <a:lstStyle/>
          <a:p>
            <a:r>
              <a:rPr lang="en-GB"/>
              <a:t>Copyright © 2021 Prime Lessons (primelessons.org) CC-BY-NC-SA.  (Last edit: 09/23/2023)</a:t>
            </a:r>
            <a:endParaRPr lang="en-US"/>
          </a:p>
        </p:txBody>
      </p:sp>
      <p:sp>
        <p:nvSpPr>
          <p:cNvPr id="3" name="Slide Number Placeholder 2">
            <a:extLst>
              <a:ext uri="{FF2B5EF4-FFF2-40B4-BE49-F238E27FC236}">
                <a16:creationId xmlns:a16="http://schemas.microsoft.com/office/drawing/2014/main" id="{770C9101-2C78-4B93-A101-8D4D52CC4F32}"/>
              </a:ext>
            </a:extLst>
          </p:cNvPr>
          <p:cNvSpPr>
            <a:spLocks noGrp="1"/>
          </p:cNvSpPr>
          <p:nvPr>
            <p:ph type="sldNum" sz="quarter" idx="12"/>
          </p:nvPr>
        </p:nvSpPr>
        <p:spPr/>
        <p:txBody>
          <a:bodyPr/>
          <a:lstStyle/>
          <a:p>
            <a:fld id="{4DBC7FC8-25FB-FC45-8177-2B991DA6778C}" type="slidenum">
              <a:rPr lang="en-US" smtClean="0"/>
              <a:t>10</a:t>
            </a:fld>
            <a:endParaRPr lang="en-US"/>
          </a:p>
        </p:txBody>
      </p:sp>
      <p:sp>
        <p:nvSpPr>
          <p:cNvPr id="6" name="TextBox 5">
            <a:extLst>
              <a:ext uri="{FF2B5EF4-FFF2-40B4-BE49-F238E27FC236}">
                <a16:creationId xmlns:a16="http://schemas.microsoft.com/office/drawing/2014/main" id="{7A5DB7D5-57CC-553C-819F-AB32BCA499EF}"/>
              </a:ext>
            </a:extLst>
          </p:cNvPr>
          <p:cNvSpPr txBox="1"/>
          <p:nvPr/>
        </p:nvSpPr>
        <p:spPr>
          <a:xfrm>
            <a:off x="137160" y="1086602"/>
            <a:ext cx="9006840" cy="4693593"/>
          </a:xfrm>
          <a:prstGeom prst="rect">
            <a:avLst/>
          </a:prstGeom>
          <a:noFill/>
        </p:spPr>
        <p:txBody>
          <a:bodyPr wrap="square">
            <a:spAutoFit/>
          </a:bodyPr>
          <a:lstStyle/>
          <a:p>
            <a:pPr algn="l"/>
            <a:r>
              <a:rPr lang="en-US" sz="1300" b="0" i="0" u="none" strike="noStrike" dirty="0">
                <a:solidFill>
                  <a:srgbClr val="0078CC"/>
                </a:solidFill>
                <a:effectLst/>
                <a:latin typeface="Menlo" panose="020B0609030804020204" pitchFamily="49" charset="0"/>
              </a:rPr>
              <a:t>from</a:t>
            </a:r>
            <a:r>
              <a:rPr lang="en-US" sz="1300" b="0" i="0" u="none" strike="noStrike" dirty="0">
                <a:solidFill>
                  <a:srgbClr val="000000"/>
                </a:solidFill>
                <a:effectLst/>
                <a:latin typeface="Menlo" panose="020B0609030804020204" pitchFamily="49" charset="0"/>
              </a:rPr>
              <a:t> hub </a:t>
            </a:r>
            <a:r>
              <a:rPr lang="en-US" sz="1300" b="0" i="0" u="none" strike="noStrike" dirty="0">
                <a:solidFill>
                  <a:srgbClr val="0078CC"/>
                </a:solidFill>
                <a:effectLst/>
                <a:latin typeface="Menlo" panose="020B0609030804020204" pitchFamily="49" charset="0"/>
              </a:rPr>
              <a:t>import</a:t>
            </a:r>
            <a:r>
              <a:rPr lang="en-US" sz="1300" b="0" i="0" u="none" strike="noStrike" dirty="0">
                <a:solidFill>
                  <a:srgbClr val="000000"/>
                </a:solidFill>
                <a:effectLst/>
                <a:latin typeface="Menlo" panose="020B0609030804020204" pitchFamily="49" charset="0"/>
              </a:rPr>
              <a:t> port</a:t>
            </a:r>
          </a:p>
          <a:p>
            <a:pPr algn="l"/>
            <a:r>
              <a:rPr lang="en-US" sz="1300" b="0" i="0" u="none" strike="noStrike" dirty="0">
                <a:solidFill>
                  <a:srgbClr val="0078CC"/>
                </a:solidFill>
                <a:effectLst/>
                <a:latin typeface="Menlo" panose="020B0609030804020204" pitchFamily="49" charset="0"/>
              </a:rPr>
              <a:t>import</a:t>
            </a:r>
            <a:r>
              <a:rPr lang="en-US" sz="1300" b="0" i="0" u="none" strike="noStrike" dirty="0">
                <a:solidFill>
                  <a:srgbClr val="000000"/>
                </a:solidFill>
                <a:effectLst/>
                <a:latin typeface="Menlo" panose="020B0609030804020204" pitchFamily="49" charset="0"/>
              </a:rPr>
              <a:t> motor, </a:t>
            </a:r>
            <a:r>
              <a:rPr lang="en-US" sz="1300" b="0" i="0" u="none" strike="noStrike" dirty="0" err="1">
                <a:solidFill>
                  <a:srgbClr val="000000"/>
                </a:solidFill>
                <a:effectLst/>
                <a:latin typeface="Menlo" panose="020B0609030804020204" pitchFamily="49" charset="0"/>
              </a:rPr>
              <a:t>motor_pair</a:t>
            </a:r>
            <a:r>
              <a:rPr lang="en-US" sz="1300" b="0" i="0" u="none" strike="noStrike" dirty="0">
                <a:solidFill>
                  <a:srgbClr val="000000"/>
                </a:solidFill>
                <a:effectLst/>
                <a:latin typeface="Menlo" panose="020B0609030804020204" pitchFamily="49" charset="0"/>
              </a:rPr>
              <a:t>, </a:t>
            </a:r>
            <a:r>
              <a:rPr lang="en-US" sz="1300" b="0" i="0" u="none" strike="noStrike" dirty="0" err="1">
                <a:solidFill>
                  <a:srgbClr val="000000"/>
                </a:solidFill>
                <a:effectLst/>
                <a:latin typeface="Menlo" panose="020B0609030804020204" pitchFamily="49" charset="0"/>
              </a:rPr>
              <a:t>runloop</a:t>
            </a:r>
            <a:r>
              <a:rPr lang="en-US" sz="1300" b="0" i="0" u="none" strike="noStrike" dirty="0">
                <a:solidFill>
                  <a:srgbClr val="000000"/>
                </a:solidFill>
                <a:effectLst/>
                <a:latin typeface="Menlo" panose="020B0609030804020204" pitchFamily="49" charset="0"/>
              </a:rPr>
              <a:t>, sys</a:t>
            </a:r>
          </a:p>
          <a:p>
            <a:pPr algn="l"/>
            <a:br>
              <a:rPr lang="en-US" sz="1300" b="0" i="0" u="none" strike="noStrike" dirty="0">
                <a:solidFill>
                  <a:srgbClr val="000000"/>
                </a:solidFill>
                <a:effectLst/>
                <a:latin typeface="Menlo" panose="020B0609030804020204" pitchFamily="49" charset="0"/>
              </a:rPr>
            </a:br>
            <a:r>
              <a:rPr lang="en-US" sz="1300" b="0" i="0" u="none" strike="noStrike" dirty="0">
                <a:solidFill>
                  <a:srgbClr val="00963E"/>
                </a:solidFill>
                <a:effectLst/>
                <a:latin typeface="Menlo" panose="020B0609030804020204" pitchFamily="49" charset="0"/>
              </a:rPr>
              <a:t># Constants for Drive Base 1, adjust for your robot</a:t>
            </a:r>
            <a:endParaRPr lang="en-US" sz="1300" b="0" i="0" u="none" strike="noStrike" dirty="0">
              <a:solidFill>
                <a:srgbClr val="000000"/>
              </a:solidFill>
              <a:effectLst/>
              <a:latin typeface="Menlo" panose="020B0609030804020204" pitchFamily="49" charset="0"/>
            </a:endParaRPr>
          </a:p>
          <a:p>
            <a:pPr algn="l"/>
            <a:r>
              <a:rPr lang="en-US" sz="1300" b="0" i="0" u="none" strike="noStrike" dirty="0" err="1">
                <a:solidFill>
                  <a:srgbClr val="000000"/>
                </a:solidFill>
                <a:effectLst/>
                <a:latin typeface="Menlo" panose="020B0609030804020204" pitchFamily="49" charset="0"/>
              </a:rPr>
              <a:t>motor_pair.pair</a:t>
            </a:r>
            <a:r>
              <a:rPr lang="en-US" sz="1300" b="0" i="0" u="none" strike="noStrike" dirty="0">
                <a:solidFill>
                  <a:srgbClr val="00877B"/>
                </a:solidFill>
                <a:effectLst/>
                <a:latin typeface="Menlo" panose="020B0609030804020204" pitchFamily="49" charset="0"/>
              </a:rPr>
              <a:t>(</a:t>
            </a:r>
            <a:r>
              <a:rPr lang="en-US" sz="1300" b="0" i="0" u="none" strike="noStrike" dirty="0">
                <a:solidFill>
                  <a:srgbClr val="000000"/>
                </a:solidFill>
                <a:effectLst/>
                <a:latin typeface="Menlo" panose="020B0609030804020204" pitchFamily="49" charset="0"/>
              </a:rPr>
              <a:t>motor_pair.PAIR_1, </a:t>
            </a:r>
            <a:r>
              <a:rPr lang="en-US" sz="1300" b="0" i="0" u="none" strike="noStrike" dirty="0" err="1">
                <a:solidFill>
                  <a:srgbClr val="000000"/>
                </a:solidFill>
                <a:effectLst/>
                <a:latin typeface="Menlo" panose="020B0609030804020204" pitchFamily="49" charset="0"/>
              </a:rPr>
              <a:t>port.C</a:t>
            </a:r>
            <a:r>
              <a:rPr lang="en-US" sz="1300" b="0" i="0" u="none" strike="noStrike" dirty="0">
                <a:solidFill>
                  <a:srgbClr val="000000"/>
                </a:solidFill>
                <a:effectLst/>
                <a:latin typeface="Menlo" panose="020B0609030804020204" pitchFamily="49" charset="0"/>
              </a:rPr>
              <a:t>, </a:t>
            </a:r>
            <a:r>
              <a:rPr lang="en-US" sz="1300" b="0" i="0" u="none" strike="noStrike" dirty="0" err="1">
                <a:solidFill>
                  <a:srgbClr val="000000"/>
                </a:solidFill>
                <a:effectLst/>
                <a:latin typeface="Menlo" panose="020B0609030804020204" pitchFamily="49" charset="0"/>
              </a:rPr>
              <a:t>port.D</a:t>
            </a:r>
            <a:r>
              <a:rPr lang="en-US" sz="1300" b="0" i="0" u="none" strike="noStrike" dirty="0">
                <a:solidFill>
                  <a:srgbClr val="00877B"/>
                </a:solidFill>
                <a:effectLst/>
                <a:latin typeface="Menlo" panose="020B0609030804020204" pitchFamily="49" charset="0"/>
              </a:rPr>
              <a:t>)</a:t>
            </a:r>
            <a:endParaRPr lang="en-US" sz="1300" b="0" i="0" u="none" strike="noStrike" dirty="0">
              <a:solidFill>
                <a:srgbClr val="000000"/>
              </a:solidFill>
              <a:effectLst/>
              <a:latin typeface="Menlo" panose="020B0609030804020204" pitchFamily="49" charset="0"/>
            </a:endParaRPr>
          </a:p>
          <a:p>
            <a:pPr algn="l"/>
            <a:r>
              <a:rPr lang="en-US" sz="1300" b="0" i="0" u="none" strike="noStrike" dirty="0">
                <a:solidFill>
                  <a:srgbClr val="000000"/>
                </a:solidFill>
                <a:effectLst/>
                <a:latin typeface="Menlo" panose="020B0609030804020204" pitchFamily="49" charset="0"/>
              </a:rPr>
              <a:t>WHEEL_CIRCUMFERENCE = </a:t>
            </a:r>
            <a:r>
              <a:rPr lang="en-US" sz="1300" b="0" i="0" u="none" strike="noStrike" dirty="0">
                <a:solidFill>
                  <a:srgbClr val="FF7D00"/>
                </a:solidFill>
                <a:effectLst/>
                <a:latin typeface="Menlo" panose="020B0609030804020204" pitchFamily="49" charset="0"/>
              </a:rPr>
              <a:t>17.5</a:t>
            </a:r>
            <a:r>
              <a:rPr lang="en-US" sz="1300" b="0" i="0" u="none" strike="noStrike" dirty="0">
                <a:solidFill>
                  <a:srgbClr val="000000"/>
                </a:solidFill>
                <a:effectLst/>
                <a:latin typeface="Menlo" panose="020B0609030804020204" pitchFamily="49" charset="0"/>
              </a:rPr>
              <a:t> </a:t>
            </a:r>
            <a:r>
              <a:rPr lang="en-US" sz="1300" b="0" i="0" u="none" strike="noStrike" dirty="0">
                <a:solidFill>
                  <a:srgbClr val="00963E"/>
                </a:solidFill>
                <a:effectLst/>
                <a:latin typeface="Menlo" panose="020B0609030804020204" pitchFamily="49" charset="0"/>
              </a:rPr>
              <a:t># cm</a:t>
            </a:r>
            <a:endParaRPr lang="en-US" sz="1300" b="0" i="0" u="none" strike="noStrike" dirty="0">
              <a:solidFill>
                <a:srgbClr val="000000"/>
              </a:solidFill>
              <a:effectLst/>
              <a:latin typeface="Menlo" panose="020B0609030804020204" pitchFamily="49" charset="0"/>
            </a:endParaRPr>
          </a:p>
          <a:p>
            <a:pPr algn="l"/>
            <a:br>
              <a:rPr lang="en-US" sz="1300" b="0" i="0" u="none" strike="noStrike" dirty="0">
                <a:solidFill>
                  <a:srgbClr val="000000"/>
                </a:solidFill>
                <a:effectLst/>
                <a:latin typeface="Menlo" panose="020B0609030804020204" pitchFamily="49" charset="0"/>
              </a:rPr>
            </a:br>
            <a:r>
              <a:rPr lang="en-US" sz="1300" b="0" i="0" u="none" strike="noStrike" dirty="0">
                <a:solidFill>
                  <a:srgbClr val="00963E"/>
                </a:solidFill>
                <a:effectLst/>
                <a:latin typeface="Menlo" panose="020B0609030804020204" pitchFamily="49" charset="0"/>
              </a:rPr>
              <a:t># See lesson on More Accurate Turns for explanation of math</a:t>
            </a:r>
            <a:endParaRPr lang="en-US" sz="1300" b="0" i="0" u="none" strike="noStrike" dirty="0">
              <a:solidFill>
                <a:srgbClr val="000000"/>
              </a:solidFill>
              <a:effectLst/>
              <a:latin typeface="Menlo" panose="020B0609030804020204" pitchFamily="49" charset="0"/>
            </a:endParaRPr>
          </a:p>
          <a:p>
            <a:pPr algn="l"/>
            <a:r>
              <a:rPr lang="en-US" sz="1300" b="0" i="0" u="none" strike="noStrike" dirty="0">
                <a:solidFill>
                  <a:srgbClr val="0078CC"/>
                </a:solidFill>
                <a:effectLst/>
                <a:latin typeface="Menlo" panose="020B0609030804020204" pitchFamily="49" charset="0"/>
              </a:rPr>
              <a:t>def</a:t>
            </a:r>
            <a:r>
              <a:rPr lang="en-US" sz="1300" b="0" i="0" u="none" strike="noStrike" dirty="0">
                <a:solidFill>
                  <a:srgbClr val="000000"/>
                </a:solidFill>
                <a:effectLst/>
                <a:latin typeface="Menlo" panose="020B0609030804020204" pitchFamily="49" charset="0"/>
              </a:rPr>
              <a:t> </a:t>
            </a:r>
            <a:r>
              <a:rPr lang="en-US" sz="1300" b="0" i="0" u="none" strike="noStrike" dirty="0" err="1">
                <a:solidFill>
                  <a:srgbClr val="000000"/>
                </a:solidFill>
                <a:effectLst/>
                <a:latin typeface="Menlo" panose="020B0609030804020204" pitchFamily="49" charset="0"/>
              </a:rPr>
              <a:t>degrees_for_distance</a:t>
            </a:r>
            <a:r>
              <a:rPr lang="en-US" sz="1300" b="0" i="0" u="none" strike="noStrike" dirty="0">
                <a:solidFill>
                  <a:srgbClr val="00877B"/>
                </a:solidFill>
                <a:effectLst/>
                <a:latin typeface="Menlo" panose="020B0609030804020204" pitchFamily="49" charset="0"/>
              </a:rPr>
              <a:t>(</a:t>
            </a:r>
            <a:r>
              <a:rPr lang="en-US" sz="1300" b="0" i="0" u="none" strike="noStrike" dirty="0" err="1">
                <a:solidFill>
                  <a:srgbClr val="000000"/>
                </a:solidFill>
                <a:effectLst/>
                <a:latin typeface="Menlo" panose="020B0609030804020204" pitchFamily="49" charset="0"/>
              </a:rPr>
              <a:t>distance_cm</a:t>
            </a:r>
            <a:r>
              <a:rPr lang="en-US" sz="1300" b="0" i="0" u="none" strike="noStrike" dirty="0">
                <a:solidFill>
                  <a:srgbClr val="00877B"/>
                </a:solidFill>
                <a:effectLst/>
                <a:latin typeface="Menlo" panose="020B0609030804020204" pitchFamily="49" charset="0"/>
              </a:rPr>
              <a:t>)</a:t>
            </a:r>
            <a:r>
              <a:rPr lang="en-US" sz="1300" b="0" i="0" u="none" strike="noStrike" dirty="0">
                <a:solidFill>
                  <a:srgbClr val="000000"/>
                </a:solidFill>
                <a:effectLst/>
                <a:latin typeface="Menlo" panose="020B0609030804020204" pitchFamily="49" charset="0"/>
              </a:rPr>
              <a:t>:</a:t>
            </a:r>
          </a:p>
          <a:p>
            <a:pPr algn="l"/>
            <a:r>
              <a:rPr lang="en-US" sz="1300" b="0" i="0" u="none" strike="noStrike" dirty="0">
                <a:solidFill>
                  <a:srgbClr val="0078CC"/>
                </a:solidFill>
                <a:effectLst/>
                <a:latin typeface="Menlo" panose="020B0609030804020204" pitchFamily="49" charset="0"/>
              </a:rPr>
              <a:t>    return</a:t>
            </a:r>
            <a:r>
              <a:rPr lang="en-US" sz="1300" b="0" i="0" u="none" strike="noStrike" dirty="0">
                <a:solidFill>
                  <a:srgbClr val="000000"/>
                </a:solidFill>
                <a:effectLst/>
                <a:latin typeface="Menlo" panose="020B0609030804020204" pitchFamily="49" charset="0"/>
              </a:rPr>
              <a:t> </a:t>
            </a:r>
            <a:r>
              <a:rPr lang="en-US" sz="1300" b="0" i="0" u="none" strike="noStrike" dirty="0">
                <a:solidFill>
                  <a:srgbClr val="0078CC"/>
                </a:solidFill>
                <a:effectLst/>
                <a:latin typeface="Menlo" panose="020B0609030804020204" pitchFamily="49" charset="0"/>
              </a:rPr>
              <a:t>int</a:t>
            </a:r>
            <a:r>
              <a:rPr lang="en-US" sz="1300" b="0" i="0" u="none" strike="noStrike" dirty="0">
                <a:solidFill>
                  <a:srgbClr val="00877B"/>
                </a:solidFill>
                <a:effectLst/>
                <a:latin typeface="Menlo" panose="020B0609030804020204" pitchFamily="49" charset="0"/>
              </a:rPr>
              <a:t>((</a:t>
            </a:r>
            <a:r>
              <a:rPr lang="en-US" sz="1300" b="0" i="0" u="none" strike="noStrike" dirty="0" err="1">
                <a:solidFill>
                  <a:srgbClr val="000000"/>
                </a:solidFill>
                <a:effectLst/>
                <a:latin typeface="Menlo" panose="020B0609030804020204" pitchFamily="49" charset="0"/>
              </a:rPr>
              <a:t>distance_cm</a:t>
            </a:r>
            <a:r>
              <a:rPr lang="en-US" sz="1300" b="0" i="0" u="none" strike="noStrike" dirty="0">
                <a:solidFill>
                  <a:srgbClr val="000000"/>
                </a:solidFill>
                <a:effectLst/>
                <a:latin typeface="Menlo" panose="020B0609030804020204" pitchFamily="49" charset="0"/>
              </a:rPr>
              <a:t>/WHEEL_CIRCUMFERENCE</a:t>
            </a:r>
            <a:r>
              <a:rPr lang="en-US" sz="1300" b="0" i="0" u="none" strike="noStrike" dirty="0">
                <a:solidFill>
                  <a:srgbClr val="00877B"/>
                </a:solidFill>
                <a:effectLst/>
                <a:latin typeface="Menlo" panose="020B0609030804020204" pitchFamily="49" charset="0"/>
              </a:rPr>
              <a:t>)</a:t>
            </a:r>
            <a:r>
              <a:rPr lang="en-US" sz="1300" b="0" i="0" u="none" strike="noStrike" dirty="0">
                <a:solidFill>
                  <a:srgbClr val="000000"/>
                </a:solidFill>
                <a:effectLst/>
                <a:latin typeface="Menlo" panose="020B0609030804020204" pitchFamily="49" charset="0"/>
              </a:rPr>
              <a:t> * </a:t>
            </a:r>
            <a:r>
              <a:rPr lang="en-US" sz="1300" b="0" i="0" u="none" strike="noStrike" dirty="0">
                <a:solidFill>
                  <a:srgbClr val="FF7D00"/>
                </a:solidFill>
                <a:effectLst/>
                <a:latin typeface="Menlo" panose="020B0609030804020204" pitchFamily="49" charset="0"/>
              </a:rPr>
              <a:t>360</a:t>
            </a:r>
            <a:r>
              <a:rPr lang="en-US" sz="1300" b="0" i="0" u="none" strike="noStrike" dirty="0">
                <a:solidFill>
                  <a:srgbClr val="00877B"/>
                </a:solidFill>
                <a:effectLst/>
                <a:latin typeface="Menlo" panose="020B0609030804020204" pitchFamily="49" charset="0"/>
              </a:rPr>
              <a:t>)</a:t>
            </a:r>
            <a:endParaRPr lang="en-US" sz="1300" b="0" i="0" u="none" strike="noStrike" dirty="0">
              <a:solidFill>
                <a:srgbClr val="000000"/>
              </a:solidFill>
              <a:effectLst/>
              <a:latin typeface="Menlo" panose="020B0609030804020204" pitchFamily="49" charset="0"/>
            </a:endParaRPr>
          </a:p>
          <a:p>
            <a:pPr algn="l"/>
            <a:br>
              <a:rPr lang="en-US" sz="1300" b="0" i="0" u="none" strike="noStrike" dirty="0">
                <a:solidFill>
                  <a:srgbClr val="000000"/>
                </a:solidFill>
                <a:effectLst/>
                <a:latin typeface="Menlo" panose="020B0609030804020204" pitchFamily="49" charset="0"/>
              </a:rPr>
            </a:br>
            <a:r>
              <a:rPr lang="en-US" sz="1300" b="0" i="0" u="none" strike="noStrike" dirty="0">
                <a:solidFill>
                  <a:srgbClr val="0078CC"/>
                </a:solidFill>
                <a:effectLst/>
                <a:latin typeface="Menlo" panose="020B0609030804020204" pitchFamily="49" charset="0"/>
              </a:rPr>
              <a:t>async</a:t>
            </a:r>
            <a:r>
              <a:rPr lang="en-US" sz="1300" b="0" i="0" u="none" strike="noStrike" dirty="0">
                <a:solidFill>
                  <a:srgbClr val="000000"/>
                </a:solidFill>
                <a:effectLst/>
                <a:latin typeface="Menlo" panose="020B0609030804020204" pitchFamily="49" charset="0"/>
              </a:rPr>
              <a:t> </a:t>
            </a:r>
            <a:r>
              <a:rPr lang="en-US" sz="1300" b="0" i="0" u="none" strike="noStrike" dirty="0">
                <a:solidFill>
                  <a:srgbClr val="0078CC"/>
                </a:solidFill>
                <a:effectLst/>
                <a:latin typeface="Menlo" panose="020B0609030804020204" pitchFamily="49" charset="0"/>
              </a:rPr>
              <a:t>def</a:t>
            </a:r>
            <a:r>
              <a:rPr lang="en-US" sz="1300" b="0" i="0" u="none" strike="noStrike" dirty="0">
                <a:solidFill>
                  <a:srgbClr val="000000"/>
                </a:solidFill>
                <a:effectLst/>
                <a:latin typeface="Menlo" panose="020B0609030804020204" pitchFamily="49" charset="0"/>
              </a:rPr>
              <a:t> main</a:t>
            </a:r>
            <a:r>
              <a:rPr lang="en-US" sz="1300" b="0" i="0" u="none" strike="noStrike" dirty="0">
                <a:solidFill>
                  <a:srgbClr val="00877B"/>
                </a:solidFill>
                <a:effectLst/>
                <a:latin typeface="Menlo" panose="020B0609030804020204" pitchFamily="49" charset="0"/>
              </a:rPr>
              <a:t>()</a:t>
            </a:r>
            <a:r>
              <a:rPr lang="en-US" sz="1300" b="0" i="0" u="none" strike="noStrike" dirty="0">
                <a:solidFill>
                  <a:srgbClr val="000000"/>
                </a:solidFill>
                <a:effectLst/>
                <a:latin typeface="Menlo" panose="020B0609030804020204" pitchFamily="49" charset="0"/>
              </a:rPr>
              <a:t>:</a:t>
            </a:r>
          </a:p>
          <a:p>
            <a:pPr algn="l"/>
            <a:r>
              <a:rPr lang="en-US" sz="1300" b="0" i="0" u="none" strike="noStrike" dirty="0">
                <a:solidFill>
                  <a:srgbClr val="00963E"/>
                </a:solidFill>
                <a:effectLst/>
                <a:latin typeface="Menlo" panose="020B0609030804020204" pitchFamily="49" charset="0"/>
              </a:rPr>
              <a:t>    # Move forward 14.5cm</a:t>
            </a:r>
            <a:endParaRPr lang="en-US" sz="1300" b="0" i="0" u="none" strike="noStrike" dirty="0">
              <a:solidFill>
                <a:srgbClr val="000000"/>
              </a:solidFill>
              <a:effectLst/>
              <a:latin typeface="Menlo" panose="020B0609030804020204" pitchFamily="49" charset="0"/>
            </a:endParaRPr>
          </a:p>
          <a:p>
            <a:pPr algn="l"/>
            <a:r>
              <a:rPr lang="en-US" sz="1300" b="0" i="0" u="none" strike="noStrike" dirty="0">
                <a:solidFill>
                  <a:srgbClr val="0078CC"/>
                </a:solidFill>
                <a:effectLst/>
                <a:latin typeface="Menlo" panose="020B0609030804020204" pitchFamily="49" charset="0"/>
              </a:rPr>
              <a:t>    await</a:t>
            </a:r>
            <a:r>
              <a:rPr lang="en-US" sz="1300" b="0" i="0" u="none" strike="noStrike" dirty="0">
                <a:solidFill>
                  <a:srgbClr val="000000"/>
                </a:solidFill>
                <a:effectLst/>
                <a:latin typeface="Menlo" panose="020B0609030804020204" pitchFamily="49" charset="0"/>
              </a:rPr>
              <a:t> </a:t>
            </a:r>
            <a:r>
              <a:rPr lang="en-US" sz="1300" b="0" i="0" u="none" strike="noStrike" dirty="0" err="1">
                <a:solidFill>
                  <a:srgbClr val="000000"/>
                </a:solidFill>
                <a:effectLst/>
                <a:latin typeface="Menlo" panose="020B0609030804020204" pitchFamily="49" charset="0"/>
              </a:rPr>
              <a:t>motor_pair.move_for_degrees</a:t>
            </a:r>
            <a:r>
              <a:rPr lang="en-US" sz="1300" b="0" i="0" u="none" strike="noStrike" dirty="0">
                <a:solidFill>
                  <a:srgbClr val="00877B"/>
                </a:solidFill>
                <a:effectLst/>
                <a:latin typeface="Menlo" panose="020B0609030804020204" pitchFamily="49" charset="0"/>
              </a:rPr>
              <a:t>(</a:t>
            </a:r>
            <a:r>
              <a:rPr lang="en-US" sz="1300" b="0" i="0" u="none" strike="noStrike" dirty="0">
                <a:solidFill>
                  <a:srgbClr val="000000"/>
                </a:solidFill>
                <a:effectLst/>
                <a:latin typeface="Menlo" panose="020B0609030804020204" pitchFamily="49" charset="0"/>
              </a:rPr>
              <a:t>motor_pair.PAIR_1, </a:t>
            </a:r>
            <a:r>
              <a:rPr lang="en-US" sz="1300" b="0" i="0" u="none" strike="noStrike" dirty="0" err="1">
                <a:solidFill>
                  <a:srgbClr val="000000"/>
                </a:solidFill>
                <a:effectLst/>
                <a:latin typeface="Menlo" panose="020B0609030804020204" pitchFamily="49" charset="0"/>
              </a:rPr>
              <a:t>degrees_for_distance</a:t>
            </a:r>
            <a:r>
              <a:rPr lang="en-US" sz="1300" b="0" i="0" u="none" strike="noStrike" dirty="0">
                <a:solidFill>
                  <a:srgbClr val="00877B"/>
                </a:solidFill>
                <a:effectLst/>
                <a:latin typeface="Menlo" panose="020B0609030804020204" pitchFamily="49" charset="0"/>
              </a:rPr>
              <a:t>(</a:t>
            </a:r>
            <a:r>
              <a:rPr lang="en-US" sz="1300" b="0" i="0" u="none" strike="noStrike" dirty="0">
                <a:solidFill>
                  <a:srgbClr val="FF7D00"/>
                </a:solidFill>
                <a:effectLst/>
                <a:latin typeface="Menlo" panose="020B0609030804020204" pitchFamily="49" charset="0"/>
              </a:rPr>
              <a:t>14.5</a:t>
            </a:r>
            <a:r>
              <a:rPr lang="en-US" sz="1300" b="0" i="0" u="none" strike="noStrike" dirty="0">
                <a:solidFill>
                  <a:srgbClr val="00877B"/>
                </a:solidFill>
                <a:effectLst/>
                <a:latin typeface="Menlo" panose="020B0609030804020204" pitchFamily="49" charset="0"/>
              </a:rPr>
              <a:t>)</a:t>
            </a:r>
            <a:r>
              <a:rPr lang="en-US" sz="1300" b="0" i="0" u="none" strike="noStrike" dirty="0">
                <a:solidFill>
                  <a:srgbClr val="000000"/>
                </a:solidFill>
                <a:effectLst/>
                <a:latin typeface="Menlo" panose="020B0609030804020204" pitchFamily="49" charset="0"/>
              </a:rPr>
              <a:t>,</a:t>
            </a:r>
            <a:r>
              <a:rPr lang="en-US" sz="1300" b="0" i="0" u="none" strike="noStrike" dirty="0">
                <a:solidFill>
                  <a:srgbClr val="FF7D00"/>
                </a:solidFill>
                <a:effectLst/>
                <a:latin typeface="Menlo" panose="020B0609030804020204" pitchFamily="49" charset="0"/>
              </a:rPr>
              <a:t>0</a:t>
            </a:r>
            <a:r>
              <a:rPr lang="en-US" sz="1300" b="0" i="0" u="none" strike="noStrike" dirty="0">
                <a:solidFill>
                  <a:srgbClr val="00877B"/>
                </a:solidFill>
                <a:effectLst/>
                <a:latin typeface="Menlo" panose="020B0609030804020204" pitchFamily="49" charset="0"/>
              </a:rPr>
              <a:t>)</a:t>
            </a:r>
            <a:endParaRPr lang="en-US" sz="1300" b="0" i="0" u="none" strike="noStrike" dirty="0">
              <a:solidFill>
                <a:srgbClr val="000000"/>
              </a:solidFill>
              <a:effectLst/>
              <a:latin typeface="Menlo" panose="020B0609030804020204" pitchFamily="49" charset="0"/>
            </a:endParaRPr>
          </a:p>
          <a:p>
            <a:pPr algn="l"/>
            <a:r>
              <a:rPr lang="en-US" sz="1300" b="0" i="0" u="none" strike="noStrike" dirty="0">
                <a:solidFill>
                  <a:srgbClr val="00963E"/>
                </a:solidFill>
                <a:effectLst/>
                <a:latin typeface="Menlo" panose="020B0609030804020204" pitchFamily="49" charset="0"/>
              </a:rPr>
              <a:t>    # lower the arm</a:t>
            </a:r>
            <a:endParaRPr lang="en-US" sz="1300" b="0" i="0" u="none" strike="noStrike" dirty="0">
              <a:solidFill>
                <a:srgbClr val="000000"/>
              </a:solidFill>
              <a:effectLst/>
              <a:latin typeface="Menlo" panose="020B0609030804020204" pitchFamily="49" charset="0"/>
            </a:endParaRPr>
          </a:p>
          <a:p>
            <a:pPr algn="l"/>
            <a:r>
              <a:rPr lang="en-US" sz="1300" b="0" i="0" u="none" strike="noStrike" dirty="0">
                <a:solidFill>
                  <a:srgbClr val="0078CC"/>
                </a:solidFill>
                <a:effectLst/>
                <a:latin typeface="Menlo" panose="020B0609030804020204" pitchFamily="49" charset="0"/>
              </a:rPr>
              <a:t>    await</a:t>
            </a:r>
            <a:r>
              <a:rPr lang="en-US" sz="1300" b="0" i="0" u="none" strike="noStrike" dirty="0">
                <a:solidFill>
                  <a:srgbClr val="000000"/>
                </a:solidFill>
                <a:effectLst/>
                <a:latin typeface="Menlo" panose="020B0609030804020204" pitchFamily="49" charset="0"/>
              </a:rPr>
              <a:t> </a:t>
            </a:r>
            <a:r>
              <a:rPr lang="en-US" sz="1300" b="0" i="0" u="none" strike="noStrike" dirty="0" err="1">
                <a:solidFill>
                  <a:srgbClr val="000000"/>
                </a:solidFill>
                <a:effectLst/>
                <a:latin typeface="Menlo" panose="020B0609030804020204" pitchFamily="49" charset="0"/>
              </a:rPr>
              <a:t>motor.run_for_degrees</a:t>
            </a:r>
            <a:r>
              <a:rPr lang="en-US" sz="1300" b="0" i="0" u="none" strike="noStrike" dirty="0">
                <a:solidFill>
                  <a:srgbClr val="00877B"/>
                </a:solidFill>
                <a:effectLst/>
                <a:latin typeface="Menlo" panose="020B0609030804020204" pitchFamily="49" charset="0"/>
              </a:rPr>
              <a:t>(</a:t>
            </a:r>
            <a:r>
              <a:rPr lang="en-US" sz="1300" b="0" i="0" u="none" strike="noStrike" dirty="0" err="1">
                <a:solidFill>
                  <a:srgbClr val="000000"/>
                </a:solidFill>
                <a:effectLst/>
                <a:latin typeface="Menlo" panose="020B0609030804020204" pitchFamily="49" charset="0"/>
              </a:rPr>
              <a:t>port.E</a:t>
            </a:r>
            <a:r>
              <a:rPr lang="en-US" sz="1300" b="0" i="0" u="none" strike="noStrike" dirty="0">
                <a:solidFill>
                  <a:srgbClr val="000000"/>
                </a:solidFill>
                <a:effectLst/>
                <a:latin typeface="Menlo" panose="020B0609030804020204" pitchFamily="49" charset="0"/>
              </a:rPr>
              <a:t>, </a:t>
            </a:r>
            <a:r>
              <a:rPr lang="en-US" sz="1300" b="0" i="0" u="none" strike="noStrike" dirty="0">
                <a:solidFill>
                  <a:srgbClr val="FF7D00"/>
                </a:solidFill>
                <a:effectLst/>
                <a:latin typeface="Menlo" panose="020B0609030804020204" pitchFamily="49" charset="0"/>
              </a:rPr>
              <a:t>-90</a:t>
            </a:r>
            <a:r>
              <a:rPr lang="en-US" sz="1300" b="0" i="0" u="none" strike="noStrike" dirty="0">
                <a:solidFill>
                  <a:srgbClr val="000000"/>
                </a:solidFill>
                <a:effectLst/>
                <a:latin typeface="Menlo" panose="020B0609030804020204" pitchFamily="49" charset="0"/>
              </a:rPr>
              <a:t>, </a:t>
            </a:r>
            <a:r>
              <a:rPr lang="en-US" sz="1300" b="0" i="0" u="none" strike="noStrike" dirty="0">
                <a:solidFill>
                  <a:srgbClr val="FF7D00"/>
                </a:solidFill>
                <a:effectLst/>
                <a:latin typeface="Menlo" panose="020B0609030804020204" pitchFamily="49" charset="0"/>
              </a:rPr>
              <a:t>100</a:t>
            </a:r>
            <a:r>
              <a:rPr lang="en-US" sz="1300" b="0" i="0" u="none" strike="noStrike" dirty="0">
                <a:solidFill>
                  <a:srgbClr val="00877B"/>
                </a:solidFill>
                <a:effectLst/>
                <a:latin typeface="Menlo" panose="020B0609030804020204" pitchFamily="49" charset="0"/>
              </a:rPr>
              <a:t>)</a:t>
            </a:r>
            <a:endParaRPr lang="en-US" sz="1300" b="0" i="0" u="none" strike="noStrike" dirty="0">
              <a:solidFill>
                <a:srgbClr val="000000"/>
              </a:solidFill>
              <a:effectLst/>
              <a:latin typeface="Menlo" panose="020B0609030804020204" pitchFamily="49" charset="0"/>
            </a:endParaRPr>
          </a:p>
          <a:p>
            <a:pPr algn="l"/>
            <a:r>
              <a:rPr lang="en-US" sz="1300" b="0" i="0" u="none" strike="noStrike" dirty="0">
                <a:solidFill>
                  <a:srgbClr val="00963E"/>
                </a:solidFill>
                <a:effectLst/>
                <a:latin typeface="Menlo" panose="020B0609030804020204" pitchFamily="49" charset="0"/>
              </a:rPr>
              <a:t>    # move backward</a:t>
            </a:r>
            <a:endParaRPr lang="en-US" sz="1300" b="0" i="0" u="none" strike="noStrike" dirty="0">
              <a:solidFill>
                <a:srgbClr val="000000"/>
              </a:solidFill>
              <a:effectLst/>
              <a:latin typeface="Menlo" panose="020B0609030804020204" pitchFamily="49" charset="0"/>
            </a:endParaRPr>
          </a:p>
          <a:p>
            <a:pPr algn="l"/>
            <a:r>
              <a:rPr lang="en-US" sz="1300" b="0" i="0" u="none" strike="noStrike" dirty="0">
                <a:solidFill>
                  <a:srgbClr val="0078CC"/>
                </a:solidFill>
                <a:effectLst/>
                <a:latin typeface="Menlo" panose="020B0609030804020204" pitchFamily="49" charset="0"/>
              </a:rPr>
              <a:t>    await</a:t>
            </a:r>
            <a:r>
              <a:rPr lang="en-US" sz="1300" b="0" i="0" u="none" strike="noStrike" dirty="0">
                <a:solidFill>
                  <a:srgbClr val="000000"/>
                </a:solidFill>
                <a:effectLst/>
                <a:latin typeface="Menlo" panose="020B0609030804020204" pitchFamily="49" charset="0"/>
              </a:rPr>
              <a:t> </a:t>
            </a:r>
            <a:r>
              <a:rPr lang="en-US" sz="1300" b="0" i="0" u="none" strike="noStrike" dirty="0" err="1">
                <a:solidFill>
                  <a:srgbClr val="000000"/>
                </a:solidFill>
                <a:effectLst/>
                <a:latin typeface="Menlo" panose="020B0609030804020204" pitchFamily="49" charset="0"/>
              </a:rPr>
              <a:t>motor_pair.move_for_degrees</a:t>
            </a:r>
            <a:r>
              <a:rPr lang="en-US" sz="1300" b="0" i="0" u="none" strike="noStrike" dirty="0">
                <a:solidFill>
                  <a:srgbClr val="00877B"/>
                </a:solidFill>
                <a:effectLst/>
                <a:latin typeface="Menlo" panose="020B0609030804020204" pitchFamily="49" charset="0"/>
              </a:rPr>
              <a:t>(</a:t>
            </a:r>
            <a:r>
              <a:rPr lang="en-US" sz="1300" b="0" i="0" u="none" strike="noStrike" dirty="0">
                <a:solidFill>
                  <a:srgbClr val="000000"/>
                </a:solidFill>
                <a:effectLst/>
                <a:latin typeface="Menlo" panose="020B0609030804020204" pitchFamily="49" charset="0"/>
              </a:rPr>
              <a:t>motor_pair.PAIR_1, </a:t>
            </a:r>
            <a:r>
              <a:rPr lang="en-US" sz="1300" b="0" i="0" u="none" strike="noStrike" dirty="0" err="1">
                <a:solidFill>
                  <a:srgbClr val="000000"/>
                </a:solidFill>
                <a:effectLst/>
                <a:latin typeface="Menlo" panose="020B0609030804020204" pitchFamily="49" charset="0"/>
              </a:rPr>
              <a:t>degrees_for_distance</a:t>
            </a:r>
            <a:r>
              <a:rPr lang="en-US" sz="1300" b="0" i="0" u="none" strike="noStrike" dirty="0">
                <a:solidFill>
                  <a:srgbClr val="00877B"/>
                </a:solidFill>
                <a:effectLst/>
                <a:latin typeface="Menlo" panose="020B0609030804020204" pitchFamily="49" charset="0"/>
              </a:rPr>
              <a:t>(</a:t>
            </a:r>
            <a:r>
              <a:rPr lang="en-US" sz="1300" b="0" i="0" u="none" strike="noStrike" dirty="0">
                <a:solidFill>
                  <a:srgbClr val="FF7D00"/>
                </a:solidFill>
                <a:effectLst/>
                <a:latin typeface="Menlo" panose="020B0609030804020204" pitchFamily="49" charset="0"/>
              </a:rPr>
              <a:t>-14.5</a:t>
            </a:r>
            <a:r>
              <a:rPr lang="en-US" sz="1300" b="0" i="0" u="none" strike="noStrike" dirty="0">
                <a:solidFill>
                  <a:srgbClr val="00877B"/>
                </a:solidFill>
                <a:effectLst/>
                <a:latin typeface="Menlo" panose="020B0609030804020204" pitchFamily="49" charset="0"/>
              </a:rPr>
              <a:t>)</a:t>
            </a:r>
            <a:r>
              <a:rPr lang="en-US" sz="1300" b="0" i="0" u="none" strike="noStrike" dirty="0">
                <a:solidFill>
                  <a:srgbClr val="000000"/>
                </a:solidFill>
                <a:effectLst/>
                <a:latin typeface="Menlo" panose="020B0609030804020204" pitchFamily="49" charset="0"/>
              </a:rPr>
              <a:t>,</a:t>
            </a:r>
            <a:r>
              <a:rPr lang="en-US" sz="1300" b="0" i="0" u="none" strike="noStrike" dirty="0">
                <a:solidFill>
                  <a:srgbClr val="FF7D00"/>
                </a:solidFill>
                <a:effectLst/>
                <a:latin typeface="Menlo" panose="020B0609030804020204" pitchFamily="49" charset="0"/>
              </a:rPr>
              <a:t>0</a:t>
            </a:r>
            <a:r>
              <a:rPr lang="en-US" sz="1300" b="0" i="0" u="none" strike="noStrike" dirty="0">
                <a:solidFill>
                  <a:srgbClr val="00877B"/>
                </a:solidFill>
                <a:effectLst/>
                <a:latin typeface="Menlo" panose="020B0609030804020204" pitchFamily="49" charset="0"/>
              </a:rPr>
              <a:t>)</a:t>
            </a:r>
            <a:endParaRPr lang="en-US" sz="1300" b="0" i="0" u="none" strike="noStrike" dirty="0">
              <a:solidFill>
                <a:srgbClr val="000000"/>
              </a:solidFill>
              <a:effectLst/>
              <a:latin typeface="Menlo" panose="020B0609030804020204" pitchFamily="49" charset="0"/>
            </a:endParaRPr>
          </a:p>
          <a:p>
            <a:pPr algn="l"/>
            <a:r>
              <a:rPr lang="en-US" sz="1300" b="0" i="0" u="none" strike="noStrike" dirty="0">
                <a:solidFill>
                  <a:srgbClr val="00963E"/>
                </a:solidFill>
                <a:effectLst/>
                <a:latin typeface="Menlo" panose="020B0609030804020204" pitchFamily="49" charset="0"/>
              </a:rPr>
              <a:t>    # raise the arm</a:t>
            </a:r>
            <a:endParaRPr lang="en-US" sz="1300" b="0" i="0" u="none" strike="noStrike" dirty="0">
              <a:solidFill>
                <a:srgbClr val="000000"/>
              </a:solidFill>
              <a:effectLst/>
              <a:latin typeface="Menlo" panose="020B0609030804020204" pitchFamily="49" charset="0"/>
            </a:endParaRPr>
          </a:p>
          <a:p>
            <a:pPr algn="l"/>
            <a:r>
              <a:rPr lang="en-US" sz="1300" b="0" i="0" u="none" strike="noStrike" dirty="0">
                <a:solidFill>
                  <a:srgbClr val="0078CC"/>
                </a:solidFill>
                <a:effectLst/>
                <a:latin typeface="Menlo" panose="020B0609030804020204" pitchFamily="49" charset="0"/>
              </a:rPr>
              <a:t>    await</a:t>
            </a:r>
            <a:r>
              <a:rPr lang="en-US" sz="1300" b="0" i="0" u="none" strike="noStrike" dirty="0">
                <a:solidFill>
                  <a:srgbClr val="000000"/>
                </a:solidFill>
                <a:effectLst/>
                <a:latin typeface="Menlo" panose="020B0609030804020204" pitchFamily="49" charset="0"/>
              </a:rPr>
              <a:t> </a:t>
            </a:r>
            <a:r>
              <a:rPr lang="en-US" sz="1300" b="0" i="0" u="none" strike="noStrike" dirty="0" err="1">
                <a:solidFill>
                  <a:srgbClr val="000000"/>
                </a:solidFill>
                <a:effectLst/>
                <a:latin typeface="Menlo" panose="020B0609030804020204" pitchFamily="49" charset="0"/>
              </a:rPr>
              <a:t>motor.run_for_degrees</a:t>
            </a:r>
            <a:r>
              <a:rPr lang="en-US" sz="1300" b="0" i="0" u="none" strike="noStrike" dirty="0">
                <a:solidFill>
                  <a:srgbClr val="00877B"/>
                </a:solidFill>
                <a:effectLst/>
                <a:latin typeface="Menlo" panose="020B0609030804020204" pitchFamily="49" charset="0"/>
              </a:rPr>
              <a:t>(</a:t>
            </a:r>
            <a:r>
              <a:rPr lang="en-US" sz="1300" b="0" i="0" u="none" strike="noStrike" dirty="0" err="1">
                <a:solidFill>
                  <a:srgbClr val="000000"/>
                </a:solidFill>
                <a:effectLst/>
                <a:latin typeface="Menlo" panose="020B0609030804020204" pitchFamily="49" charset="0"/>
              </a:rPr>
              <a:t>port.E</a:t>
            </a:r>
            <a:r>
              <a:rPr lang="en-US" sz="1300" b="0" i="0" u="none" strike="noStrike" dirty="0">
                <a:solidFill>
                  <a:srgbClr val="000000"/>
                </a:solidFill>
                <a:effectLst/>
                <a:latin typeface="Menlo" panose="020B0609030804020204" pitchFamily="49" charset="0"/>
              </a:rPr>
              <a:t>, </a:t>
            </a:r>
            <a:r>
              <a:rPr lang="en-US" sz="1300" b="0" i="0" u="none" strike="noStrike" dirty="0">
                <a:solidFill>
                  <a:srgbClr val="FF7D00"/>
                </a:solidFill>
                <a:effectLst/>
                <a:latin typeface="Menlo" panose="020B0609030804020204" pitchFamily="49" charset="0"/>
              </a:rPr>
              <a:t>90</a:t>
            </a:r>
            <a:r>
              <a:rPr lang="en-US" sz="1300" b="0" i="0" u="none" strike="noStrike" dirty="0">
                <a:solidFill>
                  <a:srgbClr val="000000"/>
                </a:solidFill>
                <a:effectLst/>
                <a:latin typeface="Menlo" panose="020B0609030804020204" pitchFamily="49" charset="0"/>
              </a:rPr>
              <a:t>, </a:t>
            </a:r>
            <a:r>
              <a:rPr lang="en-US" sz="1300" b="0" i="0" u="none" strike="noStrike" dirty="0">
                <a:solidFill>
                  <a:srgbClr val="FF7D00"/>
                </a:solidFill>
                <a:effectLst/>
                <a:latin typeface="Menlo" panose="020B0609030804020204" pitchFamily="49" charset="0"/>
              </a:rPr>
              <a:t>100</a:t>
            </a:r>
            <a:r>
              <a:rPr lang="en-US" sz="1300" b="0" i="0" u="none" strike="noStrike" dirty="0">
                <a:solidFill>
                  <a:srgbClr val="00877B"/>
                </a:solidFill>
                <a:effectLst/>
                <a:latin typeface="Menlo" panose="020B0609030804020204" pitchFamily="49" charset="0"/>
              </a:rPr>
              <a:t>)</a:t>
            </a:r>
            <a:endParaRPr lang="en-US" sz="1300" b="0" i="0" u="none" strike="noStrike" dirty="0">
              <a:solidFill>
                <a:srgbClr val="000000"/>
              </a:solidFill>
              <a:effectLst/>
              <a:latin typeface="Menlo" panose="020B0609030804020204" pitchFamily="49" charset="0"/>
            </a:endParaRPr>
          </a:p>
          <a:p>
            <a:pPr algn="l"/>
            <a:r>
              <a:rPr lang="en-US" sz="1300" b="0" i="0" u="none" strike="noStrike" dirty="0">
                <a:solidFill>
                  <a:srgbClr val="000000"/>
                </a:solidFill>
                <a:effectLst/>
                <a:latin typeface="Menlo" panose="020B0609030804020204" pitchFamily="49" charset="0"/>
              </a:rPr>
              <a:t>    </a:t>
            </a:r>
            <a:r>
              <a:rPr lang="en-US" sz="1300" b="0" i="0" u="none" strike="noStrike" dirty="0" err="1">
                <a:solidFill>
                  <a:srgbClr val="000000"/>
                </a:solidFill>
                <a:effectLst/>
                <a:latin typeface="Menlo" panose="020B0609030804020204" pitchFamily="49" charset="0"/>
              </a:rPr>
              <a:t>sys.exit</a:t>
            </a:r>
            <a:r>
              <a:rPr lang="en-US" sz="1300" b="0" i="0" u="none" strike="noStrike" dirty="0">
                <a:solidFill>
                  <a:srgbClr val="00877B"/>
                </a:solidFill>
                <a:effectLst/>
                <a:latin typeface="Menlo" panose="020B0609030804020204" pitchFamily="49" charset="0"/>
              </a:rPr>
              <a:t>(</a:t>
            </a:r>
            <a:r>
              <a:rPr lang="en-US" sz="1300" b="0" i="0" u="none" strike="noStrike" dirty="0">
                <a:solidFill>
                  <a:srgbClr val="D8009B"/>
                </a:solidFill>
                <a:effectLst/>
                <a:latin typeface="Menlo" panose="020B0609030804020204" pitchFamily="49" charset="0"/>
              </a:rPr>
              <a:t>"Done"</a:t>
            </a:r>
            <a:r>
              <a:rPr lang="en-US" sz="1300" b="0" i="0" u="none" strike="noStrike" dirty="0">
                <a:solidFill>
                  <a:srgbClr val="00877B"/>
                </a:solidFill>
                <a:effectLst/>
                <a:latin typeface="Menlo" panose="020B0609030804020204" pitchFamily="49" charset="0"/>
              </a:rPr>
              <a:t>)</a:t>
            </a:r>
            <a:endParaRPr lang="en-US" sz="1300" b="0" i="0" u="none" strike="noStrike" dirty="0">
              <a:solidFill>
                <a:srgbClr val="000000"/>
              </a:solidFill>
              <a:effectLst/>
              <a:latin typeface="Menlo" panose="020B0609030804020204" pitchFamily="49" charset="0"/>
            </a:endParaRPr>
          </a:p>
          <a:p>
            <a:pPr algn="l"/>
            <a:br>
              <a:rPr lang="en-US" sz="1300" b="0" i="0" u="none" strike="noStrike" dirty="0">
                <a:solidFill>
                  <a:srgbClr val="000000"/>
                </a:solidFill>
                <a:effectLst/>
                <a:latin typeface="Menlo" panose="020B0609030804020204" pitchFamily="49" charset="0"/>
              </a:rPr>
            </a:br>
            <a:r>
              <a:rPr lang="en-US" sz="1300" b="0" i="0" u="none" strike="noStrike" dirty="0" err="1">
                <a:solidFill>
                  <a:srgbClr val="000000"/>
                </a:solidFill>
                <a:effectLst/>
                <a:latin typeface="Menlo" panose="020B0609030804020204" pitchFamily="49" charset="0"/>
              </a:rPr>
              <a:t>runloop.run</a:t>
            </a:r>
            <a:r>
              <a:rPr lang="en-US" sz="1300" b="0" i="0" u="none" strike="noStrike" dirty="0">
                <a:solidFill>
                  <a:srgbClr val="00877B"/>
                </a:solidFill>
                <a:effectLst/>
                <a:latin typeface="Menlo" panose="020B0609030804020204" pitchFamily="49" charset="0"/>
              </a:rPr>
              <a:t>(</a:t>
            </a:r>
            <a:r>
              <a:rPr lang="en-US" sz="1300" b="0" i="0" u="none" strike="noStrike" dirty="0">
                <a:solidFill>
                  <a:srgbClr val="000000"/>
                </a:solidFill>
                <a:effectLst/>
                <a:latin typeface="Menlo" panose="020B0609030804020204" pitchFamily="49" charset="0"/>
              </a:rPr>
              <a:t>main</a:t>
            </a:r>
            <a:r>
              <a:rPr lang="en-US" sz="1300" b="0" i="0" u="none" strike="noStrike" dirty="0">
                <a:solidFill>
                  <a:srgbClr val="00877B"/>
                </a:solidFill>
                <a:effectLst/>
                <a:latin typeface="Menlo" panose="020B0609030804020204" pitchFamily="49" charset="0"/>
              </a:rPr>
              <a:t>())</a:t>
            </a:r>
            <a:endParaRPr lang="en-US" sz="1300" b="0" i="0" u="none" strike="noStrike"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509054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F2B23-0040-4F0C-AB9A-D71979200F9E}"/>
              </a:ext>
            </a:extLst>
          </p:cNvPr>
          <p:cNvSpPr>
            <a:spLocks noGrp="1"/>
          </p:cNvSpPr>
          <p:nvPr>
            <p:ph type="title"/>
          </p:nvPr>
        </p:nvSpPr>
        <p:spPr/>
        <p:txBody>
          <a:bodyPr/>
          <a:lstStyle/>
          <a:p>
            <a:r>
              <a:rPr lang="en-US" dirty="0"/>
              <a:t>Extensions</a:t>
            </a:r>
          </a:p>
        </p:txBody>
      </p:sp>
      <p:sp>
        <p:nvSpPr>
          <p:cNvPr id="3" name="Content Placeholder 2">
            <a:extLst>
              <a:ext uri="{FF2B5EF4-FFF2-40B4-BE49-F238E27FC236}">
                <a16:creationId xmlns:a16="http://schemas.microsoft.com/office/drawing/2014/main" id="{8E597C32-363C-4616-9E3B-AA89323E5C44}"/>
              </a:ext>
            </a:extLst>
          </p:cNvPr>
          <p:cNvSpPr>
            <a:spLocks noGrp="1"/>
          </p:cNvSpPr>
          <p:nvPr>
            <p:ph idx="1"/>
          </p:nvPr>
        </p:nvSpPr>
        <p:spPr/>
        <p:txBody>
          <a:bodyPr/>
          <a:lstStyle/>
          <a:p>
            <a:r>
              <a:rPr lang="en-US" dirty="0"/>
              <a:t>Think about situations in FIRST LEGO League when stall detection would be helpful</a:t>
            </a:r>
          </a:p>
          <a:p>
            <a:pPr lvl="1"/>
            <a:r>
              <a:rPr lang="en-US" dirty="0"/>
              <a:t>When might the robot get stuck?</a:t>
            </a:r>
          </a:p>
        </p:txBody>
      </p:sp>
      <p:sp>
        <p:nvSpPr>
          <p:cNvPr id="4" name="Footer Placeholder 3">
            <a:extLst>
              <a:ext uri="{FF2B5EF4-FFF2-40B4-BE49-F238E27FC236}">
                <a16:creationId xmlns:a16="http://schemas.microsoft.com/office/drawing/2014/main" id="{95E5EE64-2F62-4B29-8094-8E0B2C8F7AD3}"/>
              </a:ext>
            </a:extLst>
          </p:cNvPr>
          <p:cNvSpPr>
            <a:spLocks noGrp="1"/>
          </p:cNvSpPr>
          <p:nvPr>
            <p:ph type="ftr" sz="quarter" idx="11"/>
          </p:nvPr>
        </p:nvSpPr>
        <p:spPr/>
        <p:txBody>
          <a:bodyPr/>
          <a:lstStyle/>
          <a:p>
            <a:r>
              <a:rPr lang="en-GB"/>
              <a:t>Copyright © 2021 Prime Lessons (primelessons.org) CC-BY-NC-SA.  (Last edit: 09/23/2023)</a:t>
            </a:r>
            <a:endParaRPr lang="en-US"/>
          </a:p>
        </p:txBody>
      </p:sp>
      <p:sp>
        <p:nvSpPr>
          <p:cNvPr id="5" name="Slide Number Placeholder 4">
            <a:extLst>
              <a:ext uri="{FF2B5EF4-FFF2-40B4-BE49-F238E27FC236}">
                <a16:creationId xmlns:a16="http://schemas.microsoft.com/office/drawing/2014/main" id="{6672A088-B6C4-4917-8B40-D0EDFBF03FFF}"/>
              </a:ext>
            </a:extLst>
          </p:cNvPr>
          <p:cNvSpPr>
            <a:spLocks noGrp="1"/>
          </p:cNvSpPr>
          <p:nvPr>
            <p:ph type="sldNum" sz="quarter" idx="12"/>
          </p:nvPr>
        </p:nvSpPr>
        <p:spPr/>
        <p:txBody>
          <a:bodyPr/>
          <a:lstStyle/>
          <a:p>
            <a:fld id="{4DBC7FC8-25FB-FC45-8177-2B991DA6778C}" type="slidenum">
              <a:rPr lang="en-US" smtClean="0"/>
              <a:t>11</a:t>
            </a:fld>
            <a:endParaRPr lang="en-US"/>
          </a:p>
        </p:txBody>
      </p:sp>
    </p:spTree>
    <p:extLst>
      <p:ext uri="{BB962C8B-B14F-4D97-AF65-F5344CB8AC3E}">
        <p14:creationId xmlns:p14="http://schemas.microsoft.com/office/powerpoint/2010/main" val="3999917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and Arvind Seshan for Prime Lessons</a:t>
            </a:r>
          </a:p>
          <a:p>
            <a:r>
              <a:rPr lang="en-US" sz="1600" b="0" i="0" u="none" strike="noStrike" dirty="0">
                <a:solidFill>
                  <a:srgbClr val="000000"/>
                </a:solidFill>
                <a:effectLst/>
                <a:latin typeface="Gill Sans" panose="020B0502020104020203" pitchFamily="34" charset="-79"/>
                <a:cs typeface="Gill Sans" panose="020B0502020104020203" pitchFamily="34" charset="-79"/>
              </a:rPr>
              <a:t>Additional contributions by FLL Share &amp; Learn community members</a:t>
            </a:r>
            <a:endParaRPr lang="en-US" sz="1600" dirty="0"/>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GB"/>
              <a:t>Copyright © 2021 Prime Lessons (primelessons.org) CC-BY-NC-SA.  (Last edit: 09/23/2023)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12</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normAutofit/>
          </a:bodyPr>
          <a:lstStyle/>
          <a:p>
            <a:r>
              <a:rPr lang="en-US" dirty="0"/>
              <a:t>Learn how to move non-drive motors</a:t>
            </a:r>
          </a:p>
          <a:p>
            <a:r>
              <a:rPr lang="en-US" dirty="0"/>
              <a:t>Learn about motor stalls</a:t>
            </a:r>
          </a:p>
        </p:txBody>
      </p:sp>
      <p:sp>
        <p:nvSpPr>
          <p:cNvPr id="4" name="Footer Placeholder 3">
            <a:extLst>
              <a:ext uri="{FF2B5EF4-FFF2-40B4-BE49-F238E27FC236}">
                <a16:creationId xmlns:a16="http://schemas.microsoft.com/office/drawing/2014/main" id="{0F511978-D10A-AD43-B291-F6BC2E551E37}"/>
              </a:ext>
            </a:extLst>
          </p:cNvPr>
          <p:cNvSpPr>
            <a:spLocks noGrp="1"/>
          </p:cNvSpPr>
          <p:nvPr>
            <p:ph type="ftr" sz="quarter" idx="11"/>
          </p:nvPr>
        </p:nvSpPr>
        <p:spPr/>
        <p:txBody>
          <a:bodyPr/>
          <a:lstStyle/>
          <a:p>
            <a:r>
              <a:rPr lang="en-GB"/>
              <a:t>Copyright © 2021 Prime Lessons (primelessons.org) CC-BY-NC-SA.  (Last edit: 09/23/2023)</a:t>
            </a:r>
            <a:endParaRPr lang="en-US"/>
          </a:p>
        </p:txBody>
      </p:sp>
      <p:sp>
        <p:nvSpPr>
          <p:cNvPr id="5" name="Slide Number Placeholder 4">
            <a:extLst>
              <a:ext uri="{FF2B5EF4-FFF2-40B4-BE49-F238E27FC236}">
                <a16:creationId xmlns:a16="http://schemas.microsoft.com/office/drawing/2014/main" id="{4F594A9E-738B-422E-94C4-3058D207802C}"/>
              </a:ext>
            </a:extLst>
          </p:cNvPr>
          <p:cNvSpPr>
            <a:spLocks noGrp="1"/>
          </p:cNvSpPr>
          <p:nvPr>
            <p:ph type="sldNum" sz="quarter" idx="12"/>
          </p:nvPr>
        </p:nvSpPr>
        <p:spPr/>
        <p:txBody>
          <a:bodyPr/>
          <a:lstStyle/>
          <a:p>
            <a:fld id="{4DBC7FC8-25FB-FC45-8177-2B991DA6778C}" type="slidenum">
              <a:rPr lang="en-US" smtClean="0"/>
              <a:t>2</a:t>
            </a:fld>
            <a:endParaRPr lang="en-US"/>
          </a:p>
        </p:txBody>
      </p:sp>
    </p:spTree>
    <p:extLst>
      <p:ext uri="{BB962C8B-B14F-4D97-AF65-F5344CB8AC3E}">
        <p14:creationId xmlns:p14="http://schemas.microsoft.com/office/powerpoint/2010/main" val="294339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B623-554A-4E53-8765-B06EB7AE596A}"/>
              </a:ext>
            </a:extLst>
          </p:cNvPr>
          <p:cNvSpPr>
            <a:spLocks noGrp="1"/>
          </p:cNvSpPr>
          <p:nvPr>
            <p:ph type="title"/>
          </p:nvPr>
        </p:nvSpPr>
        <p:spPr/>
        <p:txBody>
          <a:bodyPr/>
          <a:lstStyle/>
          <a:p>
            <a:r>
              <a:rPr lang="en-US" dirty="0"/>
              <a:t>Single Motor Functions (Actions)</a:t>
            </a:r>
          </a:p>
        </p:txBody>
      </p:sp>
      <p:sp>
        <p:nvSpPr>
          <p:cNvPr id="3" name="Content Placeholder 2">
            <a:extLst>
              <a:ext uri="{FF2B5EF4-FFF2-40B4-BE49-F238E27FC236}">
                <a16:creationId xmlns:a16="http://schemas.microsoft.com/office/drawing/2014/main" id="{095F8A94-61EB-460D-8764-FEEA51BC5AB8}"/>
              </a:ext>
            </a:extLst>
          </p:cNvPr>
          <p:cNvSpPr>
            <a:spLocks noGrp="1"/>
          </p:cNvSpPr>
          <p:nvPr>
            <p:ph idx="1"/>
          </p:nvPr>
        </p:nvSpPr>
        <p:spPr>
          <a:xfrm>
            <a:off x="156211" y="1140006"/>
            <a:ext cx="8987790" cy="5082601"/>
          </a:xfrm>
        </p:spPr>
        <p:txBody>
          <a:bodyPr>
            <a:normAutofit fontScale="85000" lnSpcReduction="10000"/>
          </a:bodyPr>
          <a:lstStyle/>
          <a:p>
            <a:r>
              <a:rPr lang="en-US" sz="1900" dirty="0"/>
              <a:t>To use single motor functions, import the motor module:</a:t>
            </a:r>
          </a:p>
          <a:p>
            <a:pPr marL="0" indent="0" algn="l">
              <a:buNone/>
            </a:pPr>
            <a:r>
              <a:rPr lang="en-US" sz="2000" dirty="0">
                <a:solidFill>
                  <a:srgbClr val="0078CC"/>
                </a:solidFill>
                <a:latin typeface="Menlo" panose="020B0609030804020204" pitchFamily="49" charset="0"/>
              </a:rPr>
              <a:t>		</a:t>
            </a:r>
            <a:r>
              <a:rPr lang="en-US" sz="2000" b="0" i="0" u="none" strike="noStrike" dirty="0">
                <a:solidFill>
                  <a:srgbClr val="0078CC"/>
                </a:solidFill>
                <a:effectLst/>
                <a:latin typeface="Menlo" panose="020B0609030804020204" pitchFamily="49" charset="0"/>
              </a:rPr>
              <a:t>import</a:t>
            </a:r>
            <a:r>
              <a:rPr lang="en-US" sz="2000" b="0" i="0" u="none" strike="noStrike" dirty="0">
                <a:solidFill>
                  <a:srgbClr val="000000"/>
                </a:solidFill>
                <a:effectLst/>
                <a:latin typeface="Menlo" panose="020B0609030804020204" pitchFamily="49" charset="0"/>
              </a:rPr>
              <a:t> motor</a:t>
            </a:r>
          </a:p>
          <a:p>
            <a:r>
              <a:rPr lang="en-US" sz="1900" dirty="0"/>
              <a:t>Each motor function inputs the motor port as a parameter. </a:t>
            </a:r>
          </a:p>
          <a:p>
            <a:r>
              <a:rPr lang="en-US" sz="1900" dirty="0"/>
              <a:t>To run for a certain duration, use the following methods (see Knowledge Base for more info). These functions are </a:t>
            </a:r>
            <a:r>
              <a:rPr lang="en-US" sz="1900" b="1" dirty="0"/>
              <a:t>asynchronous</a:t>
            </a:r>
            <a:r>
              <a:rPr lang="en-US" sz="1900" dirty="0"/>
              <a:t> so use </a:t>
            </a:r>
            <a:r>
              <a:rPr lang="en-US" sz="1900" b="1" dirty="0"/>
              <a:t>await</a:t>
            </a:r>
            <a:r>
              <a:rPr lang="en-US" sz="1900" dirty="0"/>
              <a:t> if you want to wait for them to complete.</a:t>
            </a:r>
          </a:p>
          <a:p>
            <a:pPr marL="324000" lvl="1" indent="0">
              <a:buNone/>
            </a:pPr>
            <a:r>
              <a:rPr lang="en-GB" sz="1700" b="0" dirty="0" err="1">
                <a:solidFill>
                  <a:srgbClr val="000000"/>
                </a:solidFill>
                <a:effectLst/>
                <a:latin typeface="Consolas" panose="020B0609020204030204" pitchFamily="49" charset="0"/>
              </a:rPr>
              <a:t>run_for_degrees</a:t>
            </a:r>
            <a:r>
              <a:rPr lang="en-GB" sz="1700" b="0" dirty="0">
                <a:solidFill>
                  <a:srgbClr val="00877B"/>
                </a:solidFill>
                <a:effectLst/>
                <a:latin typeface="Consolas" panose="020B0609020204030204" pitchFamily="49" charset="0"/>
              </a:rPr>
              <a:t>(</a:t>
            </a:r>
            <a:r>
              <a:rPr lang="en-GB" sz="1700" dirty="0">
                <a:solidFill>
                  <a:srgbClr val="FF7D00"/>
                </a:solidFill>
                <a:latin typeface="Consolas" panose="020B0609020204030204" pitchFamily="49" charset="0"/>
              </a:rPr>
              <a:t>port, d</a:t>
            </a:r>
            <a:r>
              <a:rPr lang="en-GB" sz="1700" b="0" dirty="0">
                <a:solidFill>
                  <a:srgbClr val="FF7D00"/>
                </a:solidFill>
                <a:effectLst/>
                <a:latin typeface="Consolas" panose="020B0609020204030204" pitchFamily="49" charset="0"/>
              </a:rPr>
              <a:t>egrees</a:t>
            </a:r>
            <a:r>
              <a:rPr lang="en-GB" sz="1700" b="0" dirty="0">
                <a:solidFill>
                  <a:srgbClr val="000000"/>
                </a:solidFill>
                <a:effectLst/>
                <a:latin typeface="Consolas" panose="020B0609020204030204" pitchFamily="49" charset="0"/>
              </a:rPr>
              <a:t>, </a:t>
            </a:r>
            <a:r>
              <a:rPr lang="en-GB" sz="1700" dirty="0">
                <a:solidFill>
                  <a:srgbClr val="FF7D00"/>
                </a:solidFill>
                <a:latin typeface="Consolas" panose="020B0609020204030204" pitchFamily="49" charset="0"/>
              </a:rPr>
              <a:t>velocity</a:t>
            </a:r>
            <a:r>
              <a:rPr lang="en-GB" sz="1700" b="0" dirty="0">
                <a:solidFill>
                  <a:srgbClr val="00877B"/>
                </a:solidFill>
                <a:effectLst/>
                <a:latin typeface="Consolas" panose="020B0609020204030204" pitchFamily="49" charset="0"/>
              </a:rPr>
              <a:t>)</a:t>
            </a:r>
            <a:endParaRPr lang="en-GB" sz="1700" b="0" dirty="0">
              <a:solidFill>
                <a:srgbClr val="000000"/>
              </a:solidFill>
              <a:effectLst/>
              <a:latin typeface="Consolas" panose="020B0609020204030204" pitchFamily="49" charset="0"/>
            </a:endParaRPr>
          </a:p>
          <a:p>
            <a:pPr marL="324000" lvl="1" indent="0">
              <a:buNone/>
            </a:pPr>
            <a:r>
              <a:rPr lang="en-GB" sz="1700" b="0" dirty="0" err="1">
                <a:solidFill>
                  <a:srgbClr val="000000"/>
                </a:solidFill>
                <a:effectLst/>
                <a:latin typeface="Consolas" panose="020B0609020204030204" pitchFamily="49" charset="0"/>
              </a:rPr>
              <a:t>run_for_time</a:t>
            </a:r>
            <a:r>
              <a:rPr lang="en-GB" sz="1700" b="0" dirty="0">
                <a:solidFill>
                  <a:srgbClr val="00877B"/>
                </a:solidFill>
                <a:effectLst/>
                <a:latin typeface="Consolas" panose="020B0609020204030204" pitchFamily="49" charset="0"/>
              </a:rPr>
              <a:t>(</a:t>
            </a:r>
            <a:r>
              <a:rPr lang="en-GB" sz="1700" b="0" dirty="0">
                <a:solidFill>
                  <a:srgbClr val="FF7D00"/>
                </a:solidFill>
                <a:effectLst/>
                <a:latin typeface="Consolas" panose="020B0609020204030204" pitchFamily="49" charset="0"/>
              </a:rPr>
              <a:t>seconds</a:t>
            </a:r>
            <a:r>
              <a:rPr lang="en-GB" sz="1700" b="0" dirty="0">
                <a:solidFill>
                  <a:srgbClr val="000000"/>
                </a:solidFill>
                <a:effectLst/>
                <a:latin typeface="Consolas" panose="020B0609020204030204" pitchFamily="49" charset="0"/>
              </a:rPr>
              <a:t>, </a:t>
            </a:r>
            <a:r>
              <a:rPr lang="en-GB" sz="1700" dirty="0">
                <a:solidFill>
                  <a:srgbClr val="FF7D00"/>
                </a:solidFill>
                <a:latin typeface="Consolas" panose="020B0609020204030204" pitchFamily="49" charset="0"/>
              </a:rPr>
              <a:t> duration</a:t>
            </a:r>
            <a:r>
              <a:rPr lang="en-GB" sz="1700" b="0" dirty="0">
                <a:solidFill>
                  <a:srgbClr val="000000"/>
                </a:solidFill>
                <a:effectLst/>
                <a:latin typeface="Consolas" panose="020B0609020204030204" pitchFamily="49" charset="0"/>
              </a:rPr>
              <a:t>, </a:t>
            </a:r>
            <a:r>
              <a:rPr lang="en-GB" sz="1700" dirty="0">
                <a:solidFill>
                  <a:srgbClr val="FF7D00"/>
                </a:solidFill>
                <a:latin typeface="Consolas" panose="020B0609020204030204" pitchFamily="49" charset="0"/>
              </a:rPr>
              <a:t>velocity</a:t>
            </a:r>
            <a:r>
              <a:rPr lang="en-GB" sz="1700" b="0" dirty="0">
                <a:solidFill>
                  <a:srgbClr val="00877B"/>
                </a:solidFill>
                <a:effectLst/>
                <a:latin typeface="Consolas" panose="020B0609020204030204" pitchFamily="49" charset="0"/>
              </a:rPr>
              <a:t>)</a:t>
            </a:r>
            <a:endParaRPr lang="en-GB" sz="1700" b="0" dirty="0">
              <a:solidFill>
                <a:srgbClr val="000000"/>
              </a:solidFill>
              <a:effectLst/>
              <a:latin typeface="Consolas" panose="020B0609020204030204" pitchFamily="49" charset="0"/>
            </a:endParaRPr>
          </a:p>
          <a:p>
            <a:r>
              <a:rPr lang="en-GB" sz="1900" b="0" dirty="0">
                <a:solidFill>
                  <a:schemeClr val="tx1"/>
                </a:solidFill>
                <a:effectLst/>
              </a:rPr>
              <a:t>To start running the motors, until stopped at a later spot</a:t>
            </a:r>
          </a:p>
          <a:p>
            <a:pPr marL="324000" lvl="1" indent="0">
              <a:buNone/>
            </a:pPr>
            <a:r>
              <a:rPr lang="en-US" sz="1700" b="0" dirty="0">
                <a:solidFill>
                  <a:srgbClr val="000000"/>
                </a:solidFill>
                <a:effectLst/>
                <a:latin typeface="Consolas" panose="020B0609020204030204" pitchFamily="49" charset="0"/>
              </a:rPr>
              <a:t>run</a:t>
            </a:r>
            <a:r>
              <a:rPr lang="en-US" sz="1700" b="0" dirty="0">
                <a:solidFill>
                  <a:srgbClr val="00877B"/>
                </a:solidFill>
                <a:effectLst/>
                <a:latin typeface="Consolas" panose="020B0609020204030204" pitchFamily="49" charset="0"/>
              </a:rPr>
              <a:t>(</a:t>
            </a:r>
            <a:r>
              <a:rPr lang="en-GB" sz="1700" dirty="0">
                <a:solidFill>
                  <a:srgbClr val="FF7D00"/>
                </a:solidFill>
                <a:latin typeface="Consolas" panose="020B0609020204030204" pitchFamily="49" charset="0"/>
              </a:rPr>
              <a:t>port, velocity</a:t>
            </a:r>
            <a:r>
              <a:rPr lang="en-US" sz="1700" b="0" dirty="0">
                <a:solidFill>
                  <a:srgbClr val="00877B"/>
                </a:solidFill>
                <a:effectLst/>
                <a:latin typeface="Consolas" panose="020B0609020204030204" pitchFamily="49" charset="0"/>
              </a:rPr>
              <a:t>)</a:t>
            </a:r>
            <a:endParaRPr lang="en-US" sz="1700" b="0" dirty="0">
              <a:solidFill>
                <a:srgbClr val="000000"/>
              </a:solidFill>
              <a:effectLst/>
              <a:latin typeface="Consolas" panose="020B0609020204030204" pitchFamily="49" charset="0"/>
            </a:endParaRPr>
          </a:p>
          <a:p>
            <a:pPr marL="324000" lvl="1" indent="0">
              <a:buNone/>
            </a:pPr>
            <a:r>
              <a:rPr lang="en-US" sz="1700" b="0" dirty="0">
                <a:solidFill>
                  <a:srgbClr val="000000"/>
                </a:solidFill>
                <a:effectLst/>
                <a:latin typeface="Consolas" panose="020B0609020204030204" pitchFamily="49" charset="0"/>
              </a:rPr>
              <a:t>stop</a:t>
            </a:r>
            <a:r>
              <a:rPr lang="en-US" sz="1700" b="0" dirty="0">
                <a:solidFill>
                  <a:srgbClr val="00877B"/>
                </a:solidFill>
                <a:effectLst/>
                <a:latin typeface="Consolas" panose="020B0609020204030204" pitchFamily="49" charset="0"/>
              </a:rPr>
              <a:t>()</a:t>
            </a:r>
            <a:endParaRPr lang="en-US" sz="1700" b="0" dirty="0">
              <a:solidFill>
                <a:srgbClr val="000000"/>
              </a:solidFill>
              <a:effectLst/>
              <a:latin typeface="Consolas" panose="020B0609020204030204" pitchFamily="49" charset="0"/>
            </a:endParaRPr>
          </a:p>
          <a:p>
            <a:r>
              <a:rPr lang="en-GB" sz="1900" dirty="0">
                <a:solidFill>
                  <a:srgbClr val="000000"/>
                </a:solidFill>
                <a:latin typeface="Consolas" panose="020B0609020204030204" pitchFamily="49" charset="0"/>
              </a:rPr>
              <a:t>To run the motor to a specific position</a:t>
            </a:r>
          </a:p>
          <a:p>
            <a:pPr marL="324000" lvl="1" indent="0">
              <a:buNone/>
            </a:pPr>
            <a:r>
              <a:rPr lang="en-GB" sz="1700" b="0" dirty="0" err="1">
                <a:solidFill>
                  <a:srgbClr val="000000"/>
                </a:solidFill>
                <a:effectLst/>
                <a:latin typeface="Consolas" panose="020B0609020204030204" pitchFamily="49" charset="0"/>
              </a:rPr>
              <a:t>run_to_relative</a:t>
            </a:r>
            <a:r>
              <a:rPr lang="en-GB" sz="1700" b="0" dirty="0">
                <a:solidFill>
                  <a:srgbClr val="000000"/>
                </a:solidFill>
                <a:effectLst/>
                <a:latin typeface="Consolas" panose="020B0609020204030204" pitchFamily="49" charset="0"/>
              </a:rPr>
              <a:t> position</a:t>
            </a:r>
            <a:r>
              <a:rPr lang="en-GB" sz="1700" b="0" dirty="0">
                <a:solidFill>
                  <a:srgbClr val="00877B"/>
                </a:solidFill>
                <a:effectLst/>
                <a:latin typeface="Consolas" panose="020B0609020204030204" pitchFamily="49" charset="0"/>
              </a:rPr>
              <a:t>(</a:t>
            </a:r>
            <a:r>
              <a:rPr lang="en-GB" sz="1700" dirty="0">
                <a:solidFill>
                  <a:srgbClr val="FF7D00"/>
                </a:solidFill>
                <a:latin typeface="Consolas" panose="020B0609020204030204" pitchFamily="49" charset="0"/>
              </a:rPr>
              <a:t>port, position</a:t>
            </a:r>
            <a:r>
              <a:rPr lang="en-GB" sz="1700" b="0" dirty="0">
                <a:solidFill>
                  <a:srgbClr val="000000"/>
                </a:solidFill>
                <a:effectLst/>
                <a:latin typeface="Consolas" panose="020B0609020204030204" pitchFamily="49" charset="0"/>
              </a:rPr>
              <a:t>, </a:t>
            </a:r>
            <a:r>
              <a:rPr lang="en-GB" sz="1700" dirty="0">
                <a:solidFill>
                  <a:srgbClr val="FF7D00"/>
                </a:solidFill>
                <a:latin typeface="Consolas" panose="020B0609020204030204" pitchFamily="49" charset="0"/>
              </a:rPr>
              <a:t>velocity</a:t>
            </a:r>
            <a:r>
              <a:rPr lang="en-GB" sz="1700" b="0" dirty="0">
                <a:solidFill>
                  <a:srgbClr val="00877B"/>
                </a:solidFill>
                <a:effectLst/>
                <a:latin typeface="Consolas" panose="020B0609020204030204" pitchFamily="49" charset="0"/>
              </a:rPr>
              <a:t>)</a:t>
            </a:r>
            <a:endParaRPr lang="en-GB" sz="1700" dirty="0">
              <a:solidFill>
                <a:srgbClr val="000000"/>
              </a:solidFill>
              <a:latin typeface="Consolas" panose="020B0609020204030204" pitchFamily="49" charset="0"/>
            </a:endParaRPr>
          </a:p>
          <a:p>
            <a:pPr marL="324000" lvl="1" indent="0">
              <a:buNone/>
            </a:pPr>
            <a:r>
              <a:rPr lang="en-GB" sz="1700" b="0" dirty="0" err="1">
                <a:solidFill>
                  <a:srgbClr val="000000"/>
                </a:solidFill>
                <a:effectLst/>
                <a:latin typeface="Consolas" panose="020B0609020204030204" pitchFamily="49" charset="0"/>
              </a:rPr>
              <a:t>run_to_absolute_position</a:t>
            </a:r>
            <a:r>
              <a:rPr lang="en-GB" sz="1700" b="0" dirty="0">
                <a:solidFill>
                  <a:srgbClr val="00877B"/>
                </a:solidFill>
                <a:effectLst/>
                <a:latin typeface="Consolas" panose="020B0609020204030204" pitchFamily="49" charset="0"/>
              </a:rPr>
              <a:t>(</a:t>
            </a:r>
            <a:r>
              <a:rPr lang="en-GB" sz="1700" dirty="0">
                <a:solidFill>
                  <a:srgbClr val="FF7D00"/>
                </a:solidFill>
                <a:latin typeface="Consolas" panose="020B0609020204030204" pitchFamily="49" charset="0"/>
              </a:rPr>
              <a:t>port, position</a:t>
            </a:r>
            <a:r>
              <a:rPr lang="en-GB" sz="1700" b="0" dirty="0">
                <a:solidFill>
                  <a:srgbClr val="000000"/>
                </a:solidFill>
                <a:effectLst/>
                <a:latin typeface="Consolas" panose="020B0609020204030204" pitchFamily="49" charset="0"/>
              </a:rPr>
              <a:t>, </a:t>
            </a:r>
            <a:r>
              <a:rPr lang="en-GB" sz="1700" dirty="0">
                <a:solidFill>
                  <a:srgbClr val="FF7D00"/>
                </a:solidFill>
                <a:latin typeface="Consolas" panose="020B0609020204030204" pitchFamily="49" charset="0"/>
              </a:rPr>
              <a:t>velocity</a:t>
            </a:r>
            <a:r>
              <a:rPr lang="en-GB" sz="1700" b="0" dirty="0">
                <a:solidFill>
                  <a:srgbClr val="000000"/>
                </a:solidFill>
                <a:effectLst/>
                <a:latin typeface="Consolas" panose="020B0609020204030204" pitchFamily="49" charset="0"/>
              </a:rPr>
              <a:t>, direction=</a:t>
            </a:r>
            <a:r>
              <a:rPr lang="en-GB" sz="1700" b="0" dirty="0" err="1">
                <a:solidFill>
                  <a:srgbClr val="000000"/>
                </a:solidFill>
                <a:effectLst/>
                <a:latin typeface="Consolas" panose="020B0609020204030204" pitchFamily="49" charset="0"/>
              </a:rPr>
              <a:t>motor.SHORTEST_PATH</a:t>
            </a:r>
            <a:r>
              <a:rPr lang="en-GB" sz="1700" b="0" dirty="0">
                <a:solidFill>
                  <a:srgbClr val="00877B"/>
                </a:solidFill>
                <a:effectLst/>
                <a:latin typeface="Consolas" panose="020B0609020204030204" pitchFamily="49" charset="0"/>
              </a:rPr>
              <a:t>)</a:t>
            </a:r>
          </a:p>
          <a:p>
            <a:pPr lvl="1"/>
            <a:r>
              <a:rPr lang="en-GB" sz="1700" dirty="0">
                <a:solidFill>
                  <a:schemeClr val="tx1"/>
                </a:solidFill>
              </a:rPr>
              <a:t>Direction options are CLOCKWISE, COUNTERCLOCKWISE, LONGEST_PATH</a:t>
            </a:r>
          </a:p>
          <a:p>
            <a:pPr lvl="1"/>
            <a:r>
              <a:rPr lang="en-US" sz="1800" dirty="0"/>
              <a:t>These functions are </a:t>
            </a:r>
            <a:r>
              <a:rPr lang="en-US" sz="1800" b="1" dirty="0"/>
              <a:t>asynchronous</a:t>
            </a:r>
            <a:r>
              <a:rPr lang="en-US" sz="1800" dirty="0"/>
              <a:t> so use </a:t>
            </a:r>
            <a:r>
              <a:rPr lang="en-US" sz="1800" b="1" dirty="0"/>
              <a:t>await</a:t>
            </a:r>
            <a:r>
              <a:rPr lang="en-US" sz="1800" dirty="0"/>
              <a:t> if you want to wait for them to complete.</a:t>
            </a:r>
          </a:p>
          <a:p>
            <a:pPr marL="324000" lvl="1" indent="0">
              <a:buNone/>
            </a:pPr>
            <a:endParaRPr lang="en-GB" sz="1700" b="0" dirty="0">
              <a:solidFill>
                <a:schemeClr val="tx1"/>
              </a:solidFill>
              <a:effectLst/>
            </a:endParaRPr>
          </a:p>
          <a:p>
            <a:pPr marL="0" indent="0">
              <a:buNone/>
            </a:pPr>
            <a:endParaRPr lang="en-GB" b="0" dirty="0">
              <a:solidFill>
                <a:srgbClr val="000000"/>
              </a:solidFill>
              <a:effectLst/>
              <a:latin typeface="Consolas" panose="020B0609020204030204" pitchFamily="49" charset="0"/>
            </a:endParaRPr>
          </a:p>
          <a:p>
            <a:pPr marL="0" indent="0">
              <a:buNone/>
            </a:pPr>
            <a:endParaRPr lang="en-GB" b="0" dirty="0">
              <a:solidFill>
                <a:srgbClr val="000000"/>
              </a:solidFill>
              <a:effectLst/>
            </a:endParaRPr>
          </a:p>
          <a:p>
            <a:pPr marL="0" indent="0">
              <a:buNone/>
            </a:pPr>
            <a:endParaRPr lang="en-US" dirty="0"/>
          </a:p>
        </p:txBody>
      </p:sp>
      <p:sp>
        <p:nvSpPr>
          <p:cNvPr id="4" name="Footer Placeholder 3">
            <a:extLst>
              <a:ext uri="{FF2B5EF4-FFF2-40B4-BE49-F238E27FC236}">
                <a16:creationId xmlns:a16="http://schemas.microsoft.com/office/drawing/2014/main" id="{3C49A69A-376C-4689-94A8-EE893186FFB2}"/>
              </a:ext>
            </a:extLst>
          </p:cNvPr>
          <p:cNvSpPr>
            <a:spLocks noGrp="1"/>
          </p:cNvSpPr>
          <p:nvPr>
            <p:ph type="ftr" sz="quarter" idx="11"/>
          </p:nvPr>
        </p:nvSpPr>
        <p:spPr/>
        <p:txBody>
          <a:bodyPr/>
          <a:lstStyle/>
          <a:p>
            <a:r>
              <a:rPr lang="en-GB"/>
              <a:t>Copyright © 2021 Prime Lessons (primelessons.org) CC-BY-NC-SA.  (Last edit: 09/23/2023)</a:t>
            </a:r>
            <a:endParaRPr lang="en-US"/>
          </a:p>
        </p:txBody>
      </p:sp>
      <p:sp>
        <p:nvSpPr>
          <p:cNvPr id="7" name="Slide Number Placeholder 6">
            <a:extLst>
              <a:ext uri="{FF2B5EF4-FFF2-40B4-BE49-F238E27FC236}">
                <a16:creationId xmlns:a16="http://schemas.microsoft.com/office/drawing/2014/main" id="{5504ED7A-60EC-4681-A613-6CF28BA96D57}"/>
              </a:ext>
            </a:extLst>
          </p:cNvPr>
          <p:cNvSpPr>
            <a:spLocks noGrp="1"/>
          </p:cNvSpPr>
          <p:nvPr>
            <p:ph type="sldNum" sz="quarter" idx="12"/>
          </p:nvPr>
        </p:nvSpPr>
        <p:spPr/>
        <p:txBody>
          <a:bodyPr/>
          <a:lstStyle/>
          <a:p>
            <a:fld id="{4DBC7FC8-25FB-FC45-8177-2B991DA6778C}" type="slidenum">
              <a:rPr lang="en-US" smtClean="0"/>
              <a:t>3</a:t>
            </a:fld>
            <a:endParaRPr lang="en-US" dirty="0"/>
          </a:p>
        </p:txBody>
      </p:sp>
    </p:spTree>
    <p:extLst>
      <p:ext uri="{BB962C8B-B14F-4D97-AF65-F5344CB8AC3E}">
        <p14:creationId xmlns:p14="http://schemas.microsoft.com/office/powerpoint/2010/main" val="4119711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B623-554A-4E53-8765-B06EB7AE596A}"/>
              </a:ext>
            </a:extLst>
          </p:cNvPr>
          <p:cNvSpPr>
            <a:spLocks noGrp="1"/>
          </p:cNvSpPr>
          <p:nvPr>
            <p:ph type="title"/>
          </p:nvPr>
        </p:nvSpPr>
        <p:spPr/>
        <p:txBody>
          <a:bodyPr>
            <a:normAutofit fontScale="90000"/>
          </a:bodyPr>
          <a:lstStyle/>
          <a:p>
            <a:r>
              <a:rPr lang="en-US" dirty="0"/>
              <a:t>Single Motor Functions (Measurements/Settings)</a:t>
            </a:r>
          </a:p>
        </p:txBody>
      </p:sp>
      <p:sp>
        <p:nvSpPr>
          <p:cNvPr id="3" name="Content Placeholder 2">
            <a:extLst>
              <a:ext uri="{FF2B5EF4-FFF2-40B4-BE49-F238E27FC236}">
                <a16:creationId xmlns:a16="http://schemas.microsoft.com/office/drawing/2014/main" id="{095F8A94-61EB-460D-8764-FEEA51BC5AB8}"/>
              </a:ext>
            </a:extLst>
          </p:cNvPr>
          <p:cNvSpPr>
            <a:spLocks noGrp="1"/>
          </p:cNvSpPr>
          <p:nvPr>
            <p:ph idx="1"/>
          </p:nvPr>
        </p:nvSpPr>
        <p:spPr>
          <a:xfrm>
            <a:off x="156210" y="1140006"/>
            <a:ext cx="8850630" cy="5082601"/>
          </a:xfrm>
        </p:spPr>
        <p:txBody>
          <a:bodyPr>
            <a:normAutofit/>
          </a:bodyPr>
          <a:lstStyle/>
          <a:p>
            <a:r>
              <a:rPr lang="en-GB" sz="2000" dirty="0">
                <a:solidFill>
                  <a:srgbClr val="000000"/>
                </a:solidFill>
              </a:rPr>
              <a:t>The rotation sensor in the motor can be used to tell the number of degrees the motor has turned</a:t>
            </a:r>
          </a:p>
          <a:p>
            <a:r>
              <a:rPr lang="en-GB" sz="2000" b="0" dirty="0">
                <a:solidFill>
                  <a:srgbClr val="000000"/>
                </a:solidFill>
                <a:effectLst/>
              </a:rPr>
              <a:t>To do this, use </a:t>
            </a:r>
            <a:r>
              <a:rPr lang="en-US" sz="2000" b="0" dirty="0" err="1">
                <a:solidFill>
                  <a:srgbClr val="000000"/>
                </a:solidFill>
                <a:effectLst/>
                <a:latin typeface="Consolas" panose="020B0609020204030204" pitchFamily="49" charset="0"/>
              </a:rPr>
              <a:t>reset_relative_position</a:t>
            </a:r>
            <a:r>
              <a:rPr lang="en-US" sz="2000" b="0" dirty="0">
                <a:solidFill>
                  <a:srgbClr val="00877B"/>
                </a:solidFill>
                <a:effectLst/>
                <a:latin typeface="Consolas" panose="020B0609020204030204" pitchFamily="49" charset="0"/>
              </a:rPr>
              <a:t>(</a:t>
            </a:r>
            <a:r>
              <a:rPr lang="en-US" sz="2000" dirty="0">
                <a:solidFill>
                  <a:srgbClr val="FF7D00"/>
                </a:solidFill>
                <a:latin typeface="Consolas" panose="020B0609020204030204" pitchFamily="49" charset="0"/>
              </a:rPr>
              <a:t>port, position</a:t>
            </a:r>
            <a:r>
              <a:rPr lang="en-US" sz="2000" b="0" dirty="0">
                <a:solidFill>
                  <a:srgbClr val="00877B"/>
                </a:solidFill>
                <a:effectLst/>
                <a:latin typeface="Consolas" panose="020B0609020204030204" pitchFamily="49" charset="0"/>
              </a:rPr>
              <a:t>)</a:t>
            </a:r>
            <a:r>
              <a:rPr lang="en-US" sz="2000" b="0" dirty="0">
                <a:solidFill>
                  <a:schemeClr val="tx1"/>
                </a:solidFill>
                <a:effectLst/>
              </a:rPr>
              <a:t> and </a:t>
            </a:r>
            <a:r>
              <a:rPr lang="en-US" sz="2000" b="0" dirty="0" err="1">
                <a:solidFill>
                  <a:srgbClr val="000000"/>
                </a:solidFill>
                <a:effectLst/>
                <a:latin typeface="Consolas" panose="020B0609020204030204" pitchFamily="49" charset="0"/>
              </a:rPr>
              <a:t>relative_position</a:t>
            </a:r>
            <a:r>
              <a:rPr lang="en-US" sz="2000" b="0" dirty="0">
                <a:solidFill>
                  <a:srgbClr val="00877B"/>
                </a:solidFill>
                <a:effectLst/>
                <a:latin typeface="Consolas" panose="020B0609020204030204" pitchFamily="49" charset="0"/>
              </a:rPr>
              <a:t>(</a:t>
            </a:r>
            <a:r>
              <a:rPr lang="en-US" sz="2000" dirty="0">
                <a:solidFill>
                  <a:srgbClr val="FF7D00"/>
                </a:solidFill>
                <a:latin typeface="Consolas" panose="020B0609020204030204" pitchFamily="49" charset="0"/>
              </a:rPr>
              <a:t>port</a:t>
            </a:r>
            <a:r>
              <a:rPr lang="en-US" sz="2000" b="0" dirty="0">
                <a:solidFill>
                  <a:srgbClr val="00877B"/>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r>
              <a:rPr lang="en-US" sz="2000" b="0" dirty="0">
                <a:solidFill>
                  <a:schemeClr val="tx1"/>
                </a:solidFill>
                <a:effectLst/>
              </a:rPr>
              <a:t>Just like motor pairs, you can use parameters to change motor behavior</a:t>
            </a:r>
          </a:p>
          <a:p>
            <a:pPr lvl="1"/>
            <a:r>
              <a:rPr lang="en-US" sz="1800" dirty="0">
                <a:solidFill>
                  <a:schemeClr val="tx1"/>
                </a:solidFill>
              </a:rPr>
              <a:t>Set the stop action (BRAKE, COAST etc.)</a:t>
            </a:r>
          </a:p>
          <a:p>
            <a:pPr lvl="1"/>
            <a:r>
              <a:rPr lang="en-US" sz="1800" dirty="0">
                <a:solidFill>
                  <a:schemeClr val="tx1"/>
                </a:solidFill>
              </a:rPr>
              <a:t>Set acceleration, velocity etc.</a:t>
            </a:r>
          </a:p>
          <a:p>
            <a:r>
              <a:rPr lang="en-US" sz="2000" dirty="0"/>
              <a:t>You can also read different measurement methods associated with the motor</a:t>
            </a:r>
          </a:p>
          <a:p>
            <a:pPr marL="324000" lvl="1" indent="0">
              <a:buNone/>
            </a:pPr>
            <a:r>
              <a:rPr lang="en-US" sz="1800" b="0" dirty="0">
                <a:solidFill>
                  <a:srgbClr val="000000"/>
                </a:solidFill>
                <a:effectLst/>
                <a:latin typeface="Consolas" panose="020B0609020204030204" pitchFamily="49" charset="0"/>
              </a:rPr>
              <a:t>velocity</a:t>
            </a:r>
            <a:r>
              <a:rPr lang="en-US" sz="1800" b="0" dirty="0">
                <a:solidFill>
                  <a:srgbClr val="00877B"/>
                </a:solidFill>
                <a:effectLst/>
                <a:latin typeface="Consolas" panose="020B0609020204030204" pitchFamily="49" charset="0"/>
              </a:rPr>
              <a:t>(</a:t>
            </a:r>
            <a:r>
              <a:rPr lang="en-US" sz="1800" dirty="0">
                <a:solidFill>
                  <a:srgbClr val="FF7D00"/>
                </a:solidFill>
                <a:latin typeface="Consolas" panose="020B0609020204030204" pitchFamily="49" charset="0"/>
              </a:rPr>
              <a:t>port</a:t>
            </a:r>
            <a:r>
              <a:rPr lang="en-US" sz="1800" b="0" dirty="0">
                <a:solidFill>
                  <a:srgbClr val="00877B"/>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marL="324000" lvl="1" indent="0">
              <a:buNone/>
            </a:pPr>
            <a:r>
              <a:rPr lang="en-US" sz="1800" b="0" dirty="0" err="1">
                <a:solidFill>
                  <a:srgbClr val="000000"/>
                </a:solidFill>
                <a:effectLst/>
                <a:latin typeface="Consolas" panose="020B0609020204030204" pitchFamily="49" charset="0"/>
              </a:rPr>
              <a:t>relative_position</a:t>
            </a:r>
            <a:r>
              <a:rPr lang="en-US" sz="1800" b="0" dirty="0">
                <a:solidFill>
                  <a:srgbClr val="00877B"/>
                </a:solidFill>
                <a:effectLst/>
                <a:latin typeface="Consolas" panose="020B0609020204030204" pitchFamily="49" charset="0"/>
              </a:rPr>
              <a:t>(</a:t>
            </a:r>
            <a:r>
              <a:rPr lang="en-US" sz="1800" dirty="0">
                <a:solidFill>
                  <a:srgbClr val="FF7D00"/>
                </a:solidFill>
                <a:latin typeface="Consolas" panose="020B0609020204030204" pitchFamily="49" charset="0"/>
              </a:rPr>
              <a:t>port</a:t>
            </a:r>
            <a:r>
              <a:rPr lang="en-US" sz="1800" b="0" dirty="0">
                <a:solidFill>
                  <a:srgbClr val="00877B"/>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marL="324000" lvl="1" indent="0">
              <a:buNone/>
            </a:pPr>
            <a:r>
              <a:rPr lang="en-US" sz="1800" dirty="0" err="1">
                <a:solidFill>
                  <a:srgbClr val="000000"/>
                </a:solidFill>
                <a:latin typeface="Consolas" panose="020B0609020204030204" pitchFamily="49" charset="0"/>
              </a:rPr>
              <a:t>a</a:t>
            </a:r>
            <a:r>
              <a:rPr lang="en-US" sz="1800" b="0" dirty="0" err="1">
                <a:solidFill>
                  <a:srgbClr val="000000"/>
                </a:solidFill>
                <a:effectLst/>
                <a:latin typeface="Consolas" panose="020B0609020204030204" pitchFamily="49" charset="0"/>
              </a:rPr>
              <a:t>bsolute_position</a:t>
            </a:r>
            <a:r>
              <a:rPr lang="en-US" sz="1800" b="0" dirty="0">
                <a:solidFill>
                  <a:srgbClr val="00877B"/>
                </a:solidFill>
                <a:effectLst/>
                <a:latin typeface="Consolas" panose="020B0609020204030204" pitchFamily="49" charset="0"/>
              </a:rPr>
              <a:t>(</a:t>
            </a:r>
            <a:r>
              <a:rPr lang="en-US" sz="1800" dirty="0">
                <a:solidFill>
                  <a:srgbClr val="FF7D00"/>
                </a:solidFill>
                <a:latin typeface="Consolas" panose="020B0609020204030204" pitchFamily="49" charset="0"/>
              </a:rPr>
              <a:t>port</a:t>
            </a:r>
            <a:r>
              <a:rPr lang="en-US" sz="1800" b="0" dirty="0">
                <a:solidFill>
                  <a:srgbClr val="00877B"/>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marL="0" indent="0">
              <a:buNone/>
            </a:pPr>
            <a:endParaRPr lang="en-US" dirty="0"/>
          </a:p>
        </p:txBody>
      </p:sp>
      <p:sp>
        <p:nvSpPr>
          <p:cNvPr id="4" name="Footer Placeholder 3">
            <a:extLst>
              <a:ext uri="{FF2B5EF4-FFF2-40B4-BE49-F238E27FC236}">
                <a16:creationId xmlns:a16="http://schemas.microsoft.com/office/drawing/2014/main" id="{3C49A69A-376C-4689-94A8-EE893186FFB2}"/>
              </a:ext>
            </a:extLst>
          </p:cNvPr>
          <p:cNvSpPr>
            <a:spLocks noGrp="1"/>
          </p:cNvSpPr>
          <p:nvPr>
            <p:ph type="ftr" sz="quarter" idx="11"/>
          </p:nvPr>
        </p:nvSpPr>
        <p:spPr/>
        <p:txBody>
          <a:bodyPr/>
          <a:lstStyle/>
          <a:p>
            <a:r>
              <a:rPr lang="en-GB"/>
              <a:t>Copyright © 2021 Prime Lessons (primelessons.org) CC-BY-NC-SA.  (Last edit: 09/23/2023)</a:t>
            </a:r>
            <a:endParaRPr lang="en-US"/>
          </a:p>
        </p:txBody>
      </p:sp>
      <p:sp>
        <p:nvSpPr>
          <p:cNvPr id="7" name="Slide Number Placeholder 6">
            <a:extLst>
              <a:ext uri="{FF2B5EF4-FFF2-40B4-BE49-F238E27FC236}">
                <a16:creationId xmlns:a16="http://schemas.microsoft.com/office/drawing/2014/main" id="{5504ED7A-60EC-4681-A613-6CF28BA96D57}"/>
              </a:ext>
            </a:extLst>
          </p:cNvPr>
          <p:cNvSpPr>
            <a:spLocks noGrp="1"/>
          </p:cNvSpPr>
          <p:nvPr>
            <p:ph type="sldNum" sz="quarter" idx="12"/>
          </p:nvPr>
        </p:nvSpPr>
        <p:spPr/>
        <p:txBody>
          <a:bodyPr/>
          <a:lstStyle/>
          <a:p>
            <a:fld id="{4DBC7FC8-25FB-FC45-8177-2B991DA6778C}" type="slidenum">
              <a:rPr lang="en-US" smtClean="0"/>
              <a:t>4</a:t>
            </a:fld>
            <a:endParaRPr lang="en-US"/>
          </a:p>
        </p:txBody>
      </p:sp>
    </p:spTree>
    <p:extLst>
      <p:ext uri="{BB962C8B-B14F-4D97-AF65-F5344CB8AC3E}">
        <p14:creationId xmlns:p14="http://schemas.microsoft.com/office/powerpoint/2010/main" val="2097561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Values</a:t>
            </a:r>
          </a:p>
        </p:txBody>
      </p:sp>
      <p:sp>
        <p:nvSpPr>
          <p:cNvPr id="4" name="Content Placeholder 3">
            <a:extLst>
              <a:ext uri="{FF2B5EF4-FFF2-40B4-BE49-F238E27FC236}">
                <a16:creationId xmlns:a16="http://schemas.microsoft.com/office/drawing/2014/main" id="{737F23C5-E722-482C-81B4-A10CDEFA3ADE}"/>
              </a:ext>
            </a:extLst>
          </p:cNvPr>
          <p:cNvSpPr>
            <a:spLocks noGrp="1"/>
          </p:cNvSpPr>
          <p:nvPr>
            <p:ph idx="1"/>
          </p:nvPr>
        </p:nvSpPr>
        <p:spPr>
          <a:xfrm>
            <a:off x="5103340" y="1218203"/>
            <a:ext cx="3818784" cy="5184221"/>
          </a:xfrm>
        </p:spPr>
        <p:txBody>
          <a:bodyPr>
            <a:normAutofit/>
          </a:bodyPr>
          <a:lstStyle/>
          <a:p>
            <a:r>
              <a:rPr lang="en-US" dirty="0"/>
              <a:t>You can enter negative values for velocity or degrees</a:t>
            </a:r>
          </a:p>
          <a:p>
            <a:r>
              <a:rPr lang="en-US" dirty="0"/>
              <a:t>This will make the robot move backwards</a:t>
            </a:r>
          </a:p>
          <a:p>
            <a:r>
              <a:rPr lang="en-US" dirty="0"/>
              <a:t>If you negate two values (e.g., velocity and degrees or degrees and backwards direction), the robot will move forward.</a:t>
            </a:r>
          </a:p>
        </p:txBody>
      </p:sp>
      <p:sp>
        <p:nvSpPr>
          <p:cNvPr id="5" name="Footer Placeholder 4">
            <a:extLst>
              <a:ext uri="{FF2B5EF4-FFF2-40B4-BE49-F238E27FC236}">
                <a16:creationId xmlns:a16="http://schemas.microsoft.com/office/drawing/2014/main" id="{8FFAF4E7-EE89-C347-970F-E96D5843F1F0}"/>
              </a:ext>
            </a:extLst>
          </p:cNvPr>
          <p:cNvSpPr>
            <a:spLocks noGrp="1"/>
          </p:cNvSpPr>
          <p:nvPr>
            <p:ph type="ftr" sz="quarter" idx="11"/>
          </p:nvPr>
        </p:nvSpPr>
        <p:spPr/>
        <p:txBody>
          <a:bodyPr/>
          <a:lstStyle/>
          <a:p>
            <a:r>
              <a:rPr lang="en-GB"/>
              <a:t>Copyright © 2021 Prime Lessons (primelessons.org) CC-BY-NC-SA.  (Last edit: 09/23/2023)</a:t>
            </a:r>
            <a:endParaRPr lang="en-US"/>
          </a:p>
        </p:txBody>
      </p:sp>
      <p:sp>
        <p:nvSpPr>
          <p:cNvPr id="3" name="Slide Number Placeholder 2">
            <a:extLst>
              <a:ext uri="{FF2B5EF4-FFF2-40B4-BE49-F238E27FC236}">
                <a16:creationId xmlns:a16="http://schemas.microsoft.com/office/drawing/2014/main" id="{541C1AE6-58FB-4BD0-9EA4-F92B3021E512}"/>
              </a:ext>
            </a:extLst>
          </p:cNvPr>
          <p:cNvSpPr>
            <a:spLocks noGrp="1"/>
          </p:cNvSpPr>
          <p:nvPr>
            <p:ph type="sldNum" sz="quarter" idx="12"/>
          </p:nvPr>
        </p:nvSpPr>
        <p:spPr/>
        <p:txBody>
          <a:bodyPr/>
          <a:lstStyle/>
          <a:p>
            <a:fld id="{4DBC7FC8-25FB-FC45-8177-2B991DA6778C}" type="slidenum">
              <a:rPr lang="en-US" smtClean="0"/>
              <a:t>5</a:t>
            </a:fld>
            <a:endParaRPr lang="en-US"/>
          </a:p>
        </p:txBody>
      </p:sp>
      <p:sp>
        <p:nvSpPr>
          <p:cNvPr id="6" name="TextBox 5"/>
          <p:cNvSpPr txBox="1"/>
          <p:nvPr/>
        </p:nvSpPr>
        <p:spPr>
          <a:xfrm>
            <a:off x="207268" y="1517037"/>
            <a:ext cx="2088023" cy="707886"/>
          </a:xfrm>
          <a:prstGeom prst="rect">
            <a:avLst/>
          </a:prstGeom>
          <a:noFill/>
        </p:spPr>
        <p:txBody>
          <a:bodyPr wrap="square" rtlCol="0">
            <a:spAutoFit/>
          </a:bodyPr>
          <a:lstStyle/>
          <a:p>
            <a:pPr algn="ctr"/>
            <a:r>
              <a:rPr lang="en-US" sz="2000" dirty="0">
                <a:solidFill>
                  <a:srgbClr val="FF0000"/>
                </a:solidFill>
              </a:rPr>
              <a:t>Negative Power = Backwards</a:t>
            </a:r>
          </a:p>
        </p:txBody>
      </p:sp>
      <p:sp>
        <p:nvSpPr>
          <p:cNvPr id="7" name="TextBox 6"/>
          <p:cNvSpPr txBox="1"/>
          <p:nvPr/>
        </p:nvSpPr>
        <p:spPr>
          <a:xfrm>
            <a:off x="3398900" y="3214313"/>
            <a:ext cx="1889177" cy="707886"/>
          </a:xfrm>
          <a:prstGeom prst="rect">
            <a:avLst/>
          </a:prstGeom>
          <a:noFill/>
          <a:ln>
            <a:noFill/>
          </a:ln>
        </p:spPr>
        <p:txBody>
          <a:bodyPr wrap="square" rtlCol="0">
            <a:spAutoFit/>
          </a:bodyPr>
          <a:lstStyle/>
          <a:p>
            <a:pPr algn="ctr"/>
            <a:r>
              <a:rPr lang="en-US" sz="2000" dirty="0">
                <a:solidFill>
                  <a:srgbClr val="00B900"/>
                </a:solidFill>
              </a:rPr>
              <a:t>Positive Power = Forward</a:t>
            </a:r>
          </a:p>
        </p:txBody>
      </p:sp>
      <p:pic>
        <p:nvPicPr>
          <p:cNvPr id="18" name="Picture 17" descr="A close up of a logo&#10;&#10;Description automatically generated">
            <a:extLst>
              <a:ext uri="{FF2B5EF4-FFF2-40B4-BE49-F238E27FC236}">
                <a16:creationId xmlns:a16="http://schemas.microsoft.com/office/drawing/2014/main" id="{B2417A30-0FB1-4C69-8280-BEE86CEBCD6C}"/>
              </a:ext>
            </a:extLst>
          </p:cNvPr>
          <p:cNvPicPr>
            <a:picLocks noChangeAspect="1"/>
          </p:cNvPicPr>
          <p:nvPr/>
        </p:nvPicPr>
        <p:blipFill rotWithShape="1">
          <a:blip r:embed="rId3"/>
          <a:srcRect l="37183" t="10012" r="39565" b="16474"/>
          <a:stretch/>
        </p:blipFill>
        <p:spPr>
          <a:xfrm>
            <a:off x="2142260" y="1421578"/>
            <a:ext cx="1508524" cy="3576952"/>
          </a:xfrm>
          <a:prstGeom prst="rect">
            <a:avLst/>
          </a:prstGeom>
        </p:spPr>
      </p:pic>
      <p:sp>
        <p:nvSpPr>
          <p:cNvPr id="16" name="Arc 15">
            <a:extLst>
              <a:ext uri="{FF2B5EF4-FFF2-40B4-BE49-F238E27FC236}">
                <a16:creationId xmlns:a16="http://schemas.microsoft.com/office/drawing/2014/main" id="{0225DF6D-E256-48CD-B8AD-6CB6A54FAAAB}"/>
              </a:ext>
            </a:extLst>
          </p:cNvPr>
          <p:cNvSpPr/>
          <p:nvPr/>
        </p:nvSpPr>
        <p:spPr>
          <a:xfrm rot="11105759">
            <a:off x="2641375" y="1956586"/>
            <a:ext cx="1186956" cy="1203130"/>
          </a:xfrm>
          <a:prstGeom prst="arc">
            <a:avLst>
              <a:gd name="adj1" fmla="val 4932776"/>
              <a:gd name="adj2" fmla="val 16089871"/>
            </a:avLst>
          </a:prstGeom>
          <a:ln w="76200">
            <a:solidFill>
              <a:srgbClr val="00B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a:extLst>
              <a:ext uri="{FF2B5EF4-FFF2-40B4-BE49-F238E27FC236}">
                <a16:creationId xmlns:a16="http://schemas.microsoft.com/office/drawing/2014/main" id="{00DACE56-A64D-4879-AC09-45FD736B21EC}"/>
              </a:ext>
            </a:extLst>
          </p:cNvPr>
          <p:cNvSpPr/>
          <p:nvPr/>
        </p:nvSpPr>
        <p:spPr>
          <a:xfrm rot="10113581" flipH="1">
            <a:off x="1880049" y="1956586"/>
            <a:ext cx="1267780" cy="120313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4160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B623-554A-4E53-8765-B06EB7AE596A}"/>
              </a:ext>
            </a:extLst>
          </p:cNvPr>
          <p:cNvSpPr>
            <a:spLocks noGrp="1"/>
          </p:cNvSpPr>
          <p:nvPr>
            <p:ph type="title"/>
          </p:nvPr>
        </p:nvSpPr>
        <p:spPr/>
        <p:txBody>
          <a:bodyPr/>
          <a:lstStyle/>
          <a:p>
            <a:r>
              <a:rPr lang="en-US" dirty="0"/>
              <a:t>Stall detection</a:t>
            </a:r>
          </a:p>
        </p:txBody>
      </p:sp>
      <p:sp>
        <p:nvSpPr>
          <p:cNvPr id="3" name="Content Placeholder 2">
            <a:extLst>
              <a:ext uri="{FF2B5EF4-FFF2-40B4-BE49-F238E27FC236}">
                <a16:creationId xmlns:a16="http://schemas.microsoft.com/office/drawing/2014/main" id="{095F8A94-61EB-460D-8764-FEEA51BC5AB8}"/>
              </a:ext>
            </a:extLst>
          </p:cNvPr>
          <p:cNvSpPr>
            <a:spLocks noGrp="1"/>
          </p:cNvSpPr>
          <p:nvPr>
            <p:ph idx="1"/>
          </p:nvPr>
        </p:nvSpPr>
        <p:spPr>
          <a:xfrm>
            <a:off x="156210" y="1140006"/>
            <a:ext cx="8850630" cy="5082601"/>
          </a:xfrm>
        </p:spPr>
        <p:txBody>
          <a:bodyPr>
            <a:normAutofit/>
          </a:bodyPr>
          <a:lstStyle/>
          <a:p>
            <a:r>
              <a:rPr lang="en-US" sz="2000" dirty="0"/>
              <a:t>Often, you program the motor to move a particular amount. However, the motor gets stuck before it reaches that amount.</a:t>
            </a:r>
          </a:p>
          <a:p>
            <a:r>
              <a:rPr lang="en-US" sz="2000" dirty="0"/>
              <a:t>Stall Detection allows your program to automatically move on to the next line in the code when a particular motor command is stuck (unable to complete its move)</a:t>
            </a:r>
          </a:p>
          <a:p>
            <a:r>
              <a:rPr lang="en-US" sz="2000" dirty="0"/>
              <a:t>SPIKE Prime has a built-in Stall Detection</a:t>
            </a:r>
          </a:p>
          <a:p>
            <a:r>
              <a:rPr lang="en-US" sz="2000" dirty="0"/>
              <a:t>By default, Stall Detection is </a:t>
            </a:r>
            <a:r>
              <a:rPr lang="en-US" sz="2000" b="1" dirty="0"/>
              <a:t>on</a:t>
            </a:r>
            <a:r>
              <a:rPr lang="en-US" sz="2000" dirty="0"/>
              <a:t> when using single motor functions</a:t>
            </a:r>
          </a:p>
          <a:p>
            <a:r>
              <a:rPr lang="en-US" sz="2000" dirty="0"/>
              <a:t>As of version 3.4, SP3 does not allow stall detection to be changed or queried</a:t>
            </a:r>
          </a:p>
          <a:p>
            <a:pPr marL="0" indent="0">
              <a:buNone/>
            </a:pPr>
            <a:endParaRPr lang="en-US" sz="2000" dirty="0"/>
          </a:p>
        </p:txBody>
      </p:sp>
      <p:sp>
        <p:nvSpPr>
          <p:cNvPr id="4" name="Footer Placeholder 3">
            <a:extLst>
              <a:ext uri="{FF2B5EF4-FFF2-40B4-BE49-F238E27FC236}">
                <a16:creationId xmlns:a16="http://schemas.microsoft.com/office/drawing/2014/main" id="{3C49A69A-376C-4689-94A8-EE893186FFB2}"/>
              </a:ext>
            </a:extLst>
          </p:cNvPr>
          <p:cNvSpPr>
            <a:spLocks noGrp="1"/>
          </p:cNvSpPr>
          <p:nvPr>
            <p:ph type="ftr" sz="quarter" idx="11"/>
          </p:nvPr>
        </p:nvSpPr>
        <p:spPr/>
        <p:txBody>
          <a:bodyPr/>
          <a:lstStyle/>
          <a:p>
            <a:r>
              <a:rPr lang="en-GB"/>
              <a:t>Copyright © 2021 Prime Lessons (primelessons.org) CC-BY-NC-SA.  (Last edit: 09/23/2023)</a:t>
            </a:r>
            <a:endParaRPr lang="en-US"/>
          </a:p>
        </p:txBody>
      </p:sp>
      <p:sp>
        <p:nvSpPr>
          <p:cNvPr id="7" name="Slide Number Placeholder 6">
            <a:extLst>
              <a:ext uri="{FF2B5EF4-FFF2-40B4-BE49-F238E27FC236}">
                <a16:creationId xmlns:a16="http://schemas.microsoft.com/office/drawing/2014/main" id="{5504ED7A-60EC-4681-A613-6CF28BA96D57}"/>
              </a:ext>
            </a:extLst>
          </p:cNvPr>
          <p:cNvSpPr>
            <a:spLocks noGrp="1"/>
          </p:cNvSpPr>
          <p:nvPr>
            <p:ph type="sldNum" sz="quarter" idx="12"/>
          </p:nvPr>
        </p:nvSpPr>
        <p:spPr/>
        <p:txBody>
          <a:bodyPr/>
          <a:lstStyle/>
          <a:p>
            <a:fld id="{4DBC7FC8-25FB-FC45-8177-2B991DA6778C}" type="slidenum">
              <a:rPr lang="en-US" smtClean="0"/>
              <a:t>6</a:t>
            </a:fld>
            <a:endParaRPr lang="en-US"/>
          </a:p>
        </p:txBody>
      </p:sp>
    </p:spTree>
    <p:extLst>
      <p:ext uri="{BB962C8B-B14F-4D97-AF65-F5344CB8AC3E}">
        <p14:creationId xmlns:p14="http://schemas.microsoft.com/office/powerpoint/2010/main" val="1951688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toy&#10;&#10;Description automatically generated">
            <a:extLst>
              <a:ext uri="{FF2B5EF4-FFF2-40B4-BE49-F238E27FC236}">
                <a16:creationId xmlns:a16="http://schemas.microsoft.com/office/drawing/2014/main" id="{EC8DAB4F-0582-09E1-1EA3-CCBB171AE3D0}"/>
              </a:ext>
            </a:extLst>
          </p:cNvPr>
          <p:cNvPicPr>
            <a:picLocks noChangeAspect="1"/>
          </p:cNvPicPr>
          <p:nvPr/>
        </p:nvPicPr>
        <p:blipFill>
          <a:blip r:embed="rId2"/>
          <a:stretch>
            <a:fillRect/>
          </a:stretch>
        </p:blipFill>
        <p:spPr>
          <a:xfrm>
            <a:off x="2859411" y="3769612"/>
            <a:ext cx="3467217" cy="2269274"/>
          </a:xfrm>
          <a:prstGeom prst="rect">
            <a:avLst/>
          </a:prstGeom>
        </p:spPr>
      </p:pic>
      <p:sp>
        <p:nvSpPr>
          <p:cNvPr id="2" name="Title 1">
            <a:extLst>
              <a:ext uri="{FF2B5EF4-FFF2-40B4-BE49-F238E27FC236}">
                <a16:creationId xmlns:a16="http://schemas.microsoft.com/office/drawing/2014/main" id="{455659EE-E3A8-4FE7-9DA4-675B4AD7BDF0}"/>
              </a:ext>
            </a:extLst>
          </p:cNvPr>
          <p:cNvSpPr>
            <a:spLocks noGrp="1"/>
          </p:cNvSpPr>
          <p:nvPr>
            <p:ph type="title"/>
          </p:nvPr>
        </p:nvSpPr>
        <p:spPr/>
        <p:txBody>
          <a:bodyPr>
            <a:normAutofit/>
          </a:bodyPr>
          <a:lstStyle/>
          <a:p>
            <a:r>
              <a:rPr lang="en-US" dirty="0"/>
              <a:t>Challenge 1: Learn about stall with DB1</a:t>
            </a:r>
          </a:p>
        </p:txBody>
      </p:sp>
      <p:sp>
        <p:nvSpPr>
          <p:cNvPr id="3" name="Content Placeholder 2">
            <a:extLst>
              <a:ext uri="{FF2B5EF4-FFF2-40B4-BE49-F238E27FC236}">
                <a16:creationId xmlns:a16="http://schemas.microsoft.com/office/drawing/2014/main" id="{7B5B934B-86B3-46B2-9C2A-5EADBA143AC0}"/>
              </a:ext>
            </a:extLst>
          </p:cNvPr>
          <p:cNvSpPr>
            <a:spLocks noGrp="1"/>
          </p:cNvSpPr>
          <p:nvPr>
            <p:ph idx="1"/>
          </p:nvPr>
        </p:nvSpPr>
        <p:spPr>
          <a:xfrm>
            <a:off x="156210" y="1140007"/>
            <a:ext cx="8746864" cy="1876732"/>
          </a:xfrm>
        </p:spPr>
        <p:txBody>
          <a:bodyPr>
            <a:normAutofit fontScale="92500" lnSpcReduction="10000"/>
          </a:bodyPr>
          <a:lstStyle/>
          <a:p>
            <a:r>
              <a:rPr lang="en-US" sz="1900" dirty="0"/>
              <a:t>Write a program to turn the attachment motor E by1000 degrees. </a:t>
            </a:r>
          </a:p>
          <a:p>
            <a:r>
              <a:rPr lang="en-US" sz="1900" dirty="0"/>
              <a:t>Add a beeping sound after the motor command.</a:t>
            </a:r>
          </a:p>
          <a:p>
            <a:r>
              <a:rPr lang="en-US" sz="1900" dirty="0"/>
              <a:t>Hold the motor with your hand to prevent it from completing 1000 degrees. Hold for a couple of seconds.</a:t>
            </a:r>
          </a:p>
          <a:p>
            <a:r>
              <a:rPr lang="en-US" sz="1900" dirty="0"/>
              <a:t>Will the sound play?</a:t>
            </a:r>
          </a:p>
          <a:p>
            <a:endParaRPr lang="en-US" dirty="0"/>
          </a:p>
        </p:txBody>
      </p:sp>
      <p:sp>
        <p:nvSpPr>
          <p:cNvPr id="4" name="Footer Placeholder 3">
            <a:extLst>
              <a:ext uri="{FF2B5EF4-FFF2-40B4-BE49-F238E27FC236}">
                <a16:creationId xmlns:a16="http://schemas.microsoft.com/office/drawing/2014/main" id="{439EC275-44D5-4BBB-B064-7529C9F2C2DB}"/>
              </a:ext>
            </a:extLst>
          </p:cNvPr>
          <p:cNvSpPr>
            <a:spLocks noGrp="1"/>
          </p:cNvSpPr>
          <p:nvPr>
            <p:ph type="ftr" sz="quarter" idx="11"/>
          </p:nvPr>
        </p:nvSpPr>
        <p:spPr/>
        <p:txBody>
          <a:bodyPr/>
          <a:lstStyle/>
          <a:p>
            <a:r>
              <a:rPr lang="en-GB"/>
              <a:t>Copyright © 2021 Prime Lessons (primelessons.org) CC-BY-NC-SA.  (Last edit: 09/23/2023)</a:t>
            </a:r>
            <a:endParaRPr lang="en-US"/>
          </a:p>
        </p:txBody>
      </p:sp>
      <p:sp>
        <p:nvSpPr>
          <p:cNvPr id="5" name="Slide Number Placeholder 4">
            <a:extLst>
              <a:ext uri="{FF2B5EF4-FFF2-40B4-BE49-F238E27FC236}">
                <a16:creationId xmlns:a16="http://schemas.microsoft.com/office/drawing/2014/main" id="{E5BE60C2-9858-40F9-BB52-887140B9475E}"/>
              </a:ext>
            </a:extLst>
          </p:cNvPr>
          <p:cNvSpPr>
            <a:spLocks noGrp="1"/>
          </p:cNvSpPr>
          <p:nvPr>
            <p:ph type="sldNum" sz="quarter" idx="12"/>
          </p:nvPr>
        </p:nvSpPr>
        <p:spPr/>
        <p:txBody>
          <a:bodyPr/>
          <a:lstStyle/>
          <a:p>
            <a:fld id="{4DBC7FC8-25FB-FC45-8177-2B991DA6778C}" type="slidenum">
              <a:rPr lang="en-US" smtClean="0"/>
              <a:t>7</a:t>
            </a:fld>
            <a:endParaRPr lang="en-US"/>
          </a:p>
        </p:txBody>
      </p:sp>
      <p:cxnSp>
        <p:nvCxnSpPr>
          <p:cNvPr id="9" name="Straight Arrow Connector 8">
            <a:extLst>
              <a:ext uri="{FF2B5EF4-FFF2-40B4-BE49-F238E27FC236}">
                <a16:creationId xmlns:a16="http://schemas.microsoft.com/office/drawing/2014/main" id="{BDC4C7B0-ED95-432C-BB64-5B0469FFDC71}"/>
              </a:ext>
            </a:extLst>
          </p:cNvPr>
          <p:cNvCxnSpPr>
            <a:cxnSpLocks/>
          </p:cNvCxnSpPr>
          <p:nvPr/>
        </p:nvCxnSpPr>
        <p:spPr>
          <a:xfrm>
            <a:off x="2729552" y="5145206"/>
            <a:ext cx="132383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C1AB91D-D15C-4B75-85F4-033F2E1B87C8}"/>
              </a:ext>
            </a:extLst>
          </p:cNvPr>
          <p:cNvSpPr/>
          <p:nvPr/>
        </p:nvSpPr>
        <p:spPr>
          <a:xfrm>
            <a:off x="876920" y="4172664"/>
            <a:ext cx="2135448" cy="187673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Cause a stall by holding the motor blue part and preventing it from turning</a:t>
            </a:r>
          </a:p>
        </p:txBody>
      </p:sp>
      <p:sp>
        <p:nvSpPr>
          <p:cNvPr id="12" name="Oval 11">
            <a:extLst>
              <a:ext uri="{FF2B5EF4-FFF2-40B4-BE49-F238E27FC236}">
                <a16:creationId xmlns:a16="http://schemas.microsoft.com/office/drawing/2014/main" id="{25F4B30D-0246-4614-AA72-07A6E8D942EE}"/>
              </a:ext>
            </a:extLst>
          </p:cNvPr>
          <p:cNvSpPr/>
          <p:nvPr/>
        </p:nvSpPr>
        <p:spPr>
          <a:xfrm>
            <a:off x="3753378" y="4649906"/>
            <a:ext cx="905609" cy="99060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856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188E1-0E55-4006-83F7-0AECE0FEDD0C}"/>
              </a:ext>
            </a:extLst>
          </p:cNvPr>
          <p:cNvSpPr>
            <a:spLocks noGrp="1"/>
          </p:cNvSpPr>
          <p:nvPr>
            <p:ph type="title"/>
          </p:nvPr>
        </p:nvSpPr>
        <p:spPr/>
        <p:txBody>
          <a:bodyPr/>
          <a:lstStyle/>
          <a:p>
            <a:r>
              <a:rPr lang="en-US" dirty="0"/>
              <a:t>Challenge 1 solution</a:t>
            </a:r>
          </a:p>
        </p:txBody>
      </p:sp>
      <p:sp>
        <p:nvSpPr>
          <p:cNvPr id="3" name="Content Placeholder 2">
            <a:extLst>
              <a:ext uri="{FF2B5EF4-FFF2-40B4-BE49-F238E27FC236}">
                <a16:creationId xmlns:a16="http://schemas.microsoft.com/office/drawing/2014/main" id="{A6F853D8-8355-4FEF-823F-78833EB78506}"/>
              </a:ext>
            </a:extLst>
          </p:cNvPr>
          <p:cNvSpPr>
            <a:spLocks noGrp="1"/>
          </p:cNvSpPr>
          <p:nvPr>
            <p:ph idx="1"/>
          </p:nvPr>
        </p:nvSpPr>
        <p:spPr>
          <a:xfrm>
            <a:off x="156210" y="1140006"/>
            <a:ext cx="8831580" cy="948101"/>
          </a:xfrm>
        </p:spPr>
        <p:txBody>
          <a:bodyPr/>
          <a:lstStyle/>
          <a:p>
            <a:r>
              <a:rPr lang="en-US" dirty="0"/>
              <a:t>Stall detection allowed the code to move on to the next line even when the motor got stuck. The beep played even though the motor did not finish completing its command.</a:t>
            </a:r>
          </a:p>
        </p:txBody>
      </p:sp>
      <p:sp>
        <p:nvSpPr>
          <p:cNvPr id="4" name="Footer Placeholder 3">
            <a:extLst>
              <a:ext uri="{FF2B5EF4-FFF2-40B4-BE49-F238E27FC236}">
                <a16:creationId xmlns:a16="http://schemas.microsoft.com/office/drawing/2014/main" id="{51468869-9338-4493-BBF4-6314FC1AE6E2}"/>
              </a:ext>
            </a:extLst>
          </p:cNvPr>
          <p:cNvSpPr>
            <a:spLocks noGrp="1"/>
          </p:cNvSpPr>
          <p:nvPr>
            <p:ph type="ftr" sz="quarter" idx="11"/>
          </p:nvPr>
        </p:nvSpPr>
        <p:spPr/>
        <p:txBody>
          <a:bodyPr/>
          <a:lstStyle/>
          <a:p>
            <a:r>
              <a:rPr lang="en-GB"/>
              <a:t>Copyright © 2021 Prime Lessons (primelessons.org) CC-BY-NC-SA.  (Last edit: 09/23/2023)</a:t>
            </a:r>
            <a:endParaRPr lang="en-US"/>
          </a:p>
        </p:txBody>
      </p:sp>
      <p:sp>
        <p:nvSpPr>
          <p:cNvPr id="7" name="Slide Number Placeholder 6">
            <a:extLst>
              <a:ext uri="{FF2B5EF4-FFF2-40B4-BE49-F238E27FC236}">
                <a16:creationId xmlns:a16="http://schemas.microsoft.com/office/drawing/2014/main" id="{F1D8ED0B-352A-4B0A-94D1-5A4C7D02C848}"/>
              </a:ext>
            </a:extLst>
          </p:cNvPr>
          <p:cNvSpPr>
            <a:spLocks noGrp="1"/>
          </p:cNvSpPr>
          <p:nvPr>
            <p:ph type="sldNum" sz="quarter" idx="12"/>
          </p:nvPr>
        </p:nvSpPr>
        <p:spPr/>
        <p:txBody>
          <a:bodyPr/>
          <a:lstStyle/>
          <a:p>
            <a:fld id="{4DBC7FC8-25FB-FC45-8177-2B991DA6778C}" type="slidenum">
              <a:rPr lang="en-US" smtClean="0"/>
              <a:t>8</a:t>
            </a:fld>
            <a:endParaRPr lang="en-US"/>
          </a:p>
        </p:txBody>
      </p:sp>
      <p:sp>
        <p:nvSpPr>
          <p:cNvPr id="9" name="TextBox 8">
            <a:extLst>
              <a:ext uri="{FF2B5EF4-FFF2-40B4-BE49-F238E27FC236}">
                <a16:creationId xmlns:a16="http://schemas.microsoft.com/office/drawing/2014/main" id="{9567574F-AEBC-DC7C-5D7A-136A4BF3C583}"/>
              </a:ext>
            </a:extLst>
          </p:cNvPr>
          <p:cNvSpPr txBox="1"/>
          <p:nvPr/>
        </p:nvSpPr>
        <p:spPr>
          <a:xfrm>
            <a:off x="546538" y="2182432"/>
            <a:ext cx="8375586" cy="2862322"/>
          </a:xfrm>
          <a:prstGeom prst="rect">
            <a:avLst/>
          </a:prstGeom>
          <a:noFill/>
        </p:spPr>
        <p:txBody>
          <a:bodyPr wrap="square">
            <a:spAutoFit/>
          </a:bodyPr>
          <a:lstStyle/>
          <a:p>
            <a:pPr algn="l"/>
            <a:r>
              <a:rPr lang="en-US" b="0" i="0" u="none" strike="noStrike" dirty="0">
                <a:solidFill>
                  <a:srgbClr val="0078CC"/>
                </a:solidFill>
                <a:effectLst/>
                <a:latin typeface="Menlo" panose="020B0609030804020204" pitchFamily="49" charset="0"/>
              </a:rPr>
              <a:t>from</a:t>
            </a:r>
            <a:r>
              <a:rPr lang="en-US" b="0" i="0" u="none" strike="noStrike" dirty="0">
                <a:solidFill>
                  <a:srgbClr val="000000"/>
                </a:solidFill>
                <a:effectLst/>
                <a:latin typeface="Menlo" panose="020B0609030804020204" pitchFamily="49" charset="0"/>
              </a:rPr>
              <a:t> hub </a:t>
            </a:r>
            <a:r>
              <a:rPr lang="en-US" b="0" i="0" u="none" strike="noStrike" dirty="0">
                <a:solidFill>
                  <a:srgbClr val="0078CC"/>
                </a:solidFill>
                <a:effectLst/>
                <a:latin typeface="Menlo" panose="020B0609030804020204" pitchFamily="49" charset="0"/>
              </a:rPr>
              <a:t>import</a:t>
            </a:r>
            <a:r>
              <a:rPr lang="en-US" b="0" i="0" u="none" strike="noStrike" dirty="0">
                <a:solidFill>
                  <a:srgbClr val="000000"/>
                </a:solidFill>
                <a:effectLst/>
                <a:latin typeface="Menlo" panose="020B0609030804020204" pitchFamily="49" charset="0"/>
              </a:rPr>
              <a:t> port, sound</a:t>
            </a:r>
          </a:p>
          <a:p>
            <a:pPr algn="l"/>
            <a:r>
              <a:rPr lang="en-US" b="0" i="0" u="none" strike="noStrike" dirty="0">
                <a:solidFill>
                  <a:srgbClr val="0078CC"/>
                </a:solidFill>
                <a:effectLst/>
                <a:latin typeface="Menlo" panose="020B0609030804020204" pitchFamily="49" charset="0"/>
              </a:rPr>
              <a:t>import</a:t>
            </a:r>
            <a:r>
              <a:rPr lang="en-US" b="0" i="0" u="none" strike="noStrike" dirty="0">
                <a:solidFill>
                  <a:srgbClr val="000000"/>
                </a:solidFill>
                <a:effectLst/>
                <a:latin typeface="Menlo" panose="020B0609030804020204" pitchFamily="49" charset="0"/>
              </a:rPr>
              <a:t> motor, </a:t>
            </a:r>
            <a:r>
              <a:rPr lang="en-US" b="0" i="0" u="none" strike="noStrike" dirty="0" err="1">
                <a:solidFill>
                  <a:srgbClr val="000000"/>
                </a:solidFill>
                <a:effectLst/>
                <a:latin typeface="Menlo" panose="020B0609030804020204" pitchFamily="49" charset="0"/>
              </a:rPr>
              <a:t>runloop</a:t>
            </a:r>
            <a:r>
              <a:rPr lang="en-US" b="0" i="0" u="none" strike="noStrike" dirty="0">
                <a:solidFill>
                  <a:srgbClr val="000000"/>
                </a:solidFill>
                <a:effectLst/>
                <a:latin typeface="Menlo" panose="020B0609030804020204" pitchFamily="49" charset="0"/>
              </a:rPr>
              <a:t>, sys</a:t>
            </a:r>
          </a:p>
          <a:p>
            <a:pPr algn="l"/>
            <a:br>
              <a:rPr lang="en-US" b="0" i="0" u="none" strike="noStrike" dirty="0">
                <a:solidFill>
                  <a:srgbClr val="000000"/>
                </a:solidFill>
                <a:effectLst/>
                <a:latin typeface="Menlo" panose="020B0609030804020204" pitchFamily="49" charset="0"/>
              </a:rPr>
            </a:br>
            <a:r>
              <a:rPr lang="en-US" b="0" i="0" u="none" strike="noStrike" dirty="0">
                <a:solidFill>
                  <a:srgbClr val="0078CC"/>
                </a:solidFill>
                <a:effectLst/>
                <a:latin typeface="Menlo" panose="020B0609030804020204" pitchFamily="49" charset="0"/>
              </a:rPr>
              <a:t>async</a:t>
            </a:r>
            <a:r>
              <a:rPr lang="en-US" b="0" i="0" u="none" strike="noStrike" dirty="0">
                <a:solidFill>
                  <a:srgbClr val="000000"/>
                </a:solidFill>
                <a:effectLst/>
                <a:latin typeface="Menlo" panose="020B0609030804020204" pitchFamily="49" charset="0"/>
              </a:rPr>
              <a:t> </a:t>
            </a:r>
            <a:r>
              <a:rPr lang="en-US" b="0" i="0" u="none" strike="noStrike" dirty="0">
                <a:solidFill>
                  <a:srgbClr val="0078CC"/>
                </a:solidFill>
                <a:effectLst/>
                <a:latin typeface="Menlo" panose="020B0609030804020204" pitchFamily="49" charset="0"/>
              </a:rPr>
              <a:t>def</a:t>
            </a:r>
            <a:r>
              <a:rPr lang="en-US" b="0" i="0" u="none" strike="noStrike" dirty="0">
                <a:solidFill>
                  <a:srgbClr val="000000"/>
                </a:solidFill>
                <a:effectLst/>
                <a:latin typeface="Menlo" panose="020B0609030804020204" pitchFamily="49" charset="0"/>
              </a:rPr>
              <a:t> main</a:t>
            </a:r>
            <a:r>
              <a:rPr lang="en-US" b="0" i="0" u="none" strike="noStrike" dirty="0">
                <a:solidFill>
                  <a:srgbClr val="00877B"/>
                </a:solidFill>
                <a:effectLst/>
                <a:latin typeface="Menlo" panose="020B0609030804020204" pitchFamily="49" charset="0"/>
              </a:rPr>
              <a:t>()</a:t>
            </a:r>
            <a:r>
              <a:rPr lang="en-US" b="0" i="0" u="none" strike="noStrike" dirty="0">
                <a:solidFill>
                  <a:srgbClr val="000000"/>
                </a:solidFill>
                <a:effectLst/>
                <a:latin typeface="Menlo" panose="020B0609030804020204" pitchFamily="49" charset="0"/>
              </a:rPr>
              <a:t>:</a:t>
            </a:r>
          </a:p>
          <a:p>
            <a:pPr algn="l"/>
            <a:r>
              <a:rPr lang="en-US" b="0" i="0" u="none" strike="noStrike" dirty="0">
                <a:solidFill>
                  <a:srgbClr val="00963E"/>
                </a:solidFill>
                <a:effectLst/>
                <a:latin typeface="Menlo" panose="020B0609030804020204" pitchFamily="49" charset="0"/>
              </a:rPr>
              <a:t>    # Start the motor</a:t>
            </a:r>
            <a:endParaRPr lang="en-US" b="0" i="0" u="none" strike="noStrike" dirty="0">
              <a:solidFill>
                <a:srgbClr val="000000"/>
              </a:solidFill>
              <a:effectLst/>
              <a:latin typeface="Menlo" panose="020B0609030804020204" pitchFamily="49" charset="0"/>
            </a:endParaRPr>
          </a:p>
          <a:p>
            <a:pPr algn="l"/>
            <a:r>
              <a:rPr lang="en-US" dirty="0">
                <a:solidFill>
                  <a:srgbClr val="0078CC"/>
                </a:solidFill>
                <a:latin typeface="Menlo" panose="020B0609030804020204" pitchFamily="49" charset="0"/>
              </a:rPr>
              <a:t>    </a:t>
            </a:r>
            <a:r>
              <a:rPr lang="en-US" b="0" i="0" u="none" strike="noStrike" dirty="0">
                <a:solidFill>
                  <a:srgbClr val="0078CC"/>
                </a:solidFill>
                <a:effectLst/>
                <a:latin typeface="Menlo" panose="020B0609030804020204" pitchFamily="49" charset="0"/>
              </a:rPr>
              <a:t>await</a:t>
            </a:r>
            <a:r>
              <a:rPr lang="en-US" b="0" i="0" u="none" strike="noStrike" dirty="0">
                <a:solidFill>
                  <a:srgbClr val="000000"/>
                </a:solidFill>
                <a:effectLst/>
                <a:latin typeface="Menlo" panose="020B0609030804020204" pitchFamily="49" charset="0"/>
              </a:rPr>
              <a:t> </a:t>
            </a:r>
            <a:r>
              <a:rPr lang="en-US" b="0" i="0" u="none" strike="noStrike" dirty="0" err="1">
                <a:solidFill>
                  <a:srgbClr val="000000"/>
                </a:solidFill>
                <a:effectLst/>
                <a:latin typeface="Menlo" panose="020B0609030804020204" pitchFamily="49" charset="0"/>
              </a:rPr>
              <a:t>motor.run_for_degrees</a:t>
            </a:r>
            <a:r>
              <a:rPr lang="en-US" b="0" i="0" u="none" strike="noStrike" dirty="0">
                <a:solidFill>
                  <a:srgbClr val="00877B"/>
                </a:solidFill>
                <a:effectLst/>
                <a:latin typeface="Menlo" panose="020B0609030804020204" pitchFamily="49" charset="0"/>
              </a:rPr>
              <a:t>(</a:t>
            </a:r>
            <a:r>
              <a:rPr lang="en-US" b="0" i="0" u="none" strike="noStrike" dirty="0" err="1">
                <a:solidFill>
                  <a:srgbClr val="000000"/>
                </a:solidFill>
                <a:effectLst/>
                <a:latin typeface="Menlo" panose="020B0609030804020204" pitchFamily="49" charset="0"/>
              </a:rPr>
              <a:t>port.E</a:t>
            </a:r>
            <a:r>
              <a:rPr lang="en-US" b="0" i="0" u="none" strike="noStrike" dirty="0">
                <a:solidFill>
                  <a:srgbClr val="000000"/>
                </a:solidFill>
                <a:effectLst/>
                <a:latin typeface="Menlo" panose="020B0609030804020204" pitchFamily="49" charset="0"/>
              </a:rPr>
              <a:t>, </a:t>
            </a:r>
            <a:r>
              <a:rPr lang="en-US" b="0" i="0" u="none" strike="noStrike" dirty="0">
                <a:solidFill>
                  <a:srgbClr val="FF7D00"/>
                </a:solidFill>
                <a:effectLst/>
                <a:latin typeface="Menlo" panose="020B0609030804020204" pitchFamily="49" charset="0"/>
              </a:rPr>
              <a:t>1000</a:t>
            </a:r>
            <a:r>
              <a:rPr lang="en-US" b="0" i="0" u="none" strike="noStrike" dirty="0">
                <a:solidFill>
                  <a:srgbClr val="000000"/>
                </a:solidFill>
                <a:effectLst/>
                <a:latin typeface="Menlo" panose="020B0609030804020204" pitchFamily="49" charset="0"/>
              </a:rPr>
              <a:t>, </a:t>
            </a:r>
            <a:r>
              <a:rPr lang="en-US" b="0" i="0" u="none" strike="noStrike" dirty="0">
                <a:solidFill>
                  <a:srgbClr val="FF7D00"/>
                </a:solidFill>
                <a:effectLst/>
                <a:latin typeface="Menlo" panose="020B0609030804020204" pitchFamily="49" charset="0"/>
              </a:rPr>
              <a:t>100</a:t>
            </a:r>
            <a:r>
              <a:rPr lang="en-US" b="0" i="0" u="none" strike="noStrike" dirty="0">
                <a:solidFill>
                  <a:srgbClr val="00877B"/>
                </a:solidFill>
                <a:effectLst/>
                <a:latin typeface="Menlo" panose="020B0609030804020204" pitchFamily="49" charset="0"/>
              </a:rPr>
              <a:t>)</a:t>
            </a:r>
            <a:endParaRPr lang="en-US" b="0" i="0" u="none" strike="noStrike" dirty="0">
              <a:solidFill>
                <a:srgbClr val="000000"/>
              </a:solidFill>
              <a:effectLst/>
              <a:latin typeface="Menlo" panose="020B0609030804020204" pitchFamily="49" charset="0"/>
            </a:endParaRPr>
          </a:p>
          <a:p>
            <a:pPr algn="l"/>
            <a:r>
              <a:rPr lang="en-US" b="0" i="0" u="none" strike="noStrike" dirty="0">
                <a:solidFill>
                  <a:srgbClr val="0078CC"/>
                </a:solidFill>
                <a:effectLst/>
                <a:latin typeface="Menlo" panose="020B0609030804020204" pitchFamily="49" charset="0"/>
              </a:rPr>
              <a:t>    await</a:t>
            </a:r>
            <a:r>
              <a:rPr lang="en-US" b="0" i="0" u="none" strike="noStrike" dirty="0">
                <a:solidFill>
                  <a:srgbClr val="000000"/>
                </a:solidFill>
                <a:effectLst/>
                <a:latin typeface="Menlo" panose="020B0609030804020204" pitchFamily="49" charset="0"/>
              </a:rPr>
              <a:t> </a:t>
            </a:r>
            <a:r>
              <a:rPr lang="en-US" b="0" i="0" u="none" strike="noStrike" dirty="0" err="1">
                <a:solidFill>
                  <a:srgbClr val="000000"/>
                </a:solidFill>
                <a:effectLst/>
                <a:latin typeface="Menlo" panose="020B0609030804020204" pitchFamily="49" charset="0"/>
              </a:rPr>
              <a:t>sound.beep</a:t>
            </a:r>
            <a:r>
              <a:rPr lang="en-US" b="0" i="0" u="none" strike="noStrike" dirty="0">
                <a:solidFill>
                  <a:srgbClr val="00877B"/>
                </a:solidFill>
                <a:effectLst/>
                <a:latin typeface="Menlo" panose="020B0609030804020204" pitchFamily="49" charset="0"/>
              </a:rPr>
              <a:t>()</a:t>
            </a:r>
            <a:endParaRPr lang="en-US" b="0" i="0" u="none" strike="noStrike" dirty="0">
              <a:solidFill>
                <a:srgbClr val="000000"/>
              </a:solidFill>
              <a:effectLst/>
              <a:latin typeface="Menlo" panose="020B0609030804020204" pitchFamily="49" charset="0"/>
            </a:endParaRPr>
          </a:p>
          <a:p>
            <a:pPr algn="l"/>
            <a:r>
              <a:rPr lang="en-US" b="0" i="0" u="none" strike="noStrike" dirty="0">
                <a:solidFill>
                  <a:srgbClr val="000000"/>
                </a:solidFill>
                <a:effectLst/>
                <a:latin typeface="Menlo" panose="020B0609030804020204" pitchFamily="49" charset="0"/>
              </a:rPr>
              <a:t>    </a:t>
            </a:r>
            <a:r>
              <a:rPr lang="en-US" b="0" i="0" u="none" strike="noStrike" dirty="0" err="1">
                <a:solidFill>
                  <a:srgbClr val="000000"/>
                </a:solidFill>
                <a:effectLst/>
                <a:latin typeface="Menlo" panose="020B0609030804020204" pitchFamily="49" charset="0"/>
              </a:rPr>
              <a:t>sys.exit</a:t>
            </a:r>
            <a:r>
              <a:rPr lang="en-US" b="0" i="0" u="none" strike="noStrike" dirty="0">
                <a:solidFill>
                  <a:srgbClr val="00877B"/>
                </a:solidFill>
                <a:effectLst/>
                <a:latin typeface="Menlo" panose="020B0609030804020204" pitchFamily="49" charset="0"/>
              </a:rPr>
              <a:t>(</a:t>
            </a:r>
            <a:r>
              <a:rPr lang="en-US" b="0" i="0" u="none" strike="noStrike" dirty="0">
                <a:solidFill>
                  <a:srgbClr val="D8009B"/>
                </a:solidFill>
                <a:effectLst/>
                <a:latin typeface="Menlo" panose="020B0609030804020204" pitchFamily="49" charset="0"/>
              </a:rPr>
              <a:t>"Stopping"</a:t>
            </a:r>
            <a:r>
              <a:rPr lang="en-US" b="0" i="0" u="none" strike="noStrike" dirty="0">
                <a:solidFill>
                  <a:srgbClr val="00877B"/>
                </a:solidFill>
                <a:effectLst/>
                <a:latin typeface="Menlo" panose="020B0609030804020204" pitchFamily="49" charset="0"/>
              </a:rPr>
              <a:t>)</a:t>
            </a:r>
            <a:endParaRPr lang="en-US" b="0" i="0" u="none" strike="noStrike" dirty="0">
              <a:solidFill>
                <a:srgbClr val="000000"/>
              </a:solidFill>
              <a:effectLst/>
              <a:latin typeface="Menlo" panose="020B0609030804020204" pitchFamily="49" charset="0"/>
            </a:endParaRPr>
          </a:p>
          <a:p>
            <a:pPr algn="l"/>
            <a:br>
              <a:rPr lang="en-US" b="0" i="0" u="none" strike="noStrike" dirty="0">
                <a:solidFill>
                  <a:srgbClr val="000000"/>
                </a:solidFill>
                <a:effectLst/>
                <a:latin typeface="Menlo" panose="020B0609030804020204" pitchFamily="49" charset="0"/>
              </a:rPr>
            </a:br>
            <a:r>
              <a:rPr lang="en-US" b="0" i="0" u="none" strike="noStrike" dirty="0" err="1">
                <a:solidFill>
                  <a:srgbClr val="000000"/>
                </a:solidFill>
                <a:effectLst/>
                <a:latin typeface="Menlo" panose="020B0609030804020204" pitchFamily="49" charset="0"/>
              </a:rPr>
              <a:t>runloop.run</a:t>
            </a:r>
            <a:r>
              <a:rPr lang="en-US" b="0" i="0" u="none" strike="noStrike" dirty="0">
                <a:solidFill>
                  <a:srgbClr val="00877B"/>
                </a:solidFill>
                <a:effectLst/>
                <a:latin typeface="Menlo" panose="020B0609030804020204" pitchFamily="49" charset="0"/>
              </a:rPr>
              <a:t>(</a:t>
            </a:r>
            <a:r>
              <a:rPr lang="en-US" b="0" i="0" u="none" strike="noStrike" dirty="0">
                <a:solidFill>
                  <a:srgbClr val="000000"/>
                </a:solidFill>
                <a:effectLst/>
                <a:latin typeface="Menlo" panose="020B0609030804020204" pitchFamily="49" charset="0"/>
              </a:rPr>
              <a:t>main</a:t>
            </a:r>
            <a:r>
              <a:rPr lang="en-US" b="0" i="0" u="none" strike="noStrike" dirty="0">
                <a:solidFill>
                  <a:srgbClr val="00877B"/>
                </a:solidFill>
                <a:effectLst/>
                <a:latin typeface="Menlo" panose="020B0609030804020204" pitchFamily="49" charset="0"/>
              </a:rPr>
              <a:t>())</a:t>
            </a:r>
            <a:endParaRPr lang="en-US" b="0" i="0" u="none" strike="noStrike"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1661305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2496-9D67-477B-AD18-EFA132FEBF0F}"/>
              </a:ext>
            </a:extLst>
          </p:cNvPr>
          <p:cNvSpPr>
            <a:spLocks noGrp="1"/>
          </p:cNvSpPr>
          <p:nvPr>
            <p:ph type="title"/>
          </p:nvPr>
        </p:nvSpPr>
        <p:spPr/>
        <p:txBody>
          <a:bodyPr/>
          <a:lstStyle/>
          <a:p>
            <a:r>
              <a:rPr lang="en-US" dirty="0"/>
              <a:t>Challenge 2: grab object (DB2 challenge)</a:t>
            </a:r>
          </a:p>
        </p:txBody>
      </p:sp>
      <p:sp>
        <p:nvSpPr>
          <p:cNvPr id="3" name="Content Placeholder 2">
            <a:extLst>
              <a:ext uri="{FF2B5EF4-FFF2-40B4-BE49-F238E27FC236}">
                <a16:creationId xmlns:a16="http://schemas.microsoft.com/office/drawing/2014/main" id="{7A66B572-2812-44B7-87D4-5B688E5BDCA2}"/>
              </a:ext>
            </a:extLst>
          </p:cNvPr>
          <p:cNvSpPr>
            <a:spLocks noGrp="1"/>
          </p:cNvSpPr>
          <p:nvPr>
            <p:ph idx="1"/>
          </p:nvPr>
        </p:nvSpPr>
        <p:spPr>
          <a:xfrm>
            <a:off x="156210" y="1140006"/>
            <a:ext cx="8765914" cy="5082601"/>
          </a:xfrm>
        </p:spPr>
        <p:txBody>
          <a:bodyPr/>
          <a:lstStyle/>
          <a:p>
            <a:r>
              <a:rPr lang="en-US" dirty="0"/>
              <a:t>Build the attachment part of DB2</a:t>
            </a:r>
          </a:p>
          <a:p>
            <a:r>
              <a:rPr lang="en-US" dirty="0"/>
              <a:t>Drive forward, grab a marker and drag it back to the start and release it.</a:t>
            </a:r>
          </a:p>
          <a:p>
            <a:r>
              <a:rPr lang="en-US" dirty="0"/>
              <a:t>Marker is about 15cm from the front magenta-and-cyan panel.</a:t>
            </a:r>
          </a:p>
        </p:txBody>
      </p:sp>
      <p:sp>
        <p:nvSpPr>
          <p:cNvPr id="4" name="Footer Placeholder 3">
            <a:extLst>
              <a:ext uri="{FF2B5EF4-FFF2-40B4-BE49-F238E27FC236}">
                <a16:creationId xmlns:a16="http://schemas.microsoft.com/office/drawing/2014/main" id="{FB70AA0C-0ADF-4FCC-BD48-F1AC0A83C7EB}"/>
              </a:ext>
            </a:extLst>
          </p:cNvPr>
          <p:cNvSpPr>
            <a:spLocks noGrp="1"/>
          </p:cNvSpPr>
          <p:nvPr>
            <p:ph type="ftr" sz="quarter" idx="11"/>
          </p:nvPr>
        </p:nvSpPr>
        <p:spPr/>
        <p:txBody>
          <a:bodyPr/>
          <a:lstStyle/>
          <a:p>
            <a:r>
              <a:rPr lang="en-GB"/>
              <a:t>Copyright © 2021 Prime Lessons (primelessons.org) CC-BY-NC-SA.  (Last edit: 09/23/2023)</a:t>
            </a:r>
            <a:endParaRPr lang="en-US"/>
          </a:p>
        </p:txBody>
      </p:sp>
      <p:sp>
        <p:nvSpPr>
          <p:cNvPr id="5" name="Slide Number Placeholder 4">
            <a:extLst>
              <a:ext uri="{FF2B5EF4-FFF2-40B4-BE49-F238E27FC236}">
                <a16:creationId xmlns:a16="http://schemas.microsoft.com/office/drawing/2014/main" id="{368C03A4-9BFF-4083-A942-7040999D28BB}"/>
              </a:ext>
            </a:extLst>
          </p:cNvPr>
          <p:cNvSpPr>
            <a:spLocks noGrp="1"/>
          </p:cNvSpPr>
          <p:nvPr>
            <p:ph type="sldNum" sz="quarter" idx="12"/>
          </p:nvPr>
        </p:nvSpPr>
        <p:spPr/>
        <p:txBody>
          <a:bodyPr/>
          <a:lstStyle/>
          <a:p>
            <a:fld id="{4DBC7FC8-25FB-FC45-8177-2B991DA6778C}" type="slidenum">
              <a:rPr lang="en-US" smtClean="0"/>
              <a:t>9</a:t>
            </a:fld>
            <a:endParaRPr lang="en-US"/>
          </a:p>
        </p:txBody>
      </p:sp>
      <p:pic>
        <p:nvPicPr>
          <p:cNvPr id="7" name="Picture 6" descr="A toy car with wheels and wires&#10;&#10;Description automatically generated">
            <a:extLst>
              <a:ext uri="{FF2B5EF4-FFF2-40B4-BE49-F238E27FC236}">
                <a16:creationId xmlns:a16="http://schemas.microsoft.com/office/drawing/2014/main" id="{1FB00354-D9BA-5550-75A9-06ED0879BE8C}"/>
              </a:ext>
            </a:extLst>
          </p:cNvPr>
          <p:cNvPicPr>
            <a:picLocks noChangeAspect="1"/>
          </p:cNvPicPr>
          <p:nvPr/>
        </p:nvPicPr>
        <p:blipFill>
          <a:blip r:embed="rId2"/>
          <a:stretch>
            <a:fillRect/>
          </a:stretch>
        </p:blipFill>
        <p:spPr>
          <a:xfrm>
            <a:off x="2829260" y="2387271"/>
            <a:ext cx="5552739" cy="3330723"/>
          </a:xfrm>
          <a:prstGeom prst="rect">
            <a:avLst/>
          </a:prstGeom>
        </p:spPr>
      </p:pic>
      <p:pic>
        <p:nvPicPr>
          <p:cNvPr id="9" name="Picture 8" descr="A purple lego block on a black and white gear&#10;&#10;Description automatically generated">
            <a:extLst>
              <a:ext uri="{FF2B5EF4-FFF2-40B4-BE49-F238E27FC236}">
                <a16:creationId xmlns:a16="http://schemas.microsoft.com/office/drawing/2014/main" id="{12E57596-EAEA-0429-BBC6-F54F6305131A}"/>
              </a:ext>
            </a:extLst>
          </p:cNvPr>
          <p:cNvPicPr>
            <a:picLocks noChangeAspect="1"/>
          </p:cNvPicPr>
          <p:nvPr/>
        </p:nvPicPr>
        <p:blipFill>
          <a:blip r:embed="rId3"/>
          <a:stretch>
            <a:fillRect/>
          </a:stretch>
        </p:blipFill>
        <p:spPr>
          <a:xfrm>
            <a:off x="728334" y="4597007"/>
            <a:ext cx="2006600" cy="1625600"/>
          </a:xfrm>
          <a:prstGeom prst="rect">
            <a:avLst/>
          </a:prstGeom>
        </p:spPr>
      </p:pic>
      <p:cxnSp>
        <p:nvCxnSpPr>
          <p:cNvPr id="11" name="Straight Connector 10">
            <a:extLst>
              <a:ext uri="{FF2B5EF4-FFF2-40B4-BE49-F238E27FC236}">
                <a16:creationId xmlns:a16="http://schemas.microsoft.com/office/drawing/2014/main" id="{1F3CCFD6-5746-E3CD-F594-C6100673CF1C}"/>
              </a:ext>
            </a:extLst>
          </p:cNvPr>
          <p:cNvCxnSpPr/>
          <p:nvPr/>
        </p:nvCxnSpPr>
        <p:spPr>
          <a:xfrm flipV="1">
            <a:off x="2289135" y="4897838"/>
            <a:ext cx="1597572" cy="578069"/>
          </a:xfrm>
          <a:prstGeom prst="line">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F44CFF43-F444-5B65-4691-EE0711A83631}"/>
              </a:ext>
            </a:extLst>
          </p:cNvPr>
          <p:cNvSpPr txBox="1"/>
          <p:nvPr/>
        </p:nvSpPr>
        <p:spPr>
          <a:xfrm>
            <a:off x="2734934" y="4897838"/>
            <a:ext cx="628376" cy="246221"/>
          </a:xfrm>
          <a:prstGeom prst="rect">
            <a:avLst/>
          </a:prstGeom>
          <a:noFill/>
        </p:spPr>
        <p:txBody>
          <a:bodyPr wrap="square" rtlCol="0">
            <a:spAutoFit/>
          </a:bodyPr>
          <a:lstStyle/>
          <a:p>
            <a:r>
              <a:rPr lang="en-US" sz="1000" dirty="0"/>
              <a:t>15cm</a:t>
            </a:r>
          </a:p>
        </p:txBody>
      </p:sp>
    </p:spTree>
    <p:extLst>
      <p:ext uri="{BB962C8B-B14F-4D97-AF65-F5344CB8AC3E}">
        <p14:creationId xmlns:p14="http://schemas.microsoft.com/office/powerpoint/2010/main" val="426012445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2CEFEB64-C992-CF42-AC34-A2A7B15E4CF5}" vid="{484731AA-B6D9-C841-B3ED-40BE794FD840}"/>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8777</TotalTime>
  <Words>1176</Words>
  <Application>Microsoft Macintosh PowerPoint</Application>
  <PresentationFormat>On-screen Show (4:3)</PresentationFormat>
  <Paragraphs>119</Paragraphs>
  <Slides>12</Slides>
  <Notes>3</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12</vt:i4>
      </vt:variant>
    </vt:vector>
  </HeadingPairs>
  <TitlesOfParts>
    <vt:vector size="26" baseType="lpstr">
      <vt:lpstr>Arial</vt:lpstr>
      <vt:lpstr>Arial Black</vt:lpstr>
      <vt:lpstr>Calibri</vt:lpstr>
      <vt:lpstr>Calibri Light</vt:lpstr>
      <vt:lpstr>Consolas</vt:lpstr>
      <vt:lpstr>Gill Sans</vt:lpstr>
      <vt:lpstr>Gill Sans MT</vt:lpstr>
      <vt:lpstr>Helvetica Neue</vt:lpstr>
      <vt:lpstr>Menlo</vt:lpstr>
      <vt:lpstr>Wingdings 2</vt:lpstr>
      <vt:lpstr>Custom Design</vt:lpstr>
      <vt:lpstr>beginner</vt:lpstr>
      <vt:lpstr>1_Custom Design</vt:lpstr>
      <vt:lpstr>Dividend</vt:lpstr>
      <vt:lpstr>moving objects &amp; Stall Detection</vt:lpstr>
      <vt:lpstr>Lesson Objectives</vt:lpstr>
      <vt:lpstr>Single Motor Functions (Actions)</vt:lpstr>
      <vt:lpstr>Single Motor Functions (Measurements/Settings)</vt:lpstr>
      <vt:lpstr>NEGATIVE Values</vt:lpstr>
      <vt:lpstr>Stall detection</vt:lpstr>
      <vt:lpstr>Challenge 1: Learn about stall with DB1</vt:lpstr>
      <vt:lpstr>Challenge 1 solution</vt:lpstr>
      <vt:lpstr>Challenge 2: grab object (DB2 challenge)</vt:lpstr>
      <vt:lpstr>Challenge 2 solution</vt:lpstr>
      <vt:lpstr>Extensions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EV3 PROGRAMMING Lesson</dc:title>
  <dc:creator>Sanjay Seshan</dc:creator>
  <cp:lastModifiedBy>Manjiri McCoy</cp:lastModifiedBy>
  <cp:revision>150</cp:revision>
  <cp:lastPrinted>2016-07-04T14:38:40Z</cp:lastPrinted>
  <dcterms:created xsi:type="dcterms:W3CDTF">2014-08-07T02:19:13Z</dcterms:created>
  <dcterms:modified xsi:type="dcterms:W3CDTF">2023-09-24T01:26:15Z</dcterms:modified>
</cp:coreProperties>
</file>