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7"/>
  </p:notesMasterIdLst>
  <p:handoutMasterIdLst>
    <p:handoutMasterId r:id="rId8"/>
  </p:handoutMasterIdLst>
  <p:sldIdLst>
    <p:sldId id="275" r:id="rId2"/>
    <p:sldId id="290" r:id="rId3"/>
    <p:sldId id="294" r:id="rId4"/>
    <p:sldId id="295" r:id="rId5"/>
    <p:sldId id="29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95"/>
    <p:restoredTop sz="94613"/>
  </p:normalViewPr>
  <p:slideViewPr>
    <p:cSldViewPr snapToGrid="0" snapToObjects="1">
      <p:cViewPr varScale="1">
        <p:scale>
          <a:sx n="119" d="100"/>
          <a:sy n="119" d="100"/>
        </p:scale>
        <p:origin x="192"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6/23/23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459D100-1E86-1343-A467-4F971D6DD7FF}"/>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15715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400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638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0BF70BE-1DE7-2B49-9EAF-DBEBB22DCA0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8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6/23/2023)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2DFA247-6CEF-1B4A-A4C1-DD2C5C5990B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73BD48F4-C2FD-3E47-9527-E79FF700BB4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98633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A432C3F-CF6F-DA4E-A3DF-5150949A120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352B1B-7F55-9043-82EF-95FCB6C292A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6741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E398EDF-747E-C944-AAC2-599EC528E5D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8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8E75742-523A-AC4C-846B-BC26EE0C7F8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41B6E2E-4EB0-D24A-ACF9-BB89CEC7AA6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671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6/23/2023)</a:t>
            </a:r>
            <a:endParaRPr lang="en-US" dirty="0"/>
          </a:p>
        </p:txBody>
      </p:sp>
      <p:sp>
        <p:nvSpPr>
          <p:cNvPr id="7" name="Rectangle 6">
            <a:extLst>
              <a:ext uri="{FF2B5EF4-FFF2-40B4-BE49-F238E27FC236}">
                <a16:creationId xmlns:a16="http://schemas.microsoft.com/office/drawing/2014/main" id="{48E65075-7EC2-204E-89F6-9DDF4DD10E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A5ABF5E-665C-284B-A08E-8E5AEA77C85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917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6/23/2023)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8922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6/23/2023)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22714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6/23/2023)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6596CBC-F28A-5245-84AB-231923C45CA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983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PdQLqaILNg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GRYO DRIFT</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D5B24004-372A-8D39-C6F4-43A393A8CD60}"/>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r>
              <a:rPr lang="en-US" dirty="0"/>
              <a:t>Understand that the gyro sensor drifts and create a way to check for it</a:t>
            </a:r>
          </a:p>
        </p:txBody>
      </p:sp>
      <p:sp>
        <p:nvSpPr>
          <p:cNvPr id="4" name="Footer Placeholder 3"/>
          <p:cNvSpPr>
            <a:spLocks noGrp="1"/>
          </p:cNvSpPr>
          <p:nvPr>
            <p:ph type="ftr" sz="quarter" idx="11"/>
          </p:nvPr>
        </p:nvSpPr>
        <p:spPr/>
        <p:txBody>
          <a:bodyPr/>
          <a:lstStyle/>
          <a:p>
            <a:r>
              <a:rPr lang="en-US"/>
              <a:t>Copyright © 2023 SPIKE Prime Lessons (primelessons.org) CC-BY-NC-SA.  (Last edit: 6/23/2023)</a:t>
            </a:r>
            <a:endParaRPr lang="en-US" dirty="0"/>
          </a:p>
        </p:txBody>
      </p:sp>
      <p:sp>
        <p:nvSpPr>
          <p:cNvPr id="5" name="Slide Number Placeholder 4">
            <a:extLst>
              <a:ext uri="{FF2B5EF4-FFF2-40B4-BE49-F238E27FC236}">
                <a16:creationId xmlns:a16="http://schemas.microsoft.com/office/drawing/2014/main" id="{7A05263F-412B-42CF-AF6A-03B2407904CA}"/>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8F6B-829C-5F20-948D-68C379FA6F31}"/>
              </a:ext>
            </a:extLst>
          </p:cNvPr>
          <p:cNvSpPr>
            <a:spLocks noGrp="1"/>
          </p:cNvSpPr>
          <p:nvPr>
            <p:ph type="title"/>
          </p:nvPr>
        </p:nvSpPr>
        <p:spPr/>
        <p:txBody>
          <a:bodyPr/>
          <a:lstStyle/>
          <a:p>
            <a:r>
              <a:rPr lang="en-US" dirty="0"/>
              <a:t>GYRO PROBLEMS</a:t>
            </a:r>
          </a:p>
        </p:txBody>
      </p:sp>
      <p:sp>
        <p:nvSpPr>
          <p:cNvPr id="3" name="Content Placeholder 2">
            <a:extLst>
              <a:ext uri="{FF2B5EF4-FFF2-40B4-BE49-F238E27FC236}">
                <a16:creationId xmlns:a16="http://schemas.microsoft.com/office/drawing/2014/main" id="{F362CADE-81FB-9B1C-54FD-799AB286CDD2}"/>
              </a:ext>
            </a:extLst>
          </p:cNvPr>
          <p:cNvSpPr>
            <a:spLocks noGrp="1"/>
          </p:cNvSpPr>
          <p:nvPr>
            <p:ph idx="1"/>
          </p:nvPr>
        </p:nvSpPr>
        <p:spPr/>
        <p:txBody>
          <a:bodyPr>
            <a:normAutofit/>
          </a:bodyPr>
          <a:lstStyle/>
          <a:p>
            <a:pPr algn="l"/>
            <a:r>
              <a:rPr lang="en-US" dirty="0">
                <a:solidFill>
                  <a:srgbClr val="050505"/>
                </a:solidFill>
                <a:latin typeface="inherit"/>
              </a:rPr>
              <a:t>Issue 1: </a:t>
            </a:r>
            <a:r>
              <a:rPr lang="en-US" b="0" i="0" dirty="0">
                <a:solidFill>
                  <a:srgbClr val="050505"/>
                </a:solidFill>
                <a:effectLst/>
                <a:latin typeface="inherit"/>
              </a:rPr>
              <a:t>Watch this video. (</a:t>
            </a:r>
            <a:r>
              <a:rPr lang="en-US" b="0" i="0" u="none" strike="noStrike" dirty="0">
                <a:solidFill>
                  <a:srgbClr val="050505"/>
                </a:solidFill>
                <a:effectLst/>
                <a:latin typeface="inherit"/>
                <a:hlinkClick r:id="rId2"/>
              </a:rPr>
              <a:t>https://youtu.be/PdQLqaILNgM</a:t>
            </a:r>
            <a:r>
              <a:rPr lang="en-US" b="0" i="0" dirty="0">
                <a:solidFill>
                  <a:srgbClr val="050505"/>
                </a:solidFill>
                <a:effectLst/>
                <a:latin typeface="inherit"/>
              </a:rPr>
              <a:t>). </a:t>
            </a:r>
            <a:r>
              <a:rPr lang="en-US" dirty="0">
                <a:solidFill>
                  <a:srgbClr val="050505"/>
                </a:solidFill>
                <a:latin typeface="inherit"/>
              </a:rPr>
              <a:t>A </a:t>
            </a:r>
            <a:r>
              <a:rPr lang="en-US" b="0" i="0" dirty="0">
                <a:solidFill>
                  <a:srgbClr val="050505"/>
                </a:solidFill>
                <a:effectLst/>
                <a:latin typeface="inherit"/>
              </a:rPr>
              <a:t>robot using SPIKE 2 can start drifting after the hub is booted by running some simple code.</a:t>
            </a:r>
            <a:endParaRPr lang="en-US" b="0" i="0" dirty="0">
              <a:solidFill>
                <a:srgbClr val="050505"/>
              </a:solidFill>
              <a:effectLst/>
              <a:latin typeface="system-ui"/>
            </a:endParaRPr>
          </a:p>
          <a:p>
            <a:pPr algn="l"/>
            <a:r>
              <a:rPr lang="en-US" b="0" i="0" dirty="0">
                <a:solidFill>
                  <a:srgbClr val="050505"/>
                </a:solidFill>
                <a:effectLst/>
                <a:latin typeface="inherit"/>
              </a:rPr>
              <a:t>Issue 2: The gyro angle can also be stuck reading 0 all the time using both SPIKE 2 or SPIKE 3</a:t>
            </a:r>
          </a:p>
          <a:p>
            <a:pPr algn="l"/>
            <a:r>
              <a:rPr lang="en-US" dirty="0">
                <a:solidFill>
                  <a:srgbClr val="050505"/>
                </a:solidFill>
                <a:latin typeface="inherit"/>
              </a:rPr>
              <a:t>Both issues are caused by gyro drift</a:t>
            </a:r>
          </a:p>
          <a:p>
            <a:pPr algn="l"/>
            <a:r>
              <a:rPr lang="en-US" b="0" i="0" dirty="0">
                <a:solidFill>
                  <a:srgbClr val="050505"/>
                </a:solidFill>
                <a:effectLst/>
                <a:latin typeface="inherit"/>
              </a:rPr>
              <a:t>In both SPIKE 2 and SPIKE 3, it seems that the gyro waits for the robot to be still before reading gyro values. However, since drift has already been introduced at this point by shaking the robot, the hub thinks that it is moving continuously even when the robot is still.</a:t>
            </a:r>
            <a:endParaRPr lang="en-US" dirty="0"/>
          </a:p>
        </p:txBody>
      </p:sp>
      <p:sp>
        <p:nvSpPr>
          <p:cNvPr id="4" name="Footer Placeholder 3">
            <a:extLst>
              <a:ext uri="{FF2B5EF4-FFF2-40B4-BE49-F238E27FC236}">
                <a16:creationId xmlns:a16="http://schemas.microsoft.com/office/drawing/2014/main" id="{14B6B072-1C07-ABDA-6F78-395CE767BF2C}"/>
              </a:ext>
            </a:extLst>
          </p:cNvPr>
          <p:cNvSpPr>
            <a:spLocks noGrp="1"/>
          </p:cNvSpPr>
          <p:nvPr>
            <p:ph type="ftr" sz="quarter" idx="11"/>
          </p:nvPr>
        </p:nvSpPr>
        <p:spPr/>
        <p:txBody>
          <a:bodyPr/>
          <a:lstStyle/>
          <a:p>
            <a:r>
              <a:rPr lang="en-US"/>
              <a:t>Copyright © 2023 SPIKE Prime Lessons (primelessons.org) CC-BY-NC-SA.  (Last edit: 6/23/2023)</a:t>
            </a:r>
            <a:endParaRPr lang="en-US" dirty="0"/>
          </a:p>
        </p:txBody>
      </p:sp>
      <p:sp>
        <p:nvSpPr>
          <p:cNvPr id="5" name="Slide Number Placeholder 4">
            <a:extLst>
              <a:ext uri="{FF2B5EF4-FFF2-40B4-BE49-F238E27FC236}">
                <a16:creationId xmlns:a16="http://schemas.microsoft.com/office/drawing/2014/main" id="{AD30C1DB-158F-21EA-FF41-02B2F15ACB19}"/>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55971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8F6B-829C-5F20-948D-68C379FA6F31}"/>
              </a:ext>
            </a:extLst>
          </p:cNvPr>
          <p:cNvSpPr>
            <a:spLocks noGrp="1"/>
          </p:cNvSpPr>
          <p:nvPr>
            <p:ph type="title"/>
          </p:nvPr>
        </p:nvSpPr>
        <p:spPr/>
        <p:txBody>
          <a:bodyPr/>
          <a:lstStyle/>
          <a:p>
            <a:r>
              <a:rPr lang="en-US" dirty="0"/>
              <a:t>SOLUTION TO GYRO DRIFT</a:t>
            </a:r>
          </a:p>
        </p:txBody>
      </p:sp>
      <p:sp>
        <p:nvSpPr>
          <p:cNvPr id="3" name="Content Placeholder 2">
            <a:extLst>
              <a:ext uri="{FF2B5EF4-FFF2-40B4-BE49-F238E27FC236}">
                <a16:creationId xmlns:a16="http://schemas.microsoft.com/office/drawing/2014/main" id="{F362CADE-81FB-9B1C-54FD-799AB286CDD2}"/>
              </a:ext>
            </a:extLst>
          </p:cNvPr>
          <p:cNvSpPr>
            <a:spLocks noGrp="1"/>
          </p:cNvSpPr>
          <p:nvPr>
            <p:ph idx="1"/>
          </p:nvPr>
        </p:nvSpPr>
        <p:spPr/>
        <p:txBody>
          <a:bodyPr>
            <a:normAutofit/>
          </a:bodyPr>
          <a:lstStyle/>
          <a:p>
            <a:pPr algn="l"/>
            <a:r>
              <a:rPr lang="en-US" b="0" i="0" dirty="0">
                <a:solidFill>
                  <a:srgbClr val="050505"/>
                </a:solidFill>
                <a:effectLst/>
                <a:latin typeface="inherit"/>
              </a:rPr>
              <a:t>Check if your gyro is drifting before you launch your robot for your match</a:t>
            </a:r>
          </a:p>
          <a:p>
            <a:pPr algn="l"/>
            <a:r>
              <a:rPr lang="en-US" dirty="0">
                <a:solidFill>
                  <a:srgbClr val="050505"/>
                </a:solidFill>
                <a:latin typeface="inherit"/>
              </a:rPr>
              <a:t>If it is drifting, reboot your robot</a:t>
            </a:r>
          </a:p>
        </p:txBody>
      </p:sp>
      <p:sp>
        <p:nvSpPr>
          <p:cNvPr id="4" name="Footer Placeholder 3">
            <a:extLst>
              <a:ext uri="{FF2B5EF4-FFF2-40B4-BE49-F238E27FC236}">
                <a16:creationId xmlns:a16="http://schemas.microsoft.com/office/drawing/2014/main" id="{14B6B072-1C07-ABDA-6F78-395CE767BF2C}"/>
              </a:ext>
            </a:extLst>
          </p:cNvPr>
          <p:cNvSpPr>
            <a:spLocks noGrp="1"/>
          </p:cNvSpPr>
          <p:nvPr>
            <p:ph type="ftr" sz="quarter" idx="11"/>
          </p:nvPr>
        </p:nvSpPr>
        <p:spPr/>
        <p:txBody>
          <a:bodyPr/>
          <a:lstStyle/>
          <a:p>
            <a:r>
              <a:rPr lang="en-US"/>
              <a:t>Copyright © 2023 SPIKE Prime Lessons (primelessons.org) CC-BY-NC-SA.  (Last edit: 6/23/2023)</a:t>
            </a:r>
            <a:endParaRPr lang="en-US" dirty="0"/>
          </a:p>
        </p:txBody>
      </p:sp>
      <p:sp>
        <p:nvSpPr>
          <p:cNvPr id="5" name="Slide Number Placeholder 4">
            <a:extLst>
              <a:ext uri="{FF2B5EF4-FFF2-40B4-BE49-F238E27FC236}">
                <a16:creationId xmlns:a16="http://schemas.microsoft.com/office/drawing/2014/main" id="{AD30C1DB-158F-21EA-FF41-02B2F15ACB19}"/>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TextBox 5">
            <a:extLst>
              <a:ext uri="{FF2B5EF4-FFF2-40B4-BE49-F238E27FC236}">
                <a16:creationId xmlns:a16="http://schemas.microsoft.com/office/drawing/2014/main" id="{10388A8F-DA87-221B-EB3A-6009C03F5D67}"/>
              </a:ext>
            </a:extLst>
          </p:cNvPr>
          <p:cNvSpPr txBox="1"/>
          <p:nvPr/>
        </p:nvSpPr>
        <p:spPr>
          <a:xfrm>
            <a:off x="542613" y="5487334"/>
            <a:ext cx="8078993" cy="646331"/>
          </a:xfrm>
          <a:prstGeom prst="rect">
            <a:avLst/>
          </a:prstGeom>
          <a:noFill/>
        </p:spPr>
        <p:txBody>
          <a:bodyPr wrap="square" rtlCol="0">
            <a:spAutoFit/>
          </a:bodyPr>
          <a:lstStyle/>
          <a:p>
            <a:pPr algn="ctr"/>
            <a:r>
              <a:rPr lang="en-US" b="0" i="0" dirty="0">
                <a:solidFill>
                  <a:srgbClr val="050505"/>
                </a:solidFill>
                <a:effectLst/>
                <a:latin typeface="inherit"/>
              </a:rPr>
              <a:t>If the display shows an unhappy face when you press the left hub button while the hub is still, you will need to reboot your robot.</a:t>
            </a:r>
            <a:endParaRPr lang="en-US" b="0" i="0" dirty="0">
              <a:solidFill>
                <a:srgbClr val="050505"/>
              </a:solidFill>
              <a:effectLst/>
              <a:latin typeface="system-ui"/>
            </a:endParaRPr>
          </a:p>
        </p:txBody>
      </p:sp>
      <p:pic>
        <p:nvPicPr>
          <p:cNvPr id="8" name="Picture 7" descr="A picture containing text, screenshot, font, number&#10;&#10;Description automatically generated">
            <a:extLst>
              <a:ext uri="{FF2B5EF4-FFF2-40B4-BE49-F238E27FC236}">
                <a16:creationId xmlns:a16="http://schemas.microsoft.com/office/drawing/2014/main" id="{68D695BC-9CEB-F380-F91F-5DC0F11BE055}"/>
              </a:ext>
            </a:extLst>
          </p:cNvPr>
          <p:cNvPicPr>
            <a:picLocks noChangeAspect="1"/>
          </p:cNvPicPr>
          <p:nvPr/>
        </p:nvPicPr>
        <p:blipFill>
          <a:blip r:embed="rId2"/>
          <a:stretch>
            <a:fillRect/>
          </a:stretch>
        </p:blipFill>
        <p:spPr>
          <a:xfrm>
            <a:off x="1326776" y="1953898"/>
            <a:ext cx="6443832" cy="3439542"/>
          </a:xfrm>
          <a:prstGeom prst="rect">
            <a:avLst/>
          </a:prstGeom>
        </p:spPr>
      </p:pic>
    </p:spTree>
    <p:extLst>
      <p:ext uri="{BB962C8B-B14F-4D97-AF65-F5344CB8AC3E}">
        <p14:creationId xmlns:p14="http://schemas.microsoft.com/office/powerpoint/2010/main" val="76797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SPIKE Prime Lessons (primelessons.org) CC-BY-NC-SA.  (Last edit: 6/23/2023)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1573</TotalTime>
  <Words>325</Words>
  <Application>Microsoft Macintosh PowerPoint</Application>
  <PresentationFormat>On-screen Show (4:3)</PresentationFormat>
  <Paragraphs>26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Gill Sans MT</vt:lpstr>
      <vt:lpstr>Helvetica Neue</vt:lpstr>
      <vt:lpstr>inherit</vt:lpstr>
      <vt:lpstr>system-ui</vt:lpstr>
      <vt:lpstr>Wingdings 2</vt:lpstr>
      <vt:lpstr>Dividend</vt:lpstr>
      <vt:lpstr>GRYO DRIFT</vt:lpstr>
      <vt:lpstr>Lesson Objectives</vt:lpstr>
      <vt:lpstr>GYRO PROBLEMS</vt:lpstr>
      <vt:lpstr>SOLUTION TO GYRO DRIFT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158</cp:revision>
  <dcterms:created xsi:type="dcterms:W3CDTF">2016-07-04T02:35:12Z</dcterms:created>
  <dcterms:modified xsi:type="dcterms:W3CDTF">2023-06-23T15:28:36Z</dcterms:modified>
</cp:coreProperties>
</file>