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382"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54" y="685800"/>
            <a:ext cx="2571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34974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78d12fea5_0_0:notes"/>
          <p:cNvSpPr>
            <a:spLocks noGrp="1" noRot="1" noChangeAspect="1"/>
          </p:cNvSpPr>
          <p:nvPr>
            <p:ph type="sldImg" idx="2"/>
          </p:nvPr>
        </p:nvSpPr>
        <p:spPr>
          <a:xfrm>
            <a:off x="2143454" y="685800"/>
            <a:ext cx="2571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78d12fe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2660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ec7f6b029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ec7f6b0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35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ec7f6b029_0_12: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ec7f6b02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919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dc5b90ebf_1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dc5b90e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502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ec7f6b029_0_3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ec7f6b02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91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ec7f6b029_0_66:notes"/>
          <p:cNvSpPr>
            <a:spLocks noGrp="1" noRot="1" noChangeAspect="1"/>
          </p:cNvSpPr>
          <p:nvPr>
            <p:ph type="sldImg" idx="2"/>
          </p:nvPr>
        </p:nvSpPr>
        <p:spPr>
          <a:xfrm>
            <a:off x="2143454" y="685800"/>
            <a:ext cx="2571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ec7f6b02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668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ecd18658d_1_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ecd18658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454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ecd18658d_1_1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ecd18658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9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78b6295a9_0_55: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78b6295a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nl-NL" noProof="0" dirty="0"/>
          </a:p>
        </p:txBody>
      </p:sp>
    </p:spTree>
    <p:extLst>
      <p:ext uri="{BB962C8B-B14F-4D97-AF65-F5344CB8AC3E}">
        <p14:creationId xmlns:p14="http://schemas.microsoft.com/office/powerpoint/2010/main" val="380537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78b6295a9_0_2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78b6295a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1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78b6295a9_0_7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78b6295a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78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78b6295a9_0_97: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78b6295a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9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dc5b90ebf_3_2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dc5b90ebf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02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ee922b3ca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ee922b3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72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dc5b90ebf_3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dc5b90eb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767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ee922b3ca_0_18: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aee922b3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1323689"/>
            <a:ext cx="6390300" cy="3649200"/>
          </a:xfrm>
          <a:prstGeom prst="rect">
            <a:avLst/>
          </a:prstGeom>
        </p:spPr>
        <p:txBody>
          <a:bodyPr spcFirstLastPara="1" wrap="square" lIns="111775" tIns="111775" rIns="111775" bIns="111775" anchor="b" anchorCtr="0">
            <a:no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a:endParaRPr/>
          </a:p>
        </p:txBody>
      </p:sp>
      <p:sp>
        <p:nvSpPr>
          <p:cNvPr id="11" name="Google Shape;11;p2"/>
          <p:cNvSpPr txBox="1">
            <a:spLocks noGrp="1"/>
          </p:cNvSpPr>
          <p:nvPr>
            <p:ph type="subTitle" idx="1"/>
          </p:nvPr>
        </p:nvSpPr>
        <p:spPr>
          <a:xfrm>
            <a:off x="233775" y="5038444"/>
            <a:ext cx="6390300" cy="1409100"/>
          </a:xfrm>
          <a:prstGeom prst="rect">
            <a:avLst/>
          </a:prstGeom>
        </p:spPr>
        <p:txBody>
          <a:bodyPr spcFirstLastPara="1" wrap="square" lIns="111775" tIns="111775" rIns="111775" bIns="11177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12" name="Google Shape;12;p2"/>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966444"/>
            <a:ext cx="6390300" cy="3490800"/>
          </a:xfrm>
          <a:prstGeom prst="rect">
            <a:avLst/>
          </a:prstGeom>
        </p:spPr>
        <p:txBody>
          <a:bodyPr spcFirstLastPara="1" wrap="square" lIns="111775" tIns="111775" rIns="111775" bIns="111775" anchor="b" anchorCtr="0">
            <a:noAutofit/>
          </a:bodyPr>
          <a:lstStyle>
            <a:lvl1pPr lvl="0" algn="ctr">
              <a:spcBef>
                <a:spcPts val="0"/>
              </a:spcBef>
              <a:spcAft>
                <a:spcPts val="0"/>
              </a:spcAft>
              <a:buSzPts val="14700"/>
              <a:buNone/>
              <a:defRPr sz="14700"/>
            </a:lvl1pPr>
            <a:lvl2pPr lvl="1" algn="ctr">
              <a:spcBef>
                <a:spcPts val="0"/>
              </a:spcBef>
              <a:spcAft>
                <a:spcPts val="0"/>
              </a:spcAft>
              <a:buSzPts val="14700"/>
              <a:buNone/>
              <a:defRPr sz="14700"/>
            </a:lvl2pPr>
            <a:lvl3pPr lvl="2" algn="ctr">
              <a:spcBef>
                <a:spcPts val="0"/>
              </a:spcBef>
              <a:spcAft>
                <a:spcPts val="0"/>
              </a:spcAft>
              <a:buSzPts val="14700"/>
              <a:buNone/>
              <a:defRPr sz="14700"/>
            </a:lvl3pPr>
            <a:lvl4pPr lvl="3" algn="ctr">
              <a:spcBef>
                <a:spcPts val="0"/>
              </a:spcBef>
              <a:spcAft>
                <a:spcPts val="0"/>
              </a:spcAft>
              <a:buSzPts val="14700"/>
              <a:buNone/>
              <a:defRPr sz="14700"/>
            </a:lvl4pPr>
            <a:lvl5pPr lvl="4" algn="ctr">
              <a:spcBef>
                <a:spcPts val="0"/>
              </a:spcBef>
              <a:spcAft>
                <a:spcPts val="0"/>
              </a:spcAft>
              <a:buSzPts val="14700"/>
              <a:buNone/>
              <a:defRPr sz="14700"/>
            </a:lvl5pPr>
            <a:lvl6pPr lvl="5" algn="ctr">
              <a:spcBef>
                <a:spcPts val="0"/>
              </a:spcBef>
              <a:spcAft>
                <a:spcPts val="0"/>
              </a:spcAft>
              <a:buSzPts val="14700"/>
              <a:buNone/>
              <a:defRPr sz="14700"/>
            </a:lvl6pPr>
            <a:lvl7pPr lvl="6" algn="ctr">
              <a:spcBef>
                <a:spcPts val="0"/>
              </a:spcBef>
              <a:spcAft>
                <a:spcPts val="0"/>
              </a:spcAft>
              <a:buSzPts val="14700"/>
              <a:buNone/>
              <a:defRPr sz="14700"/>
            </a:lvl7pPr>
            <a:lvl8pPr lvl="7" algn="ctr">
              <a:spcBef>
                <a:spcPts val="0"/>
              </a:spcBef>
              <a:spcAft>
                <a:spcPts val="0"/>
              </a:spcAft>
              <a:buSzPts val="14700"/>
              <a:buNone/>
              <a:defRPr sz="14700"/>
            </a:lvl8pPr>
            <a:lvl9pPr lvl="8" algn="ctr">
              <a:spcBef>
                <a:spcPts val="0"/>
              </a:spcBef>
              <a:spcAft>
                <a:spcPts val="0"/>
              </a:spcAft>
              <a:buSzPts val="14700"/>
              <a:buNone/>
              <a:defRPr sz="14700"/>
            </a:lvl9pPr>
          </a:lstStyle>
          <a:p>
            <a:r>
              <a:t>xx%</a:t>
            </a:r>
          </a:p>
        </p:txBody>
      </p:sp>
      <p:sp>
        <p:nvSpPr>
          <p:cNvPr id="46" name="Google Shape;46;p11"/>
          <p:cNvSpPr txBox="1">
            <a:spLocks noGrp="1"/>
          </p:cNvSpPr>
          <p:nvPr>
            <p:ph type="body" idx="1"/>
          </p:nvPr>
        </p:nvSpPr>
        <p:spPr>
          <a:xfrm>
            <a:off x="233775" y="5603956"/>
            <a:ext cx="6390300" cy="2312400"/>
          </a:xfrm>
          <a:prstGeom prst="rect">
            <a:avLst/>
          </a:prstGeom>
        </p:spPr>
        <p:txBody>
          <a:bodyPr spcFirstLastPara="1" wrap="square" lIns="111775" tIns="111775" rIns="111775" bIns="111775" anchor="t" anchorCtr="0">
            <a:noAutofit/>
          </a:bodyPr>
          <a:lstStyle>
            <a:lvl1pPr marL="457200" lvl="0" indent="-368300" algn="ctr">
              <a:spcBef>
                <a:spcPts val="0"/>
              </a:spcBef>
              <a:spcAft>
                <a:spcPts val="0"/>
              </a:spcAft>
              <a:buSzPts val="2200"/>
              <a:buChar char="●"/>
              <a:defRPr/>
            </a:lvl1pPr>
            <a:lvl2pPr marL="914400" lvl="1" indent="-336550" algn="ctr">
              <a:spcBef>
                <a:spcPts val="2000"/>
              </a:spcBef>
              <a:spcAft>
                <a:spcPts val="0"/>
              </a:spcAft>
              <a:buSzPts val="1700"/>
              <a:buChar char="○"/>
              <a:defRPr/>
            </a:lvl2pPr>
            <a:lvl3pPr marL="1371600" lvl="2" indent="-336550" algn="ctr">
              <a:spcBef>
                <a:spcPts val="2000"/>
              </a:spcBef>
              <a:spcAft>
                <a:spcPts val="0"/>
              </a:spcAft>
              <a:buSzPts val="1700"/>
              <a:buChar char="■"/>
              <a:defRPr/>
            </a:lvl3pPr>
            <a:lvl4pPr marL="1828800" lvl="3" indent="-336550" algn="ctr">
              <a:spcBef>
                <a:spcPts val="2000"/>
              </a:spcBef>
              <a:spcAft>
                <a:spcPts val="0"/>
              </a:spcAft>
              <a:buSzPts val="1700"/>
              <a:buChar char="●"/>
              <a:defRPr/>
            </a:lvl4pPr>
            <a:lvl5pPr marL="2286000" lvl="4" indent="-336550" algn="ctr">
              <a:spcBef>
                <a:spcPts val="2000"/>
              </a:spcBef>
              <a:spcAft>
                <a:spcPts val="0"/>
              </a:spcAft>
              <a:buSzPts val="1700"/>
              <a:buChar char="○"/>
              <a:defRPr/>
            </a:lvl5pPr>
            <a:lvl6pPr marL="2743200" lvl="5" indent="-336550" algn="ctr">
              <a:spcBef>
                <a:spcPts val="2000"/>
              </a:spcBef>
              <a:spcAft>
                <a:spcPts val="0"/>
              </a:spcAft>
              <a:buSzPts val="1700"/>
              <a:buChar char="■"/>
              <a:defRPr/>
            </a:lvl6pPr>
            <a:lvl7pPr marL="3200400" lvl="6" indent="-336550" algn="ctr">
              <a:spcBef>
                <a:spcPts val="2000"/>
              </a:spcBef>
              <a:spcAft>
                <a:spcPts val="0"/>
              </a:spcAft>
              <a:buSzPts val="1700"/>
              <a:buChar char="●"/>
              <a:defRPr/>
            </a:lvl7pPr>
            <a:lvl8pPr marL="3657600" lvl="7" indent="-336550" algn="ctr">
              <a:spcBef>
                <a:spcPts val="2000"/>
              </a:spcBef>
              <a:spcAft>
                <a:spcPts val="0"/>
              </a:spcAft>
              <a:buSzPts val="1700"/>
              <a:buChar char="○"/>
              <a:defRPr/>
            </a:lvl8pPr>
            <a:lvl9pPr marL="4114800" lvl="8" indent="-336550" algn="ctr">
              <a:spcBef>
                <a:spcPts val="2000"/>
              </a:spcBef>
              <a:spcAft>
                <a:spcPts val="2000"/>
              </a:spcAft>
              <a:buSzPts val="1700"/>
              <a:buChar char="■"/>
              <a:defRPr/>
            </a:lvl9pPr>
          </a:lstStyle>
          <a:p>
            <a:endParaRPr/>
          </a:p>
        </p:txBody>
      </p:sp>
      <p:sp>
        <p:nvSpPr>
          <p:cNvPr id="47" name="Google Shape;47;p11"/>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3823733"/>
            <a:ext cx="6390300" cy="1496400"/>
          </a:xfrm>
          <a:prstGeom prst="rect">
            <a:avLst/>
          </a:prstGeom>
        </p:spPr>
        <p:txBody>
          <a:bodyPr spcFirstLastPara="1" wrap="square" lIns="111775" tIns="111775" rIns="111775" bIns="111775" anchor="ctr"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15" name="Google Shape;15;p3"/>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791156"/>
            <a:ext cx="6390300" cy="1018200"/>
          </a:xfrm>
          <a:prstGeom prst="rect">
            <a:avLst/>
          </a:prstGeom>
        </p:spPr>
        <p:txBody>
          <a:bodyPr spcFirstLastPara="1" wrap="square" lIns="111775" tIns="111775" rIns="111775" bIns="11177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8" name="Google Shape;18;p4"/>
          <p:cNvSpPr txBox="1">
            <a:spLocks noGrp="1"/>
          </p:cNvSpPr>
          <p:nvPr>
            <p:ph type="body" idx="1"/>
          </p:nvPr>
        </p:nvSpPr>
        <p:spPr>
          <a:xfrm>
            <a:off x="233775" y="2048844"/>
            <a:ext cx="6390300" cy="6073500"/>
          </a:xfrm>
          <a:prstGeom prst="rect">
            <a:avLst/>
          </a:prstGeom>
        </p:spPr>
        <p:txBody>
          <a:bodyPr spcFirstLastPara="1" wrap="square" lIns="111775" tIns="111775" rIns="111775" bIns="111775" anchor="t"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19" name="Google Shape;19;p4"/>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791156"/>
            <a:ext cx="6390300" cy="1018200"/>
          </a:xfrm>
          <a:prstGeom prst="rect">
            <a:avLst/>
          </a:prstGeom>
        </p:spPr>
        <p:txBody>
          <a:bodyPr spcFirstLastPara="1" wrap="square" lIns="111775" tIns="111775" rIns="111775" bIns="11177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Google Shape;22;p5"/>
          <p:cNvSpPr txBox="1">
            <a:spLocks noGrp="1"/>
          </p:cNvSpPr>
          <p:nvPr>
            <p:ph type="body" idx="1"/>
          </p:nvPr>
        </p:nvSpPr>
        <p:spPr>
          <a:xfrm>
            <a:off x="233775" y="2048844"/>
            <a:ext cx="2999700" cy="6073500"/>
          </a:xfrm>
          <a:prstGeom prst="rect">
            <a:avLst/>
          </a:prstGeom>
        </p:spPr>
        <p:txBody>
          <a:bodyPr spcFirstLastPara="1" wrap="square" lIns="111775" tIns="111775" rIns="111775" bIns="111775"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3624300" y="2048844"/>
            <a:ext cx="2999700" cy="6073500"/>
          </a:xfrm>
          <a:prstGeom prst="rect">
            <a:avLst/>
          </a:prstGeom>
        </p:spPr>
        <p:txBody>
          <a:bodyPr spcFirstLastPara="1" wrap="square" lIns="111775" tIns="111775" rIns="111775" bIns="111775" anchor="t" anchorCtr="0">
            <a:noAutofit/>
          </a:bodyPr>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791156"/>
            <a:ext cx="6390300" cy="1018200"/>
          </a:xfrm>
          <a:prstGeom prst="rect">
            <a:avLst/>
          </a:prstGeom>
        </p:spPr>
        <p:txBody>
          <a:bodyPr spcFirstLastPara="1" wrap="square" lIns="111775" tIns="111775" rIns="111775" bIns="11177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6"/>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987733"/>
            <a:ext cx="2106000" cy="1343400"/>
          </a:xfrm>
          <a:prstGeom prst="rect">
            <a:avLst/>
          </a:prstGeom>
        </p:spPr>
        <p:txBody>
          <a:bodyPr spcFirstLastPara="1" wrap="square" lIns="111775" tIns="111775" rIns="111775" bIns="111775" anchor="b" anchorCtr="0">
            <a:noAutofit/>
          </a:bodyPr>
          <a:lstStyle>
            <a:lvl1pPr lvl="0">
              <a:spcBef>
                <a:spcPts val="0"/>
              </a:spcBef>
              <a:spcAft>
                <a:spcPts val="0"/>
              </a:spcAft>
              <a:buSzPts val="2900"/>
              <a:buNone/>
              <a:defRPr sz="2900"/>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a:endParaRPr/>
          </a:p>
        </p:txBody>
      </p:sp>
      <p:sp>
        <p:nvSpPr>
          <p:cNvPr id="30" name="Google Shape;30;p7"/>
          <p:cNvSpPr txBox="1">
            <a:spLocks noGrp="1"/>
          </p:cNvSpPr>
          <p:nvPr>
            <p:ph type="body" idx="1"/>
          </p:nvPr>
        </p:nvSpPr>
        <p:spPr>
          <a:xfrm>
            <a:off x="233775" y="2470400"/>
            <a:ext cx="2106000" cy="5652300"/>
          </a:xfrm>
          <a:prstGeom prst="rect">
            <a:avLst/>
          </a:prstGeom>
        </p:spPr>
        <p:txBody>
          <a:bodyPr spcFirstLastPara="1" wrap="square" lIns="111775" tIns="111775" rIns="111775" bIns="111775"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800267"/>
            <a:ext cx="4775700" cy="7272600"/>
          </a:xfrm>
          <a:prstGeom prst="rect">
            <a:avLst/>
          </a:prstGeom>
        </p:spPr>
        <p:txBody>
          <a:bodyPr spcFirstLastPara="1" wrap="square" lIns="111775" tIns="111775" rIns="111775" bIns="111775" anchor="ctr"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
        <p:nvSpPr>
          <p:cNvPr id="34" name="Google Shape;34;p8"/>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222"/>
            <a:ext cx="3429000" cy="9144000"/>
          </a:xfrm>
          <a:prstGeom prst="rect">
            <a:avLst/>
          </a:prstGeom>
          <a:solidFill>
            <a:schemeClr val="lt2"/>
          </a:solidFill>
          <a:ln>
            <a:noFill/>
          </a:ln>
        </p:spPr>
        <p:txBody>
          <a:bodyPr spcFirstLastPara="1" wrap="square" lIns="111775" tIns="111775" rIns="111775" bIns="1117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99125" y="2192311"/>
            <a:ext cx="3033600" cy="2635200"/>
          </a:xfrm>
          <a:prstGeom prst="rect">
            <a:avLst/>
          </a:prstGeom>
        </p:spPr>
        <p:txBody>
          <a:bodyPr spcFirstLastPara="1" wrap="square" lIns="111775" tIns="111775" rIns="111775" bIns="111775" anchor="b" anchorCtr="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8" name="Google Shape;38;p9"/>
          <p:cNvSpPr txBox="1">
            <a:spLocks noGrp="1"/>
          </p:cNvSpPr>
          <p:nvPr>
            <p:ph type="subTitle" idx="1"/>
          </p:nvPr>
        </p:nvSpPr>
        <p:spPr>
          <a:xfrm>
            <a:off x="199125" y="4983244"/>
            <a:ext cx="3033600" cy="2195700"/>
          </a:xfrm>
          <a:prstGeom prst="rect">
            <a:avLst/>
          </a:prstGeom>
        </p:spPr>
        <p:txBody>
          <a:bodyPr spcFirstLastPara="1" wrap="square" lIns="111775" tIns="111775" rIns="111775" bIns="111775" anchor="t"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9" name="Google Shape;39;p9"/>
          <p:cNvSpPr txBox="1">
            <a:spLocks noGrp="1"/>
          </p:cNvSpPr>
          <p:nvPr>
            <p:ph type="body" idx="2"/>
          </p:nvPr>
        </p:nvSpPr>
        <p:spPr>
          <a:xfrm>
            <a:off x="3704625" y="1287244"/>
            <a:ext cx="2877900" cy="6569100"/>
          </a:xfrm>
          <a:prstGeom prst="rect">
            <a:avLst/>
          </a:prstGeom>
        </p:spPr>
        <p:txBody>
          <a:bodyPr spcFirstLastPara="1" wrap="square" lIns="111775" tIns="111775" rIns="111775" bIns="111775" anchor="ctr" anchorCtr="0">
            <a:noAutofit/>
          </a:bodyPr>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40" name="Google Shape;40;p9"/>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7521022"/>
            <a:ext cx="4499100" cy="1075800"/>
          </a:xfrm>
          <a:prstGeom prst="rect">
            <a:avLst/>
          </a:prstGeom>
        </p:spPr>
        <p:txBody>
          <a:bodyPr spcFirstLastPara="1" wrap="square" lIns="111775" tIns="111775" rIns="111775" bIns="111775" anchor="ctr" anchorCtr="0">
            <a:noAutofit/>
          </a:bodyPr>
          <a:lstStyle>
            <a:lvl1pPr marL="457200" lvl="0" indent="-228600">
              <a:lnSpc>
                <a:spcPct val="100000"/>
              </a:lnSpc>
              <a:spcBef>
                <a:spcPts val="0"/>
              </a:spcBef>
              <a:spcAft>
                <a:spcPts val="0"/>
              </a:spcAft>
              <a:buSzPts val="2200"/>
              <a:buNone/>
              <a:defRPr/>
            </a:lvl1pPr>
          </a:lstStyle>
          <a:p>
            <a:endParaRPr/>
          </a:p>
        </p:txBody>
      </p:sp>
      <p:sp>
        <p:nvSpPr>
          <p:cNvPr id="43" name="Google Shape;43;p10"/>
          <p:cNvSpPr txBox="1">
            <a:spLocks noGrp="1"/>
          </p:cNvSpPr>
          <p:nvPr>
            <p:ph type="sldNum" idx="12"/>
          </p:nvPr>
        </p:nvSpPr>
        <p:spPr>
          <a:xfrm>
            <a:off x="6354343" y="8290163"/>
            <a:ext cx="411900" cy="699600"/>
          </a:xfrm>
          <a:prstGeom prst="rect">
            <a:avLst/>
          </a:prstGeom>
        </p:spPr>
        <p:txBody>
          <a:bodyPr spcFirstLastPara="1" wrap="square" lIns="111775" tIns="111775" rIns="111775" bIns="111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791156"/>
            <a:ext cx="6390300" cy="1018200"/>
          </a:xfrm>
          <a:prstGeom prst="rect">
            <a:avLst/>
          </a:prstGeom>
          <a:noFill/>
          <a:ln>
            <a:noFill/>
          </a:ln>
        </p:spPr>
        <p:txBody>
          <a:bodyPr spcFirstLastPara="1" wrap="square" lIns="111775" tIns="111775" rIns="111775" bIns="111775" anchor="t" anchorCtr="0">
            <a:noAutofit/>
          </a:bodyPr>
          <a:lstStyle>
            <a:lvl1pPr lvl="0">
              <a:spcBef>
                <a:spcPts val="0"/>
              </a:spcBef>
              <a:spcAft>
                <a:spcPts val="0"/>
              </a:spcAft>
              <a:buClr>
                <a:schemeClr val="dk1"/>
              </a:buClr>
              <a:buSzPts val="3400"/>
              <a:buNone/>
              <a:defRPr sz="3400">
                <a:solidFill>
                  <a:schemeClr val="dk1"/>
                </a:solidFill>
              </a:defRPr>
            </a:lvl1pPr>
            <a:lvl2pPr lvl="1">
              <a:spcBef>
                <a:spcPts val="0"/>
              </a:spcBef>
              <a:spcAft>
                <a:spcPts val="0"/>
              </a:spcAft>
              <a:buClr>
                <a:schemeClr val="dk1"/>
              </a:buClr>
              <a:buSzPts val="3400"/>
              <a:buNone/>
              <a:defRPr sz="3400">
                <a:solidFill>
                  <a:schemeClr val="dk1"/>
                </a:solidFill>
              </a:defRPr>
            </a:lvl2pPr>
            <a:lvl3pPr lvl="2">
              <a:spcBef>
                <a:spcPts val="0"/>
              </a:spcBef>
              <a:spcAft>
                <a:spcPts val="0"/>
              </a:spcAft>
              <a:buClr>
                <a:schemeClr val="dk1"/>
              </a:buClr>
              <a:buSzPts val="3400"/>
              <a:buNone/>
              <a:defRPr sz="3400">
                <a:solidFill>
                  <a:schemeClr val="dk1"/>
                </a:solidFill>
              </a:defRPr>
            </a:lvl3pPr>
            <a:lvl4pPr lvl="3">
              <a:spcBef>
                <a:spcPts val="0"/>
              </a:spcBef>
              <a:spcAft>
                <a:spcPts val="0"/>
              </a:spcAft>
              <a:buClr>
                <a:schemeClr val="dk1"/>
              </a:buClr>
              <a:buSzPts val="3400"/>
              <a:buNone/>
              <a:defRPr sz="3400">
                <a:solidFill>
                  <a:schemeClr val="dk1"/>
                </a:solidFill>
              </a:defRPr>
            </a:lvl4pPr>
            <a:lvl5pPr lvl="4">
              <a:spcBef>
                <a:spcPts val="0"/>
              </a:spcBef>
              <a:spcAft>
                <a:spcPts val="0"/>
              </a:spcAft>
              <a:buClr>
                <a:schemeClr val="dk1"/>
              </a:buClr>
              <a:buSzPts val="3400"/>
              <a:buNone/>
              <a:defRPr sz="3400">
                <a:solidFill>
                  <a:schemeClr val="dk1"/>
                </a:solidFill>
              </a:defRPr>
            </a:lvl5pPr>
            <a:lvl6pPr lvl="5">
              <a:spcBef>
                <a:spcPts val="0"/>
              </a:spcBef>
              <a:spcAft>
                <a:spcPts val="0"/>
              </a:spcAft>
              <a:buClr>
                <a:schemeClr val="dk1"/>
              </a:buClr>
              <a:buSzPts val="3400"/>
              <a:buNone/>
              <a:defRPr sz="3400">
                <a:solidFill>
                  <a:schemeClr val="dk1"/>
                </a:solidFill>
              </a:defRPr>
            </a:lvl6pPr>
            <a:lvl7pPr lvl="6">
              <a:spcBef>
                <a:spcPts val="0"/>
              </a:spcBef>
              <a:spcAft>
                <a:spcPts val="0"/>
              </a:spcAft>
              <a:buClr>
                <a:schemeClr val="dk1"/>
              </a:buClr>
              <a:buSzPts val="3400"/>
              <a:buNone/>
              <a:defRPr sz="3400">
                <a:solidFill>
                  <a:schemeClr val="dk1"/>
                </a:solidFill>
              </a:defRPr>
            </a:lvl7pPr>
            <a:lvl8pPr lvl="7">
              <a:spcBef>
                <a:spcPts val="0"/>
              </a:spcBef>
              <a:spcAft>
                <a:spcPts val="0"/>
              </a:spcAft>
              <a:buClr>
                <a:schemeClr val="dk1"/>
              </a:buClr>
              <a:buSzPts val="3400"/>
              <a:buNone/>
              <a:defRPr sz="3400">
                <a:solidFill>
                  <a:schemeClr val="dk1"/>
                </a:solidFill>
              </a:defRPr>
            </a:lvl8pPr>
            <a:lvl9pPr lvl="8">
              <a:spcBef>
                <a:spcPts val="0"/>
              </a:spcBef>
              <a:spcAft>
                <a:spcPts val="0"/>
              </a:spcAft>
              <a:buClr>
                <a:schemeClr val="dk1"/>
              </a:buClr>
              <a:buSzPts val="3400"/>
              <a:buNone/>
              <a:defRPr sz="3400">
                <a:solidFill>
                  <a:schemeClr val="dk1"/>
                </a:solidFill>
              </a:defRPr>
            </a:lvl9pPr>
          </a:lstStyle>
          <a:p>
            <a:endParaRPr/>
          </a:p>
        </p:txBody>
      </p:sp>
      <p:sp>
        <p:nvSpPr>
          <p:cNvPr id="7" name="Google Shape;7;p1"/>
          <p:cNvSpPr txBox="1">
            <a:spLocks noGrp="1"/>
          </p:cNvSpPr>
          <p:nvPr>
            <p:ph type="body" idx="1"/>
          </p:nvPr>
        </p:nvSpPr>
        <p:spPr>
          <a:xfrm>
            <a:off x="233775" y="2048844"/>
            <a:ext cx="6390300" cy="6073500"/>
          </a:xfrm>
          <a:prstGeom prst="rect">
            <a:avLst/>
          </a:prstGeom>
          <a:noFill/>
          <a:ln>
            <a:noFill/>
          </a:ln>
        </p:spPr>
        <p:txBody>
          <a:bodyPr spcFirstLastPara="1" wrap="square" lIns="111775" tIns="111775" rIns="111775" bIns="111775" anchor="t" anchorCtr="0">
            <a:noAutofit/>
          </a:bodyPr>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2000"/>
              </a:spcBef>
              <a:spcAft>
                <a:spcPts val="0"/>
              </a:spcAft>
              <a:buClr>
                <a:schemeClr val="dk2"/>
              </a:buClr>
              <a:buSzPts val="1700"/>
              <a:buChar char="○"/>
              <a:defRPr sz="1700">
                <a:solidFill>
                  <a:schemeClr val="dk2"/>
                </a:solidFill>
              </a:defRPr>
            </a:lvl2pPr>
            <a:lvl3pPr marL="1371600" lvl="2" indent="-336550">
              <a:lnSpc>
                <a:spcPct val="115000"/>
              </a:lnSpc>
              <a:spcBef>
                <a:spcPts val="2000"/>
              </a:spcBef>
              <a:spcAft>
                <a:spcPts val="0"/>
              </a:spcAft>
              <a:buClr>
                <a:schemeClr val="dk2"/>
              </a:buClr>
              <a:buSzPts val="1700"/>
              <a:buChar char="■"/>
              <a:defRPr sz="1700">
                <a:solidFill>
                  <a:schemeClr val="dk2"/>
                </a:solidFill>
              </a:defRPr>
            </a:lvl3pPr>
            <a:lvl4pPr marL="1828800" lvl="3" indent="-336550">
              <a:lnSpc>
                <a:spcPct val="115000"/>
              </a:lnSpc>
              <a:spcBef>
                <a:spcPts val="2000"/>
              </a:spcBef>
              <a:spcAft>
                <a:spcPts val="0"/>
              </a:spcAft>
              <a:buClr>
                <a:schemeClr val="dk2"/>
              </a:buClr>
              <a:buSzPts val="1700"/>
              <a:buChar char="●"/>
              <a:defRPr sz="1700">
                <a:solidFill>
                  <a:schemeClr val="dk2"/>
                </a:solidFill>
              </a:defRPr>
            </a:lvl4pPr>
            <a:lvl5pPr marL="2286000" lvl="4" indent="-336550">
              <a:lnSpc>
                <a:spcPct val="115000"/>
              </a:lnSpc>
              <a:spcBef>
                <a:spcPts val="2000"/>
              </a:spcBef>
              <a:spcAft>
                <a:spcPts val="0"/>
              </a:spcAft>
              <a:buClr>
                <a:schemeClr val="dk2"/>
              </a:buClr>
              <a:buSzPts val="1700"/>
              <a:buChar char="○"/>
              <a:defRPr sz="1700">
                <a:solidFill>
                  <a:schemeClr val="dk2"/>
                </a:solidFill>
              </a:defRPr>
            </a:lvl5pPr>
            <a:lvl6pPr marL="2743200" lvl="5" indent="-336550">
              <a:lnSpc>
                <a:spcPct val="115000"/>
              </a:lnSpc>
              <a:spcBef>
                <a:spcPts val="2000"/>
              </a:spcBef>
              <a:spcAft>
                <a:spcPts val="0"/>
              </a:spcAft>
              <a:buClr>
                <a:schemeClr val="dk2"/>
              </a:buClr>
              <a:buSzPts val="1700"/>
              <a:buChar char="■"/>
              <a:defRPr sz="1700">
                <a:solidFill>
                  <a:schemeClr val="dk2"/>
                </a:solidFill>
              </a:defRPr>
            </a:lvl6pPr>
            <a:lvl7pPr marL="3200400" lvl="6" indent="-336550">
              <a:lnSpc>
                <a:spcPct val="115000"/>
              </a:lnSpc>
              <a:spcBef>
                <a:spcPts val="2000"/>
              </a:spcBef>
              <a:spcAft>
                <a:spcPts val="0"/>
              </a:spcAft>
              <a:buClr>
                <a:schemeClr val="dk2"/>
              </a:buClr>
              <a:buSzPts val="1700"/>
              <a:buChar char="●"/>
              <a:defRPr sz="1700">
                <a:solidFill>
                  <a:schemeClr val="dk2"/>
                </a:solidFill>
              </a:defRPr>
            </a:lvl7pPr>
            <a:lvl8pPr marL="3657600" lvl="7" indent="-336550">
              <a:lnSpc>
                <a:spcPct val="115000"/>
              </a:lnSpc>
              <a:spcBef>
                <a:spcPts val="2000"/>
              </a:spcBef>
              <a:spcAft>
                <a:spcPts val="0"/>
              </a:spcAft>
              <a:buClr>
                <a:schemeClr val="dk2"/>
              </a:buClr>
              <a:buSzPts val="1700"/>
              <a:buChar char="○"/>
              <a:defRPr sz="1700">
                <a:solidFill>
                  <a:schemeClr val="dk2"/>
                </a:solidFill>
              </a:defRPr>
            </a:lvl8pPr>
            <a:lvl9pPr marL="4114800" lvl="8" indent="-336550">
              <a:lnSpc>
                <a:spcPct val="115000"/>
              </a:lnSpc>
              <a:spcBef>
                <a:spcPts val="2000"/>
              </a:spcBef>
              <a:spcAft>
                <a:spcPts val="200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6354343" y="8290163"/>
            <a:ext cx="411900" cy="699600"/>
          </a:xfrm>
          <a:prstGeom prst="rect">
            <a:avLst/>
          </a:prstGeom>
          <a:noFill/>
          <a:ln>
            <a:noFill/>
          </a:ln>
        </p:spPr>
        <p:txBody>
          <a:bodyPr spcFirstLastPara="1" wrap="square" lIns="111775" tIns="111775" rIns="111775" bIns="111775" anchor="ctr" anchorCtr="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1.png"/><Relationship Id="rId4" Type="http://schemas.openxmlformats.org/officeDocument/2006/relationships/image" Target="../media/image59.png"/><Relationship Id="rId9"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1.png"/><Relationship Id="rId4" Type="http://schemas.openxmlformats.org/officeDocument/2006/relationships/image" Target="../media/image70.png"/><Relationship Id="rId9" Type="http://schemas.openxmlformats.org/officeDocument/2006/relationships/image" Target="../media/image75.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1.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1.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1.png"/><Relationship Id="rId4" Type="http://schemas.openxmlformats.org/officeDocument/2006/relationships/image" Target="../media/image43.png"/><Relationship Id="rId9"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63925" y="3537345"/>
            <a:ext cx="2055163" cy="1988086"/>
          </a:xfrm>
          <a:prstGeom prst="rect">
            <a:avLst/>
          </a:prstGeom>
          <a:noFill/>
          <a:ln>
            <a:noFill/>
          </a:ln>
        </p:spPr>
      </p:pic>
      <p:sp>
        <p:nvSpPr>
          <p:cNvPr id="55" name="Google Shape;55;p13"/>
          <p:cNvSpPr txBox="1"/>
          <p:nvPr/>
        </p:nvSpPr>
        <p:spPr>
          <a:xfrm>
            <a:off x="0" y="1332381"/>
            <a:ext cx="6858000" cy="2019600"/>
          </a:xfrm>
          <a:prstGeom prst="rect">
            <a:avLst/>
          </a:prstGeom>
          <a:solidFill>
            <a:srgbClr val="000000"/>
          </a:solidFill>
          <a:ln>
            <a:noFill/>
          </a:ln>
        </p:spPr>
        <p:txBody>
          <a:bodyPr spcFirstLastPara="1" wrap="square" lIns="86175" tIns="43075" rIns="86175" bIns="43075" anchor="t" anchorCtr="0">
            <a:noAutofit/>
          </a:bodyPr>
          <a:lstStyle/>
          <a:p>
            <a:pPr marL="0" lvl="0" indent="0" algn="ctr" rtl="0">
              <a:lnSpc>
                <a:spcPct val="90000"/>
              </a:lnSpc>
              <a:spcBef>
                <a:spcPts val="0"/>
              </a:spcBef>
              <a:spcAft>
                <a:spcPts val="0"/>
              </a:spcAft>
              <a:buNone/>
            </a:pPr>
            <a:r>
              <a:rPr lang="nl" sz="4300" i="1">
                <a:solidFill>
                  <a:srgbClr val="FFFFFF"/>
                </a:solidFill>
                <a:latin typeface="Calibri"/>
                <a:ea typeface="Calibri"/>
                <a:cs typeface="Calibri"/>
                <a:sym typeface="Calibri"/>
              </a:rPr>
              <a:t>Onofficiële SPIKE Prime 2</a:t>
            </a:r>
            <a:endParaRPr sz="4300" i="1" dirty="0">
              <a:solidFill>
                <a:srgbClr val="FFFFFF"/>
              </a:solidFill>
              <a:latin typeface="Calibri"/>
              <a:ea typeface="Calibri"/>
              <a:cs typeface="Calibri"/>
              <a:sym typeface="Calibri"/>
            </a:endParaRPr>
          </a:p>
          <a:p>
            <a:pPr marL="0" lvl="0" indent="0" algn="ctr" rtl="0">
              <a:lnSpc>
                <a:spcPct val="90000"/>
              </a:lnSpc>
              <a:spcBef>
                <a:spcPts val="0"/>
              </a:spcBef>
              <a:spcAft>
                <a:spcPts val="0"/>
              </a:spcAft>
              <a:buNone/>
            </a:pPr>
            <a:r>
              <a:rPr lang="nl" sz="4300" i="1">
                <a:solidFill>
                  <a:srgbClr val="FFFFFF"/>
                </a:solidFill>
                <a:latin typeface="Calibri"/>
                <a:ea typeface="Calibri"/>
                <a:cs typeface="Calibri"/>
                <a:sym typeface="Calibri"/>
              </a:rPr>
              <a:t>Blokgids</a:t>
            </a:r>
            <a:endParaRPr sz="4300" i="1" dirty="0">
              <a:solidFill>
                <a:srgbClr val="FFFFFF"/>
              </a:solidFill>
              <a:latin typeface="Calibri"/>
              <a:ea typeface="Calibri"/>
              <a:cs typeface="Calibri"/>
              <a:sym typeface="Calibri"/>
            </a:endParaRPr>
          </a:p>
          <a:p>
            <a:pPr marL="0" lvl="0" indent="0" algn="ctr" rtl="0">
              <a:lnSpc>
                <a:spcPct val="90000"/>
              </a:lnSpc>
              <a:spcBef>
                <a:spcPts val="0"/>
              </a:spcBef>
              <a:spcAft>
                <a:spcPts val="0"/>
              </a:spcAft>
              <a:buNone/>
            </a:pPr>
            <a:r>
              <a:rPr lang="nl" sz="4300" i="1">
                <a:solidFill>
                  <a:srgbClr val="FFFFFF"/>
                </a:solidFill>
                <a:latin typeface="Calibri"/>
                <a:ea typeface="Calibri"/>
                <a:cs typeface="Calibri"/>
                <a:sym typeface="Calibri"/>
              </a:rPr>
              <a:t>door PrimeLessons.org</a:t>
            </a:r>
            <a:endParaRPr sz="4300" dirty="0">
              <a:solidFill>
                <a:srgbClr val="FFFFFF"/>
              </a:solidFill>
              <a:latin typeface="Calibri"/>
              <a:ea typeface="Calibri"/>
              <a:cs typeface="Calibri"/>
              <a:sym typeface="Calibri"/>
            </a:endParaRPr>
          </a:p>
        </p:txBody>
      </p:sp>
      <p:sp>
        <p:nvSpPr>
          <p:cNvPr id="56" name="Google Shape;56;p13"/>
          <p:cNvSpPr txBox="1"/>
          <p:nvPr/>
        </p:nvSpPr>
        <p:spPr>
          <a:xfrm>
            <a:off x="97450" y="7437205"/>
            <a:ext cx="5411400" cy="1391400"/>
          </a:xfrm>
          <a:prstGeom prst="rect">
            <a:avLst/>
          </a:prstGeom>
          <a:noFill/>
          <a:ln>
            <a:noFill/>
          </a:ln>
        </p:spPr>
        <p:txBody>
          <a:bodyPr spcFirstLastPara="1" wrap="square" lIns="86175" tIns="86175" rIns="86175" bIns="86175" anchor="t" anchorCtr="0">
            <a:noAutofit/>
          </a:bodyPr>
          <a:lstStyle/>
          <a:p>
            <a:pPr marL="431800" lvl="0" indent="-298450" algn="l" rtl="0">
              <a:spcBef>
                <a:spcPts val="0"/>
              </a:spcBef>
              <a:spcAft>
                <a:spcPts val="0"/>
              </a:spcAft>
              <a:buSzPts val="1300"/>
              <a:buChar char="●"/>
            </a:pPr>
            <a:r>
              <a:rPr lang="nl" sz="1300"/>
              <a:t>Tekstbeschrijvingen gebaseerd op het SPIKE Prime Help-menu, maar waar nodig aangepast. Sommige blokken in de Help zitten niet in de software. Andere tekst in de Help komt niet overeen met het daadwerkelijke blok.</a:t>
            </a:r>
            <a:endParaRPr sz="1300" dirty="0"/>
          </a:p>
          <a:p>
            <a:pPr marL="431800" lvl="0" indent="-298450" algn="l" rtl="0">
              <a:spcBef>
                <a:spcPts val="0"/>
              </a:spcBef>
              <a:spcAft>
                <a:spcPts val="0"/>
              </a:spcAft>
              <a:buSzPts val="1300"/>
              <a:buChar char="●"/>
            </a:pPr>
            <a:r>
              <a:rPr lang="nl" sz="1300"/>
              <a:t>Om extra programmeerblokken te downloaden, klikt u op het pictogram met blokken en een plusteken linksonder in de SPIKE Prime-app en voegt u de extensies toe.</a:t>
            </a:r>
            <a:endParaRPr sz="1300" dirty="0"/>
          </a:p>
        </p:txBody>
      </p:sp>
      <p:pic>
        <p:nvPicPr>
          <p:cNvPr id="57" name="Google Shape;57;p13"/>
          <p:cNvPicPr preferRelativeResize="0"/>
          <p:nvPr/>
        </p:nvPicPr>
        <p:blipFill rotWithShape="1">
          <a:blip r:embed="rId4">
            <a:alphaModFix/>
          </a:blip>
          <a:srcRect t="15576" r="23230"/>
          <a:stretch/>
        </p:blipFill>
        <p:spPr>
          <a:xfrm>
            <a:off x="5625703" y="8253619"/>
            <a:ext cx="740391" cy="65864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EVENEMENTBLOKKEN</a:t>
            </a:r>
            <a:endParaRPr sz="2400" b="1" dirty="0"/>
          </a:p>
        </p:txBody>
      </p:sp>
      <p:sp>
        <p:nvSpPr>
          <p:cNvPr id="191" name="Google Shape;191;p22"/>
          <p:cNvSpPr txBox="1"/>
          <p:nvPr/>
        </p:nvSpPr>
        <p:spPr>
          <a:xfrm>
            <a:off x="3228050" y="739000"/>
            <a:ext cx="3565500" cy="65334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dirty="0">
                <a:solidFill>
                  <a:schemeClr val="dk1"/>
                </a:solidFill>
              </a:rPr>
              <a:t>Wanneer het programma start: </a:t>
            </a:r>
            <a:r>
              <a:rPr lang="nl" sz="1200" dirty="0">
                <a:solidFill>
                  <a:schemeClr val="dk1"/>
                </a:solidFill>
              </a:rPr>
              <a:t>Speelt alle daaraan gekoppelde blokken in volgorde af</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
            </a:r>
            <a:br>
              <a:rPr lang="en" sz="1200" dirty="0">
                <a:solidFill>
                  <a:schemeClr val="dk1"/>
                </a:solidFill>
              </a:rPr>
            </a:br>
            <a:endParaRPr sz="1200" dirty="0">
              <a:solidFill>
                <a:schemeClr val="dk1"/>
              </a:solidFill>
            </a:endParaRPr>
          </a:p>
          <a:p>
            <a:pPr marL="0" lvl="0" indent="0" algn="l" rtl="0">
              <a:spcBef>
                <a:spcPts val="0"/>
              </a:spcBef>
              <a:spcAft>
                <a:spcPts val="0"/>
              </a:spcAft>
              <a:buNone/>
            </a:pPr>
            <a:r>
              <a:rPr lang="nl" sz="1200" b="1" dirty="0">
                <a:solidFill>
                  <a:schemeClr val="dk1"/>
                </a:solidFill>
              </a:rPr>
              <a:t>Wanneer kleur is: </a:t>
            </a:r>
            <a:r>
              <a:rPr lang="nl" sz="1200" dirty="0">
                <a:solidFill>
                  <a:schemeClr val="dk1"/>
                </a:solidFill>
              </a:rPr>
              <a:t>Speelt alle daaraan gekoppelde blokken af wanneer de kleursensor een opgegeven kleur detecteert</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nl" sz="1200" b="1" dirty="0">
                <a:solidFill>
                  <a:schemeClr val="dk1"/>
                </a:solidFill>
              </a:rPr>
              <a:t>Wanneer druk is: </a:t>
            </a:r>
            <a:r>
              <a:rPr lang="nl" sz="1200" dirty="0">
                <a:solidFill>
                  <a:schemeClr val="dk1"/>
                </a:solidFill>
              </a:rPr>
              <a:t>Speelt alle blokken af die eraan zijn gekoppeld wanneer de krachtsensor wordt ingedrukt, hard wordt ingedrukt, wordt losgelaten of wanneer een verandering in druk wordt gedetecteerd.</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nl" sz="1200" b="1" dirty="0" smtClean="0">
                <a:solidFill>
                  <a:schemeClr val="dk1"/>
                </a:solidFill>
              </a:rPr>
              <a:t>Wanneer </a:t>
            </a:r>
            <a:r>
              <a:rPr lang="nl" sz="1200" b="1" dirty="0">
                <a:solidFill>
                  <a:schemeClr val="dk1"/>
                </a:solidFill>
              </a:rPr>
              <a:t>dichterbij dan: </a:t>
            </a:r>
            <a:r>
              <a:rPr lang="nl" sz="1200" dirty="0">
                <a:solidFill>
                  <a:schemeClr val="dk1"/>
                </a:solidFill>
              </a:rPr>
              <a:t>Speelt alle daaraan gekoppelde blokken af wanneer de afstandssensor detecteert dat een object </a:t>
            </a:r>
            <a:r>
              <a:rPr lang="nl" sz="1200" dirty="0" smtClean="0">
                <a:solidFill>
                  <a:schemeClr val="dk1"/>
                </a:solidFill>
              </a:rPr>
              <a:t>dichterbij, op, of </a:t>
            </a:r>
            <a:r>
              <a:rPr lang="nl" sz="1200" dirty="0">
                <a:solidFill>
                  <a:schemeClr val="dk1"/>
                </a:solidFill>
              </a:rPr>
              <a:t>verder is dan de opgegeven afstand.</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nl" sz="1200" b="1" dirty="0">
                <a:solidFill>
                  <a:schemeClr val="dk1"/>
                </a:solidFill>
              </a:rPr>
              <a:t>Wanneer de Hub-oriëntatie omhoog is: </a:t>
            </a:r>
            <a:r>
              <a:rPr lang="nl" sz="1200" dirty="0">
                <a:solidFill>
                  <a:schemeClr val="dk1"/>
                </a:solidFill>
              </a:rPr>
              <a:t>Speelt alle blokken af die eraan zijn gekoppeld wanneer de Hub in de opgegeven richting is geplaatst (voorkant, achterkant, bovenkant, onderkant, linkerkant of rechterkant)</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pic>
        <p:nvPicPr>
          <p:cNvPr id="192" name="Google Shape;192;p22"/>
          <p:cNvPicPr preferRelativeResize="0"/>
          <p:nvPr/>
        </p:nvPicPr>
        <p:blipFill>
          <a:blip r:embed="rId3">
            <a:alphaModFix/>
          </a:blip>
          <a:stretch>
            <a:fillRect/>
          </a:stretch>
        </p:blipFill>
        <p:spPr>
          <a:xfrm>
            <a:off x="321525" y="6760101"/>
            <a:ext cx="1943725" cy="2107200"/>
          </a:xfrm>
          <a:prstGeom prst="rect">
            <a:avLst/>
          </a:prstGeom>
          <a:noFill/>
          <a:ln>
            <a:noFill/>
          </a:ln>
        </p:spPr>
      </p:pic>
      <p:pic>
        <p:nvPicPr>
          <p:cNvPr id="193" name="Google Shape;193;p22"/>
          <p:cNvPicPr preferRelativeResize="0"/>
          <p:nvPr/>
        </p:nvPicPr>
        <p:blipFill>
          <a:blip r:embed="rId4">
            <a:alphaModFix/>
          </a:blip>
          <a:stretch>
            <a:fillRect/>
          </a:stretch>
        </p:blipFill>
        <p:spPr>
          <a:xfrm>
            <a:off x="321525" y="5104675"/>
            <a:ext cx="2877172" cy="1583850"/>
          </a:xfrm>
          <a:prstGeom prst="rect">
            <a:avLst/>
          </a:prstGeom>
          <a:noFill/>
          <a:ln>
            <a:noFill/>
          </a:ln>
        </p:spPr>
      </p:pic>
      <p:pic>
        <p:nvPicPr>
          <p:cNvPr id="194" name="Google Shape;194;p22"/>
          <p:cNvPicPr preferRelativeResize="0"/>
          <p:nvPr/>
        </p:nvPicPr>
        <p:blipFill>
          <a:blip r:embed="rId5">
            <a:alphaModFix/>
          </a:blip>
          <a:stretch>
            <a:fillRect/>
          </a:stretch>
        </p:blipFill>
        <p:spPr>
          <a:xfrm>
            <a:off x="298499" y="3500874"/>
            <a:ext cx="2677076" cy="1713325"/>
          </a:xfrm>
          <a:prstGeom prst="rect">
            <a:avLst/>
          </a:prstGeom>
          <a:noFill/>
          <a:ln>
            <a:noFill/>
          </a:ln>
        </p:spPr>
      </p:pic>
      <p:pic>
        <p:nvPicPr>
          <p:cNvPr id="195" name="Google Shape;195;p22"/>
          <p:cNvPicPr preferRelativeResize="0"/>
          <p:nvPr/>
        </p:nvPicPr>
        <p:blipFill>
          <a:blip r:embed="rId6">
            <a:alphaModFix/>
          </a:blip>
          <a:stretch>
            <a:fillRect/>
          </a:stretch>
        </p:blipFill>
        <p:spPr>
          <a:xfrm>
            <a:off x="321513" y="1734385"/>
            <a:ext cx="2018845" cy="1766490"/>
          </a:xfrm>
          <a:prstGeom prst="rect">
            <a:avLst/>
          </a:prstGeom>
          <a:noFill/>
          <a:ln>
            <a:noFill/>
          </a:ln>
        </p:spPr>
      </p:pic>
      <p:pic>
        <p:nvPicPr>
          <p:cNvPr id="196" name="Google Shape;196;p22"/>
          <p:cNvPicPr preferRelativeResize="0"/>
          <p:nvPr/>
        </p:nvPicPr>
        <p:blipFill>
          <a:blip r:embed="rId7">
            <a:alphaModFix/>
          </a:blip>
          <a:stretch>
            <a:fillRect/>
          </a:stretch>
        </p:blipFill>
        <p:spPr>
          <a:xfrm>
            <a:off x="298500" y="907075"/>
            <a:ext cx="1792332" cy="721175"/>
          </a:xfrm>
          <a:prstGeom prst="rect">
            <a:avLst/>
          </a:prstGeom>
          <a:noFill/>
          <a:ln>
            <a:noFill/>
          </a:ln>
        </p:spPr>
      </p:pic>
      <p:grpSp>
        <p:nvGrpSpPr>
          <p:cNvPr id="197" name="Google Shape;197;p22"/>
          <p:cNvGrpSpPr/>
          <p:nvPr/>
        </p:nvGrpSpPr>
        <p:grpSpPr>
          <a:xfrm>
            <a:off x="76200" y="79787"/>
            <a:ext cx="1120500" cy="721113"/>
            <a:chOff x="76200" y="79787"/>
            <a:chExt cx="1120500" cy="721113"/>
          </a:xfrm>
        </p:grpSpPr>
        <p:pic>
          <p:nvPicPr>
            <p:cNvPr id="198" name="Google Shape;198;p22"/>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199" name="Google Shape;199;p22"/>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EVENEMENTBLOKKEN</a:t>
            </a:r>
            <a:endParaRPr sz="2400" b="1" dirty="0"/>
          </a:p>
        </p:txBody>
      </p:sp>
      <p:sp>
        <p:nvSpPr>
          <p:cNvPr id="205" name="Google Shape;205;p23"/>
          <p:cNvSpPr txBox="1"/>
          <p:nvPr/>
        </p:nvSpPr>
        <p:spPr>
          <a:xfrm>
            <a:off x="2986850" y="739000"/>
            <a:ext cx="3806700" cy="8219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smtClean="0">
                <a:solidFill>
                  <a:schemeClr val="dk1"/>
                </a:solidFill>
              </a:rPr>
              <a:t>Wanneer </a:t>
            </a:r>
            <a:r>
              <a:rPr lang="nl" sz="1100" b="1" dirty="0">
                <a:solidFill>
                  <a:schemeClr val="dk1"/>
                </a:solidFill>
              </a:rPr>
              <a:t>Hub </a:t>
            </a:r>
            <a:r>
              <a:rPr lang="nl" sz="1100" b="1" dirty="0" smtClean="0">
                <a:solidFill>
                  <a:schemeClr val="dk1"/>
                </a:solidFill>
              </a:rPr>
              <a:t>Geschud: </a:t>
            </a:r>
            <a:r>
              <a:rPr lang="nl" sz="1100" dirty="0">
                <a:solidFill>
                  <a:schemeClr val="dk1"/>
                </a:solidFill>
              </a:rPr>
              <a:t>Speelt alle blokken af die eraan vastzitten wanneer de hub wordt geschud, getikt of valt.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de hubknop wordt ingedrukt: </a:t>
            </a:r>
            <a:r>
              <a:rPr lang="nl" sz="1100" dirty="0">
                <a:solidFill>
                  <a:schemeClr val="dk1"/>
                </a:solidFill>
              </a:rPr>
              <a:t>Speelt alle blokken af die eraan zijn gekoppeld wanneer de linker- of rechterknop wordt ingedrukt of losgelaten.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smtClean="0">
                <a:solidFill>
                  <a:schemeClr val="dk1"/>
                </a:solidFill>
              </a:rPr>
              <a:t>Wanneer </a:t>
            </a:r>
            <a:r>
              <a:rPr lang="nl" sz="1100" b="1" dirty="0">
                <a:solidFill>
                  <a:schemeClr val="dk1"/>
                </a:solidFill>
              </a:rPr>
              <a:t>Timer: </a:t>
            </a:r>
            <a:r>
              <a:rPr lang="nl" sz="1100" dirty="0">
                <a:solidFill>
                  <a:schemeClr val="dk1"/>
                </a:solidFill>
              </a:rPr>
              <a:t>Speelt alle daaraan gekoppelde blokken af wanneer de tijd de opgegeven waarde overschrijdt.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Wanneer: </a:t>
            </a:r>
            <a:r>
              <a:rPr lang="nl" sz="1100" dirty="0">
                <a:solidFill>
                  <a:schemeClr val="dk1"/>
                </a:solidFill>
              </a:rPr>
              <a:t>Speelt alle daaraan gekoppelde blokken af als aan een bepaalde voorwaarde wordt voldaan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lvl="0"/>
            <a:r>
              <a:rPr lang="nl" sz="1100" b="1" dirty="0">
                <a:solidFill>
                  <a:schemeClr val="dk1"/>
                </a:solidFill>
              </a:rPr>
              <a:t>Wanneer ik een bericht ontvang: </a:t>
            </a:r>
            <a:r>
              <a:rPr lang="nl" sz="1100" dirty="0">
                <a:solidFill>
                  <a:schemeClr val="dk1"/>
                </a:solidFill>
              </a:rPr>
              <a:t>Speelt alle daaraan gekoppelde blokken af wanneer een </a:t>
            </a:r>
            <a:r>
              <a:rPr lang="nl" sz="1100" dirty="0" smtClean="0">
                <a:solidFill>
                  <a:schemeClr val="dk1"/>
                </a:solidFill>
              </a:rPr>
              <a:t>bepaa</a:t>
            </a:r>
            <a:r>
              <a:rPr lang="en-GB" sz="1100" dirty="0">
                <a:solidFill>
                  <a:schemeClr val="dk1"/>
                </a:solidFill>
              </a:rPr>
              <a:t>l</a:t>
            </a:r>
            <a:r>
              <a:rPr lang="nl" sz="1100" dirty="0" smtClean="0">
                <a:solidFill>
                  <a:schemeClr val="dk1"/>
                </a:solidFill>
              </a:rPr>
              <a:t>d bericht </a:t>
            </a:r>
            <a:r>
              <a:rPr lang="nl" sz="1100" dirty="0">
                <a:solidFill>
                  <a:schemeClr val="dk1"/>
                </a:solidFill>
              </a:rPr>
              <a:t>wordt uitgezonden door het </a:t>
            </a:r>
            <a:r>
              <a:rPr lang="nl" sz="1100" dirty="0" smtClean="0">
                <a:solidFill>
                  <a:schemeClr val="dk1"/>
                </a:solidFill>
              </a:rPr>
              <a:t>Broadcast-berichtblok </a:t>
            </a:r>
            <a:r>
              <a:rPr lang="nl" sz="1100" dirty="0">
                <a:solidFill>
                  <a:schemeClr val="dk1"/>
                </a:solidFill>
              </a:rPr>
              <a:t>of het </a:t>
            </a:r>
            <a:r>
              <a:rPr lang="nl" sz="1100" dirty="0" smtClean="0">
                <a:solidFill>
                  <a:schemeClr val="dk1"/>
                </a:solidFill>
              </a:rPr>
              <a:t>Bericht uitzenden </a:t>
            </a:r>
            <a:r>
              <a:rPr lang="nl" sz="1100" dirty="0">
                <a:solidFill>
                  <a:schemeClr val="dk1"/>
                </a:solidFill>
              </a:rPr>
              <a:t>en </a:t>
            </a:r>
            <a:r>
              <a:rPr lang="nl" sz="1100" dirty="0" smtClean="0">
                <a:solidFill>
                  <a:schemeClr val="dk1"/>
                </a:solidFill>
              </a:rPr>
              <a:t>wachten-blok</a:t>
            </a:r>
            <a:r>
              <a:rPr lang="nl" sz="1100" dirty="0">
                <a:solidFill>
                  <a:schemeClr val="dk1"/>
                </a:solidFill>
              </a:rPr>
              <a: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Broadcast-bericht: </a:t>
            </a:r>
            <a:r>
              <a:rPr lang="nl" sz="1100" dirty="0">
                <a:solidFill>
                  <a:schemeClr val="dk1"/>
                </a:solidFill>
              </a:rPr>
              <a:t>Zendt een gespecificeerd bericht uit. Alle </a:t>
            </a:r>
            <a:r>
              <a:rPr lang="nl" sz="1100" dirty="0" smtClean="0">
                <a:solidFill>
                  <a:schemeClr val="dk1"/>
                </a:solidFill>
              </a:rPr>
              <a:t>Wanneer </a:t>
            </a:r>
            <a:r>
              <a:rPr lang="nl" sz="1100" dirty="0">
                <a:solidFill>
                  <a:schemeClr val="dk1"/>
                </a:solidFill>
              </a:rPr>
              <a:t>ik </a:t>
            </a:r>
            <a:r>
              <a:rPr lang="nl" sz="1100" dirty="0" smtClean="0">
                <a:solidFill>
                  <a:schemeClr val="dk1"/>
                </a:solidFill>
              </a:rPr>
              <a:t>een bericht ontvang-blokken </a:t>
            </a:r>
            <a:r>
              <a:rPr lang="nl" sz="1100" dirty="0">
                <a:solidFill>
                  <a:schemeClr val="dk1"/>
                </a:solidFill>
              </a:rPr>
              <a:t>voor dat opgegeven bericht worden afgespeeld. Nadat het bericht is verzonden, wordt het volgende blok in de programmeerstack afgespeeld.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lvl="0"/>
            <a:r>
              <a:rPr lang="nl" sz="1100" b="1" dirty="0">
                <a:solidFill>
                  <a:schemeClr val="dk1"/>
                </a:solidFill>
              </a:rPr>
              <a:t>Bericht uitzenden en wachten: </a:t>
            </a:r>
            <a:r>
              <a:rPr lang="nl" sz="1100" dirty="0">
                <a:solidFill>
                  <a:schemeClr val="dk1"/>
                </a:solidFill>
              </a:rPr>
              <a:t>Zendt een gespecificeerd bericht uit. Alle Wanneer ik een bericht ontvang-blokken voor dat opgegeven bericht worden afgespeeld. Nadat het bericht is verzonden, wacht het blok totdat alle </a:t>
            </a:r>
            <a:r>
              <a:rPr lang="nl" sz="1100" dirty="0" smtClean="0">
                <a:solidFill>
                  <a:schemeClr val="dk1"/>
                </a:solidFill>
              </a:rPr>
              <a:t>programmeerstacks </a:t>
            </a:r>
            <a:r>
              <a:rPr lang="nl" sz="1100" dirty="0">
                <a:solidFill>
                  <a:schemeClr val="dk1"/>
                </a:solidFill>
              </a:rPr>
              <a:t>met het opgegeven bericht klaar zijn voordat het naar het volgende blok gaat.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p:txBody>
      </p:sp>
      <p:pic>
        <p:nvPicPr>
          <p:cNvPr id="206" name="Google Shape;206;p23"/>
          <p:cNvPicPr preferRelativeResize="0"/>
          <p:nvPr/>
        </p:nvPicPr>
        <p:blipFill>
          <a:blip r:embed="rId3">
            <a:alphaModFix/>
          </a:blip>
          <a:stretch>
            <a:fillRect/>
          </a:stretch>
        </p:blipFill>
        <p:spPr>
          <a:xfrm>
            <a:off x="177163" y="7751375"/>
            <a:ext cx="2868274" cy="786875"/>
          </a:xfrm>
          <a:prstGeom prst="rect">
            <a:avLst/>
          </a:prstGeom>
          <a:noFill/>
          <a:ln>
            <a:noFill/>
          </a:ln>
        </p:spPr>
      </p:pic>
      <p:pic>
        <p:nvPicPr>
          <p:cNvPr id="207" name="Google Shape;207;p23"/>
          <p:cNvPicPr preferRelativeResize="0"/>
          <p:nvPr/>
        </p:nvPicPr>
        <p:blipFill>
          <a:blip r:embed="rId4">
            <a:alphaModFix/>
          </a:blip>
          <a:stretch>
            <a:fillRect/>
          </a:stretch>
        </p:blipFill>
        <p:spPr>
          <a:xfrm>
            <a:off x="206463" y="6104825"/>
            <a:ext cx="2809675" cy="1092650"/>
          </a:xfrm>
          <a:prstGeom prst="rect">
            <a:avLst/>
          </a:prstGeom>
          <a:noFill/>
          <a:ln>
            <a:noFill/>
          </a:ln>
        </p:spPr>
      </p:pic>
      <p:pic>
        <p:nvPicPr>
          <p:cNvPr id="208" name="Google Shape;208;p23"/>
          <p:cNvPicPr preferRelativeResize="0"/>
          <p:nvPr/>
        </p:nvPicPr>
        <p:blipFill>
          <a:blip r:embed="rId5">
            <a:alphaModFix/>
          </a:blip>
          <a:stretch>
            <a:fillRect/>
          </a:stretch>
        </p:blipFill>
        <p:spPr>
          <a:xfrm>
            <a:off x="177175" y="5036563"/>
            <a:ext cx="2809675" cy="1068262"/>
          </a:xfrm>
          <a:prstGeom prst="rect">
            <a:avLst/>
          </a:prstGeom>
          <a:noFill/>
          <a:ln>
            <a:noFill/>
          </a:ln>
        </p:spPr>
      </p:pic>
      <p:pic>
        <p:nvPicPr>
          <p:cNvPr id="209" name="Google Shape;209;p23"/>
          <p:cNvPicPr preferRelativeResize="0"/>
          <p:nvPr/>
        </p:nvPicPr>
        <p:blipFill>
          <a:blip r:embed="rId6">
            <a:alphaModFix/>
          </a:blip>
          <a:stretch>
            <a:fillRect/>
          </a:stretch>
        </p:blipFill>
        <p:spPr>
          <a:xfrm>
            <a:off x="444250" y="4087264"/>
            <a:ext cx="1332338" cy="888225"/>
          </a:xfrm>
          <a:prstGeom prst="rect">
            <a:avLst/>
          </a:prstGeom>
          <a:noFill/>
          <a:ln>
            <a:noFill/>
          </a:ln>
        </p:spPr>
      </p:pic>
      <p:pic>
        <p:nvPicPr>
          <p:cNvPr id="210" name="Google Shape;210;p23"/>
          <p:cNvPicPr preferRelativeResize="0"/>
          <p:nvPr/>
        </p:nvPicPr>
        <p:blipFill>
          <a:blip r:embed="rId7">
            <a:alphaModFix/>
          </a:blip>
          <a:stretch>
            <a:fillRect/>
          </a:stretch>
        </p:blipFill>
        <p:spPr>
          <a:xfrm>
            <a:off x="340650" y="3239327"/>
            <a:ext cx="1539538" cy="786875"/>
          </a:xfrm>
          <a:prstGeom prst="rect">
            <a:avLst/>
          </a:prstGeom>
          <a:noFill/>
          <a:ln>
            <a:noFill/>
          </a:ln>
        </p:spPr>
      </p:pic>
      <p:pic>
        <p:nvPicPr>
          <p:cNvPr id="211" name="Google Shape;211;p23"/>
          <p:cNvPicPr preferRelativeResize="0"/>
          <p:nvPr/>
        </p:nvPicPr>
        <p:blipFill>
          <a:blip r:embed="rId8">
            <a:alphaModFix/>
          </a:blip>
          <a:stretch>
            <a:fillRect/>
          </a:stretch>
        </p:blipFill>
        <p:spPr>
          <a:xfrm>
            <a:off x="340650" y="1983925"/>
            <a:ext cx="2386876" cy="1180600"/>
          </a:xfrm>
          <a:prstGeom prst="rect">
            <a:avLst/>
          </a:prstGeom>
          <a:noFill/>
          <a:ln>
            <a:noFill/>
          </a:ln>
        </p:spPr>
      </p:pic>
      <p:pic>
        <p:nvPicPr>
          <p:cNvPr id="212" name="Google Shape;212;p23"/>
          <p:cNvPicPr preferRelativeResize="0"/>
          <p:nvPr/>
        </p:nvPicPr>
        <p:blipFill>
          <a:blip r:embed="rId9">
            <a:alphaModFix/>
          </a:blip>
          <a:stretch>
            <a:fillRect/>
          </a:stretch>
        </p:blipFill>
        <p:spPr>
          <a:xfrm>
            <a:off x="340650" y="895900"/>
            <a:ext cx="1539550" cy="1103854"/>
          </a:xfrm>
          <a:prstGeom prst="rect">
            <a:avLst/>
          </a:prstGeom>
          <a:noFill/>
          <a:ln>
            <a:noFill/>
          </a:ln>
        </p:spPr>
      </p:pic>
      <p:grpSp>
        <p:nvGrpSpPr>
          <p:cNvPr id="213" name="Google Shape;213;p23"/>
          <p:cNvGrpSpPr/>
          <p:nvPr/>
        </p:nvGrpSpPr>
        <p:grpSpPr>
          <a:xfrm>
            <a:off x="76200" y="79787"/>
            <a:ext cx="1120500" cy="721113"/>
            <a:chOff x="76200" y="79787"/>
            <a:chExt cx="1120500" cy="721113"/>
          </a:xfrm>
        </p:grpSpPr>
        <p:pic>
          <p:nvPicPr>
            <p:cNvPr id="214" name="Google Shape;214;p23"/>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215" name="Google Shape;215;p23"/>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4"/>
          <p:cNvPicPr preferRelativeResize="0"/>
          <p:nvPr/>
        </p:nvPicPr>
        <p:blipFill>
          <a:blip r:embed="rId3">
            <a:alphaModFix/>
          </a:blip>
          <a:stretch>
            <a:fillRect/>
          </a:stretch>
        </p:blipFill>
        <p:spPr>
          <a:xfrm>
            <a:off x="709600" y="668388"/>
            <a:ext cx="1707200" cy="7299133"/>
          </a:xfrm>
          <a:prstGeom prst="rect">
            <a:avLst/>
          </a:prstGeom>
          <a:noFill/>
          <a:ln>
            <a:noFill/>
          </a:ln>
        </p:spPr>
      </p:pic>
      <p:sp>
        <p:nvSpPr>
          <p:cNvPr id="221" name="Google Shape;221;p24"/>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CONTROLEBLOKKEN</a:t>
            </a:r>
            <a:endParaRPr sz="2400" b="1"/>
          </a:p>
        </p:txBody>
      </p:sp>
      <p:sp>
        <p:nvSpPr>
          <p:cNvPr id="222" name="Google Shape;222;p24"/>
          <p:cNvSpPr txBox="1"/>
          <p:nvPr/>
        </p:nvSpPr>
        <p:spPr>
          <a:xfrm>
            <a:off x="2621475" y="739000"/>
            <a:ext cx="4172100" cy="4971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Wacht </a:t>
            </a:r>
            <a:r>
              <a:rPr lang="nl" sz="1100" b="1" dirty="0" smtClean="0">
                <a:solidFill>
                  <a:schemeClr val="dk1"/>
                </a:solidFill>
              </a:rPr>
              <a:t>voor seconden</a:t>
            </a:r>
            <a:r>
              <a:rPr lang="nl" sz="1100" b="1" dirty="0">
                <a:solidFill>
                  <a:schemeClr val="dk1"/>
                </a:solidFill>
              </a:rPr>
              <a:t>: </a:t>
            </a:r>
            <a:r>
              <a:rPr lang="nl" sz="1100" dirty="0">
                <a:solidFill>
                  <a:schemeClr val="dk1"/>
                </a:solidFill>
              </a:rPr>
              <a:t>pauzeert de stapel gedurende het opgegeven aantal seconden (hele getallen en decimalen)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Herhalingslus: </a:t>
            </a:r>
            <a:r>
              <a:rPr lang="nl" sz="1100" dirty="0">
                <a:solidFill>
                  <a:schemeClr val="dk1"/>
                </a:solidFill>
              </a:rPr>
              <a:t>Alle blokken in de lus worden het opgegeven aantal keren herhaald</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If Then: </a:t>
            </a:r>
            <a:r>
              <a:rPr lang="nl" sz="1100" dirty="0">
                <a:solidFill>
                  <a:schemeClr val="dk1"/>
                </a:solidFill>
              </a:rPr>
              <a:t>Het blok controleert of een voorwaarde waar is. Als dit waar is, zal alles binnenin spelen.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If Then Else: </a:t>
            </a:r>
            <a:r>
              <a:rPr lang="nl" sz="1100" dirty="0">
                <a:solidFill>
                  <a:schemeClr val="dk1"/>
                </a:solidFill>
              </a:rPr>
              <a:t>Het blok controleert of een specifieke voorwaarde waar is. Als dit waar is, worden de blokken in het eerste veld afgespeeld en gaat de code verder op de </a:t>
            </a:r>
            <a:r>
              <a:rPr lang="nl" sz="1100" dirty="0" smtClean="0">
                <a:solidFill>
                  <a:schemeClr val="dk1"/>
                </a:solidFill>
              </a:rPr>
              <a:t>stack. </a:t>
            </a:r>
            <a:r>
              <a:rPr lang="nl" sz="1100" dirty="0">
                <a:solidFill>
                  <a:schemeClr val="dk1"/>
                </a:solidFill>
              </a:rPr>
              <a:t>Als dit niet waar is, spelen de blokken in de tweede ruimte.</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lang="en-GB" sz="1100" b="1" dirty="0" smtClean="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Wacht tot: </a:t>
            </a:r>
            <a:r>
              <a:rPr lang="nl" sz="1100" dirty="0">
                <a:solidFill>
                  <a:schemeClr val="dk1"/>
                </a:solidFill>
              </a:rPr>
              <a:t>Pauzeert de </a:t>
            </a:r>
            <a:r>
              <a:rPr lang="nl" sz="1100" dirty="0" smtClean="0">
                <a:solidFill>
                  <a:schemeClr val="dk1"/>
                </a:solidFill>
              </a:rPr>
              <a:t>stack </a:t>
            </a:r>
            <a:r>
              <a:rPr lang="nl" sz="1100" dirty="0">
                <a:solidFill>
                  <a:schemeClr val="dk1"/>
                </a:solidFill>
              </a:rPr>
              <a:t>totdat de voorwaarde waar is</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Herhalen tot lus: </a:t>
            </a:r>
            <a:r>
              <a:rPr lang="nl" sz="1100" dirty="0">
                <a:solidFill>
                  <a:schemeClr val="dk1"/>
                </a:solidFill>
              </a:rPr>
              <a:t>Alle blokken binnen de lus worden herhaald totdat aan de voorwaarde is voldaan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Andere </a:t>
            </a:r>
            <a:r>
              <a:rPr lang="nl" sz="1100" b="1" dirty="0" smtClean="0">
                <a:solidFill>
                  <a:schemeClr val="dk1"/>
                </a:solidFill>
              </a:rPr>
              <a:t>stacks </a:t>
            </a:r>
            <a:r>
              <a:rPr lang="nl" sz="1100" b="1" dirty="0">
                <a:solidFill>
                  <a:schemeClr val="dk1"/>
                </a:solidFill>
              </a:rPr>
              <a:t>stoppen: </a:t>
            </a:r>
            <a:r>
              <a:rPr lang="nl" sz="1100" dirty="0">
                <a:solidFill>
                  <a:schemeClr val="dk1"/>
                </a:solidFill>
              </a:rPr>
              <a:t>het</a:t>
            </a:r>
            <a:r>
              <a:rPr lang="nl" sz="1100" b="1" dirty="0">
                <a:solidFill>
                  <a:schemeClr val="dk1"/>
                </a:solidFill>
              </a:rPr>
              <a:t> </a:t>
            </a:r>
            <a:r>
              <a:rPr lang="nl" sz="1100" dirty="0">
                <a:solidFill>
                  <a:schemeClr val="dk1"/>
                </a:solidFill>
              </a:rPr>
              <a:t>blok stopt alle andere </a:t>
            </a:r>
            <a:r>
              <a:rPr lang="nl" sz="1100" dirty="0" smtClean="0">
                <a:solidFill>
                  <a:schemeClr val="dk1"/>
                </a:solidFill>
              </a:rPr>
              <a:t>programmeerstacks </a:t>
            </a:r>
            <a:r>
              <a:rPr lang="nl" sz="1100" dirty="0">
                <a:solidFill>
                  <a:schemeClr val="dk1"/>
                </a:solidFill>
              </a:rPr>
              <a:t>in het project en verwacht zijn eigen stapels</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Stop: </a:t>
            </a:r>
            <a:r>
              <a:rPr lang="nl" sz="1100" dirty="0">
                <a:solidFill>
                  <a:schemeClr val="dk1"/>
                </a:solidFill>
              </a:rPr>
              <a:t>Block stopt alle programmeerstacks die momenteel actief zijn, zijn eigen </a:t>
            </a:r>
            <a:r>
              <a:rPr lang="nl" sz="1100" dirty="0" smtClean="0">
                <a:solidFill>
                  <a:schemeClr val="dk1"/>
                </a:solidFill>
              </a:rPr>
              <a:t>programmeerstack, </a:t>
            </a:r>
            <a:r>
              <a:rPr lang="nl" sz="1100" dirty="0">
                <a:solidFill>
                  <a:schemeClr val="dk1"/>
                </a:solidFill>
              </a:rPr>
              <a:t>of verlaat het programma.</a:t>
            </a:r>
            <a:endParaRPr sz="1100" dirty="0">
              <a:solidFill>
                <a:schemeClr val="dk1"/>
              </a:solidFill>
            </a:endParaRPr>
          </a:p>
        </p:txBody>
      </p:sp>
      <p:pic>
        <p:nvPicPr>
          <p:cNvPr id="223" name="Google Shape;223;p24"/>
          <p:cNvPicPr preferRelativeResize="0"/>
          <p:nvPr/>
        </p:nvPicPr>
        <p:blipFill>
          <a:blip r:embed="rId4">
            <a:alphaModFix/>
          </a:blip>
          <a:stretch>
            <a:fillRect/>
          </a:stretch>
        </p:blipFill>
        <p:spPr>
          <a:xfrm>
            <a:off x="632637" y="8021906"/>
            <a:ext cx="1810624" cy="983875"/>
          </a:xfrm>
          <a:prstGeom prst="rect">
            <a:avLst/>
          </a:prstGeom>
          <a:noFill/>
          <a:ln>
            <a:noFill/>
          </a:ln>
        </p:spPr>
      </p:pic>
      <p:grpSp>
        <p:nvGrpSpPr>
          <p:cNvPr id="224" name="Google Shape;224;p24"/>
          <p:cNvGrpSpPr/>
          <p:nvPr/>
        </p:nvGrpSpPr>
        <p:grpSpPr>
          <a:xfrm>
            <a:off x="76200" y="79787"/>
            <a:ext cx="1120500" cy="721113"/>
            <a:chOff x="76200" y="79787"/>
            <a:chExt cx="1120500" cy="721113"/>
          </a:xfrm>
        </p:grpSpPr>
        <p:pic>
          <p:nvPicPr>
            <p:cNvPr id="225" name="Google Shape;225;p24"/>
            <p:cNvPicPr preferRelativeResize="0"/>
            <p:nvPr/>
          </p:nvPicPr>
          <p:blipFill>
            <a:blip r:embed="rId5">
              <a:alphaModFix/>
            </a:blip>
            <a:stretch>
              <a:fillRect/>
            </a:stretch>
          </p:blipFill>
          <p:spPr>
            <a:xfrm>
              <a:off x="369700" y="79787"/>
              <a:ext cx="423467" cy="416152"/>
            </a:xfrm>
            <a:prstGeom prst="rect">
              <a:avLst/>
            </a:prstGeom>
            <a:noFill/>
            <a:ln>
              <a:noFill/>
            </a:ln>
          </p:spPr>
        </p:pic>
        <p:sp>
          <p:nvSpPr>
            <p:cNvPr id="226" name="Google Shape;226;p24"/>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5"/>
          <p:cNvPicPr preferRelativeResize="0"/>
          <p:nvPr/>
        </p:nvPicPr>
        <p:blipFill>
          <a:blip r:embed="rId3">
            <a:alphaModFix/>
          </a:blip>
          <a:stretch>
            <a:fillRect/>
          </a:stretch>
        </p:blipFill>
        <p:spPr>
          <a:xfrm>
            <a:off x="96025" y="910600"/>
            <a:ext cx="3107599" cy="7698002"/>
          </a:xfrm>
          <a:prstGeom prst="rect">
            <a:avLst/>
          </a:prstGeom>
          <a:noFill/>
          <a:ln>
            <a:noFill/>
          </a:ln>
        </p:spPr>
      </p:pic>
      <p:sp>
        <p:nvSpPr>
          <p:cNvPr id="232" name="Google Shape;232;p25"/>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SENSORBLOKKEN</a:t>
            </a:r>
            <a:endParaRPr sz="2400" b="1"/>
          </a:p>
        </p:txBody>
      </p:sp>
      <p:sp>
        <p:nvSpPr>
          <p:cNvPr id="233" name="Google Shape;233;p25"/>
          <p:cNvSpPr txBox="1"/>
          <p:nvPr/>
        </p:nvSpPr>
        <p:spPr>
          <a:xfrm>
            <a:off x="2840200" y="727725"/>
            <a:ext cx="3905700" cy="8298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Is kleur?: </a:t>
            </a:r>
            <a:r>
              <a:rPr lang="nl" sz="1100" dirty="0">
                <a:solidFill>
                  <a:schemeClr val="dk1"/>
                </a:solidFill>
              </a:rPr>
              <a:t>Retourneert “waar” wanneer de kleursensor de opgegeven kleur detecteert.</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Kleur: </a:t>
            </a:r>
            <a:r>
              <a:rPr lang="nl" sz="1100" dirty="0">
                <a:solidFill>
                  <a:schemeClr val="dk1"/>
                </a:solidFill>
              </a:rPr>
              <a:t>Rapporteert de kleur van de kleursensor als een cijfercode.</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lvl="0"/>
            <a:r>
              <a:rPr lang="nl" sz="1100" b="1" dirty="0">
                <a:solidFill>
                  <a:schemeClr val="dk1"/>
                </a:solidFill>
              </a:rPr>
              <a:t>Is gereflecteerd licht: </a:t>
            </a:r>
            <a:r>
              <a:rPr lang="nl" sz="1100" dirty="0">
                <a:solidFill>
                  <a:schemeClr val="dk1"/>
                </a:solidFill>
              </a:rPr>
              <a:t>Retourneert 'waar' wanneer </a:t>
            </a:r>
            <a:r>
              <a:rPr lang="nl" sz="1100" dirty="0" smtClean="0">
                <a:solidFill>
                  <a:schemeClr val="dk1"/>
                </a:solidFill>
              </a:rPr>
              <a:t>de </a:t>
            </a:r>
            <a:r>
              <a:rPr lang="nl" sz="1100" dirty="0" smtClean="0">
                <a:solidFill>
                  <a:schemeClr val="dk1"/>
                </a:solidFill>
              </a:rPr>
              <a:t>hoevee</a:t>
            </a:r>
            <a:r>
              <a:rPr lang="nl-NL" sz="1100" dirty="0">
                <a:solidFill>
                  <a:schemeClr val="dk1"/>
                </a:solidFill>
              </a:rPr>
              <a:t>l</a:t>
            </a:r>
            <a:r>
              <a:rPr lang="nl" sz="1100" dirty="0" smtClean="0">
                <a:solidFill>
                  <a:schemeClr val="dk1"/>
                </a:solidFill>
              </a:rPr>
              <a:t>heid </a:t>
            </a:r>
            <a:r>
              <a:rPr lang="nl" sz="1100" dirty="0" smtClean="0">
                <a:solidFill>
                  <a:schemeClr val="dk1"/>
                </a:solidFill>
              </a:rPr>
              <a:t>teruggekaatst licht op </a:t>
            </a:r>
            <a:r>
              <a:rPr lang="nl" sz="1100" dirty="0">
                <a:solidFill>
                  <a:schemeClr val="dk1"/>
                </a:solidFill>
              </a:rPr>
              <a:t>de kleursensor groter is dan, gelijk is aan of kleiner is dan het opgegeven percentage.</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lvl="0"/>
            <a:r>
              <a:rPr lang="nl" sz="1100" b="1" dirty="0">
                <a:solidFill>
                  <a:schemeClr val="dk1"/>
                </a:solidFill>
              </a:rPr>
              <a:t>Gereflecteerd licht: </a:t>
            </a:r>
            <a:r>
              <a:rPr lang="nl" sz="1100" dirty="0">
                <a:solidFill>
                  <a:schemeClr val="dk1"/>
                </a:solidFill>
              </a:rPr>
              <a:t>Rapporteert de </a:t>
            </a:r>
            <a:r>
              <a:rPr lang="nl-NL" sz="1100" dirty="0" smtClean="0">
                <a:solidFill>
                  <a:schemeClr val="dk1"/>
                </a:solidFill>
              </a:rPr>
              <a:t>hoeveelheid </a:t>
            </a:r>
            <a:r>
              <a:rPr lang="nl" sz="1100" dirty="0" smtClean="0">
                <a:solidFill>
                  <a:schemeClr val="dk1"/>
                </a:solidFill>
              </a:rPr>
              <a:t>licht </a:t>
            </a:r>
            <a:r>
              <a:rPr lang="nl" sz="1100" dirty="0">
                <a:solidFill>
                  <a:schemeClr val="dk1"/>
                </a:solidFill>
              </a:rPr>
              <a:t>dat wordt teruggekaatst naar de kleursensor</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Wordt ingedrukt? </a:t>
            </a:r>
            <a:r>
              <a:rPr lang="nl" sz="1100" dirty="0">
                <a:solidFill>
                  <a:schemeClr val="dk1"/>
                </a:solidFill>
              </a:rPr>
              <a:t>Geeft 'waar' terug wanneer de krachtsensor wordt ingedrukt (&gt; 0 newton), hard wordt ingedrukt (&gt; 5 newton) of wordt losgelaten (= 0 newton)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Druk: </a:t>
            </a:r>
            <a:r>
              <a:rPr lang="nl" sz="1100" dirty="0">
                <a:solidFill>
                  <a:schemeClr val="dk1"/>
                </a:solidFill>
              </a:rPr>
              <a:t>rapporteert de huidige druk die op de krachtsensor wordt uitgeoefend in Newton (2-10 Newton) of als een percentage.</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Is afstand? </a:t>
            </a:r>
            <a:r>
              <a:rPr lang="nl" sz="1100" dirty="0">
                <a:solidFill>
                  <a:schemeClr val="dk1"/>
                </a:solidFill>
              </a:rPr>
              <a:t>Retourneert 'waar' wanneer de afstandssensor detecteert dat iets dichterbij, precies of groter is dan een opgegeven afstand.</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Afstand: </a:t>
            </a:r>
            <a:r>
              <a:rPr lang="nl" sz="1100" dirty="0">
                <a:solidFill>
                  <a:schemeClr val="dk1"/>
                </a:solidFill>
              </a:rPr>
              <a:t>rapporteert de huidige afstand die de afstandssensor detecteert (cm, in, percentage).</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Is Hub-oriëntatie? </a:t>
            </a:r>
            <a:r>
              <a:rPr lang="nl" sz="1100" dirty="0">
                <a:solidFill>
                  <a:schemeClr val="dk1"/>
                </a:solidFill>
              </a:rPr>
              <a:t>Retourneert 'true' als de hub in een opgegeven hoek is geplaatst (voorkant, achterkant, boven, onderkant, linkerkant, rechterkant)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smtClean="0">
                <a:solidFill>
                  <a:schemeClr val="dk1"/>
                </a:solidFill>
              </a:rPr>
              <a:t>Wordt geschud? </a:t>
            </a:r>
            <a:r>
              <a:rPr lang="nl" sz="1100" dirty="0">
                <a:solidFill>
                  <a:schemeClr val="dk1"/>
                </a:solidFill>
              </a:rPr>
              <a:t>Retourneert 'waar' wanneer de Hub wordt geschud, getikt of valt.</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Hub Pits Roll Yaw Angle: </a:t>
            </a:r>
            <a:r>
              <a:rPr lang="nl" sz="1100" dirty="0">
                <a:solidFill>
                  <a:schemeClr val="dk1"/>
                </a:solidFill>
              </a:rPr>
              <a:t>Rapporteert de pitch-, roll- of gierhoek van de hub.</a:t>
            </a: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Stel de gierhoek van de hub in op 0: </a:t>
            </a:r>
            <a:r>
              <a:rPr lang="nl" sz="1100" dirty="0">
                <a:solidFill>
                  <a:schemeClr val="dk1"/>
                </a:solidFill>
              </a:rPr>
              <a:t>Stelt de gierhoek in op 0</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Is de Hub-knop ingedrukt? </a:t>
            </a:r>
            <a:r>
              <a:rPr lang="nl" sz="1100" dirty="0">
                <a:solidFill>
                  <a:schemeClr val="dk1"/>
                </a:solidFill>
              </a:rPr>
              <a:t>Retourneert “true” als de knop Links of Rechts wordt ingedrukt of losgelaten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Tijd: </a:t>
            </a:r>
            <a:r>
              <a:rPr lang="nl" sz="1100" dirty="0">
                <a:solidFill>
                  <a:schemeClr val="dk1"/>
                </a:solidFill>
              </a:rPr>
              <a:t>rapporteert de tijd (sec) sinds het programma is gestart.</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Timer resetten: </a:t>
            </a:r>
            <a:r>
              <a:rPr lang="nl" sz="1100" dirty="0">
                <a:solidFill>
                  <a:schemeClr val="dk1"/>
                </a:solidFill>
              </a:rPr>
              <a:t>Reset de timer</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p:txBody>
      </p:sp>
      <p:grpSp>
        <p:nvGrpSpPr>
          <p:cNvPr id="234" name="Google Shape;234;p25"/>
          <p:cNvGrpSpPr/>
          <p:nvPr/>
        </p:nvGrpSpPr>
        <p:grpSpPr>
          <a:xfrm>
            <a:off x="76200" y="79787"/>
            <a:ext cx="1120500" cy="721113"/>
            <a:chOff x="76200" y="79787"/>
            <a:chExt cx="1120500" cy="721113"/>
          </a:xfrm>
        </p:grpSpPr>
        <p:pic>
          <p:nvPicPr>
            <p:cNvPr id="235" name="Google Shape;235;p25"/>
            <p:cNvPicPr preferRelativeResize="0"/>
            <p:nvPr/>
          </p:nvPicPr>
          <p:blipFill>
            <a:blip r:embed="rId4">
              <a:alphaModFix/>
            </a:blip>
            <a:stretch>
              <a:fillRect/>
            </a:stretch>
          </p:blipFill>
          <p:spPr>
            <a:xfrm>
              <a:off x="369700" y="79787"/>
              <a:ext cx="423467" cy="416152"/>
            </a:xfrm>
            <a:prstGeom prst="rect">
              <a:avLst/>
            </a:prstGeom>
            <a:noFill/>
            <a:ln>
              <a:noFill/>
            </a:ln>
          </p:spPr>
        </p:pic>
        <p:sp>
          <p:nvSpPr>
            <p:cNvPr id="236" name="Google Shape;236;p25"/>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MEER SENSORBLOKKEN</a:t>
            </a:r>
            <a:endParaRPr sz="2400" b="1"/>
          </a:p>
        </p:txBody>
      </p:sp>
      <p:sp>
        <p:nvSpPr>
          <p:cNvPr id="242" name="Google Shape;242;p26"/>
          <p:cNvSpPr txBox="1"/>
          <p:nvPr/>
        </p:nvSpPr>
        <p:spPr>
          <a:xfrm>
            <a:off x="2803163" y="1139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Ruwe kleur: </a:t>
            </a:r>
            <a:r>
              <a:rPr lang="nl" sz="1200">
                <a:solidFill>
                  <a:schemeClr val="dk1"/>
                </a:solidFill>
              </a:rPr>
              <a:t>Retourneert de ruwe rode, groene of blauwe kleurwaarde van de kleursensor (0-255)</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Hubversnelling: </a:t>
            </a:r>
            <a:r>
              <a:rPr lang="nl" sz="1200">
                <a:solidFill>
                  <a:schemeClr val="dk1"/>
                </a:solidFill>
              </a:rPr>
              <a:t>Retourneert de versnelling van de hub op de X-, Y- of Z-as</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Hoeksnelheid van de hub: </a:t>
            </a:r>
            <a:r>
              <a:rPr lang="nl" sz="1200">
                <a:solidFill>
                  <a:schemeClr val="dk1"/>
                </a:solidFill>
              </a:rPr>
              <a:t>Geeft de hoeksnelheid van de hub (gyrosnelheid) op de X-, Y- of Z-as terug</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Oriëntatie: </a:t>
            </a:r>
            <a:r>
              <a:rPr lang="nl" sz="1200">
                <a:solidFill>
                  <a:schemeClr val="dk1"/>
                </a:solidFill>
              </a:rPr>
              <a:t>Geeft de huidige oriëntatie van de hub terug (voorkant, achterkant, bovenkant, onderkant, linkerkant of rechterkant)</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Gebaar: </a:t>
            </a:r>
            <a:r>
              <a:rPr lang="nl" sz="1200">
                <a:solidFill>
                  <a:schemeClr val="dk1"/>
                </a:solidFill>
              </a:rPr>
              <a:t>Geeft het huidige gebaar terug (geschud, getikt of vallend)</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Oriëntatie van de hubsensor instellen: </a:t>
            </a:r>
            <a:r>
              <a:rPr lang="nl" sz="1200">
                <a:solidFill>
                  <a:schemeClr val="dk1"/>
                </a:solidFill>
              </a:rPr>
              <a:t>Stel de oriëntatie van de 6-assige gyrosensor in op voor, achter, boven, beneden, links of rechts.</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p:txBody>
      </p:sp>
      <p:pic>
        <p:nvPicPr>
          <p:cNvPr id="243" name="Google Shape;243;p26"/>
          <p:cNvPicPr preferRelativeResize="0"/>
          <p:nvPr/>
        </p:nvPicPr>
        <p:blipFill>
          <a:blip r:embed="rId3">
            <a:alphaModFix/>
          </a:blip>
          <a:stretch>
            <a:fillRect/>
          </a:stretch>
        </p:blipFill>
        <p:spPr>
          <a:xfrm>
            <a:off x="369700" y="79787"/>
            <a:ext cx="423468" cy="416151"/>
          </a:xfrm>
          <a:prstGeom prst="rect">
            <a:avLst/>
          </a:prstGeom>
          <a:noFill/>
          <a:ln>
            <a:noFill/>
          </a:ln>
        </p:spPr>
      </p:pic>
      <p:pic>
        <p:nvPicPr>
          <p:cNvPr id="244" name="Google Shape;244;p26"/>
          <p:cNvPicPr preferRelativeResize="0"/>
          <p:nvPr/>
        </p:nvPicPr>
        <p:blipFill>
          <a:blip r:embed="rId4">
            <a:alphaModFix/>
          </a:blip>
          <a:stretch>
            <a:fillRect/>
          </a:stretch>
        </p:blipFill>
        <p:spPr>
          <a:xfrm>
            <a:off x="149188" y="1139556"/>
            <a:ext cx="2535399" cy="5431741"/>
          </a:xfrm>
          <a:prstGeom prst="rect">
            <a:avLst/>
          </a:prstGeom>
          <a:noFill/>
          <a:ln>
            <a:noFill/>
          </a:ln>
        </p:spPr>
      </p:pic>
      <p:sp>
        <p:nvSpPr>
          <p:cNvPr id="245" name="Google Shape;245;p26"/>
          <p:cNvSpPr txBox="1"/>
          <p:nvPr/>
        </p:nvSpPr>
        <p:spPr>
          <a:xfrm>
            <a:off x="2265879" y="400548"/>
            <a:ext cx="32148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t>U moet deze blokken toevoegen met behulp van extensies.</a:t>
            </a:r>
            <a:endParaRPr sz="1000"/>
          </a:p>
        </p:txBody>
      </p:sp>
      <p:grpSp>
        <p:nvGrpSpPr>
          <p:cNvPr id="246" name="Google Shape;246;p26"/>
          <p:cNvGrpSpPr/>
          <p:nvPr/>
        </p:nvGrpSpPr>
        <p:grpSpPr>
          <a:xfrm>
            <a:off x="76200" y="79787"/>
            <a:ext cx="1120500" cy="721113"/>
            <a:chOff x="76200" y="79787"/>
            <a:chExt cx="1120500" cy="721113"/>
          </a:xfrm>
        </p:grpSpPr>
        <p:pic>
          <p:nvPicPr>
            <p:cNvPr id="247" name="Google Shape;247;p26"/>
            <p:cNvPicPr preferRelativeResize="0"/>
            <p:nvPr/>
          </p:nvPicPr>
          <p:blipFill>
            <a:blip r:embed="rId3">
              <a:alphaModFix/>
            </a:blip>
            <a:stretch>
              <a:fillRect/>
            </a:stretch>
          </p:blipFill>
          <p:spPr>
            <a:xfrm>
              <a:off x="369700" y="79787"/>
              <a:ext cx="423467" cy="416152"/>
            </a:xfrm>
            <a:prstGeom prst="rect">
              <a:avLst/>
            </a:prstGeom>
            <a:noFill/>
            <a:ln>
              <a:noFill/>
            </a:ln>
          </p:spPr>
        </p:pic>
        <p:sp>
          <p:nvSpPr>
            <p:cNvPr id="248" name="Google Shape;248;p26"/>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OPERATORBLOKKEN</a:t>
            </a:r>
            <a:endParaRPr sz="2400" b="1"/>
          </a:p>
        </p:txBody>
      </p:sp>
      <p:sp>
        <p:nvSpPr>
          <p:cNvPr id="254" name="Google Shape;254;p27"/>
          <p:cNvSpPr txBox="1"/>
          <p:nvPr/>
        </p:nvSpPr>
        <p:spPr>
          <a:xfrm>
            <a:off x="2803163" y="1139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dirty="0">
                <a:solidFill>
                  <a:schemeClr val="dk1"/>
                </a:solidFill>
              </a:rPr>
              <a:t>Kies een willekeurig getal: </a:t>
            </a:r>
            <a:r>
              <a:rPr lang="nl" sz="1200" dirty="0">
                <a:solidFill>
                  <a:schemeClr val="dk1"/>
                </a:solidFill>
              </a:rPr>
              <a:t>Kiest een willekeurig getal binnen het opgegeven bereik (inclusief eindpunten). Er kunnen hele getallen of decimalen worden geselecteerd als de eindpunten decimalen zijn. Als eindpunten hele getallen zijn, kunnen alleen hele getallen worden geselecteerd</a:t>
            </a: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Plus/min/vermenigvuldigen/delen: </a:t>
            </a:r>
            <a:r>
              <a:rPr lang="nl" sz="1200" dirty="0">
                <a:solidFill>
                  <a:schemeClr val="dk1"/>
                </a:solidFill>
              </a:rPr>
              <a:t>twee waarden optellen, aftrekken, vermenigvuldigen of delen en de resultaten retourneren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Groter dan/kleiner dan/gelijk aan: </a:t>
            </a:r>
            <a:r>
              <a:rPr lang="nl" sz="1200" dirty="0">
                <a:solidFill>
                  <a:schemeClr val="dk1"/>
                </a:solidFill>
              </a:rPr>
              <a:t>Retourneert waar als de waarde groter is dan, kleiner dan of gelijk aan.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En/of/niet: </a:t>
            </a:r>
            <a:r>
              <a:rPr lang="nl" sz="1200" dirty="0">
                <a:solidFill>
                  <a:schemeClr val="dk1"/>
                </a:solidFill>
              </a:rPr>
              <a:t>voegt twee Booleaanse blokken samen met de voorwaarde 'en', 'of'. Not keert de Booleaanse waarde van de voorwaarde binnenin om.</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smtClean="0">
                <a:solidFill>
                  <a:schemeClr val="dk1"/>
                </a:solidFill>
              </a:rPr>
              <a:t>Is </a:t>
            </a:r>
            <a:r>
              <a:rPr lang="nl" sz="1200" b="1" dirty="0">
                <a:solidFill>
                  <a:schemeClr val="dk1"/>
                </a:solidFill>
              </a:rPr>
              <a:t>Between: </a:t>
            </a:r>
            <a:r>
              <a:rPr lang="nl" sz="1200" dirty="0">
                <a:solidFill>
                  <a:schemeClr val="dk1"/>
                </a:solidFill>
              </a:rPr>
              <a:t>Controleert of de opgegeven waarde tussen de volgende twee opgegeven waarden valt (inclusief eindpunten)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Mod: </a:t>
            </a:r>
            <a:r>
              <a:rPr lang="nl" sz="1200" dirty="0">
                <a:solidFill>
                  <a:schemeClr val="dk1"/>
                </a:solidFill>
              </a:rPr>
              <a:t>Retourneert de rest wanneer de eerste waarde wordt gedeeld door de tweede. Bijvoorbeeld 10 mod 3 retourneert 1.</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nl" sz="1200" b="1" dirty="0" smtClean="0">
                <a:solidFill>
                  <a:schemeClr val="dk1"/>
                </a:solidFill>
              </a:rPr>
              <a:t>Rond af: </a:t>
            </a:r>
            <a:r>
              <a:rPr lang="nl" sz="1200" dirty="0">
                <a:solidFill>
                  <a:schemeClr val="dk1"/>
                </a:solidFill>
              </a:rPr>
              <a:t>Rondt het opgegeven getal af op het dichtstbijzijnde gehele getal. (.5 en hoger afgerond)</a:t>
            </a:r>
            <a:endParaRPr sz="1200" dirty="0">
              <a:solidFill>
                <a:schemeClr val="dk1"/>
              </a:solidFill>
            </a:endParaRPr>
          </a:p>
        </p:txBody>
      </p:sp>
      <p:pic>
        <p:nvPicPr>
          <p:cNvPr id="255" name="Google Shape;255;p27"/>
          <p:cNvPicPr preferRelativeResize="0"/>
          <p:nvPr/>
        </p:nvPicPr>
        <p:blipFill>
          <a:blip r:embed="rId3">
            <a:alphaModFix/>
          </a:blip>
          <a:stretch>
            <a:fillRect/>
          </a:stretch>
        </p:blipFill>
        <p:spPr>
          <a:xfrm>
            <a:off x="235325" y="1051625"/>
            <a:ext cx="2292317" cy="721175"/>
          </a:xfrm>
          <a:prstGeom prst="rect">
            <a:avLst/>
          </a:prstGeom>
          <a:noFill/>
          <a:ln>
            <a:noFill/>
          </a:ln>
        </p:spPr>
      </p:pic>
      <p:pic>
        <p:nvPicPr>
          <p:cNvPr id="256" name="Google Shape;256;p27"/>
          <p:cNvPicPr preferRelativeResize="0"/>
          <p:nvPr/>
        </p:nvPicPr>
        <p:blipFill>
          <a:blip r:embed="rId4">
            <a:alphaModFix/>
          </a:blip>
          <a:stretch>
            <a:fillRect/>
          </a:stretch>
        </p:blipFill>
        <p:spPr>
          <a:xfrm>
            <a:off x="235325" y="1772800"/>
            <a:ext cx="2292325" cy="1152426"/>
          </a:xfrm>
          <a:prstGeom prst="rect">
            <a:avLst/>
          </a:prstGeom>
          <a:noFill/>
          <a:ln>
            <a:noFill/>
          </a:ln>
        </p:spPr>
      </p:pic>
      <p:pic>
        <p:nvPicPr>
          <p:cNvPr id="257" name="Google Shape;257;p27"/>
          <p:cNvPicPr preferRelativeResize="0"/>
          <p:nvPr/>
        </p:nvPicPr>
        <p:blipFill>
          <a:blip r:embed="rId5">
            <a:alphaModFix/>
          </a:blip>
          <a:stretch>
            <a:fillRect/>
          </a:stretch>
        </p:blipFill>
        <p:spPr>
          <a:xfrm>
            <a:off x="298625" y="3187300"/>
            <a:ext cx="2292325" cy="887035"/>
          </a:xfrm>
          <a:prstGeom prst="rect">
            <a:avLst/>
          </a:prstGeom>
          <a:noFill/>
          <a:ln>
            <a:noFill/>
          </a:ln>
        </p:spPr>
      </p:pic>
      <p:pic>
        <p:nvPicPr>
          <p:cNvPr id="258" name="Google Shape;258;p27"/>
          <p:cNvPicPr preferRelativeResize="0"/>
          <p:nvPr/>
        </p:nvPicPr>
        <p:blipFill>
          <a:blip r:embed="rId6">
            <a:alphaModFix/>
          </a:blip>
          <a:stretch>
            <a:fillRect/>
          </a:stretch>
        </p:blipFill>
        <p:spPr>
          <a:xfrm>
            <a:off x="235325" y="4336400"/>
            <a:ext cx="2251678" cy="887025"/>
          </a:xfrm>
          <a:prstGeom prst="rect">
            <a:avLst/>
          </a:prstGeom>
          <a:noFill/>
          <a:ln>
            <a:noFill/>
          </a:ln>
        </p:spPr>
      </p:pic>
      <p:pic>
        <p:nvPicPr>
          <p:cNvPr id="259" name="Google Shape;259;p27"/>
          <p:cNvPicPr preferRelativeResize="0"/>
          <p:nvPr/>
        </p:nvPicPr>
        <p:blipFill>
          <a:blip r:embed="rId7">
            <a:alphaModFix/>
          </a:blip>
          <a:stretch>
            <a:fillRect/>
          </a:stretch>
        </p:blipFill>
        <p:spPr>
          <a:xfrm>
            <a:off x="154250" y="5690775"/>
            <a:ext cx="2581075" cy="459775"/>
          </a:xfrm>
          <a:prstGeom prst="rect">
            <a:avLst/>
          </a:prstGeom>
          <a:noFill/>
          <a:ln>
            <a:noFill/>
          </a:ln>
        </p:spPr>
      </p:pic>
      <p:pic>
        <p:nvPicPr>
          <p:cNvPr id="260" name="Google Shape;260;p27"/>
          <p:cNvPicPr preferRelativeResize="0"/>
          <p:nvPr/>
        </p:nvPicPr>
        <p:blipFill>
          <a:blip r:embed="rId8">
            <a:alphaModFix/>
          </a:blip>
          <a:stretch>
            <a:fillRect/>
          </a:stretch>
        </p:blipFill>
        <p:spPr>
          <a:xfrm>
            <a:off x="298625" y="6800022"/>
            <a:ext cx="1383047" cy="474575"/>
          </a:xfrm>
          <a:prstGeom prst="rect">
            <a:avLst/>
          </a:prstGeom>
          <a:noFill/>
          <a:ln>
            <a:noFill/>
          </a:ln>
        </p:spPr>
      </p:pic>
      <p:pic>
        <p:nvPicPr>
          <p:cNvPr id="261" name="Google Shape;261;p27"/>
          <p:cNvPicPr preferRelativeResize="0"/>
          <p:nvPr/>
        </p:nvPicPr>
        <p:blipFill>
          <a:blip r:embed="rId9">
            <a:alphaModFix/>
          </a:blip>
          <a:stretch>
            <a:fillRect/>
          </a:stretch>
        </p:blipFill>
        <p:spPr>
          <a:xfrm>
            <a:off x="299300" y="7335800"/>
            <a:ext cx="1283730" cy="558800"/>
          </a:xfrm>
          <a:prstGeom prst="rect">
            <a:avLst/>
          </a:prstGeom>
          <a:noFill/>
          <a:ln>
            <a:noFill/>
          </a:ln>
        </p:spPr>
      </p:pic>
      <p:grpSp>
        <p:nvGrpSpPr>
          <p:cNvPr id="262" name="Google Shape;262;p27"/>
          <p:cNvGrpSpPr/>
          <p:nvPr/>
        </p:nvGrpSpPr>
        <p:grpSpPr>
          <a:xfrm>
            <a:off x="76200" y="79787"/>
            <a:ext cx="1120500" cy="721113"/>
            <a:chOff x="76200" y="79787"/>
            <a:chExt cx="1120500" cy="721113"/>
          </a:xfrm>
        </p:grpSpPr>
        <p:pic>
          <p:nvPicPr>
            <p:cNvPr id="263" name="Google Shape;263;p27"/>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264" name="Google Shape;264;p27"/>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OPERATORBLOKKEN</a:t>
            </a:r>
            <a:endParaRPr sz="2400" b="1"/>
          </a:p>
        </p:txBody>
      </p:sp>
      <p:sp>
        <p:nvSpPr>
          <p:cNvPr id="270" name="Google Shape;270;p28"/>
          <p:cNvSpPr txBox="1"/>
          <p:nvPr/>
        </p:nvSpPr>
        <p:spPr>
          <a:xfrm>
            <a:off x="2803163" y="1139550"/>
            <a:ext cx="3905700" cy="68649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dirty="0">
                <a:solidFill>
                  <a:schemeClr val="dk1"/>
                </a:solidFill>
              </a:rPr>
              <a:t>Tekenreeksen samenvoegen: </a:t>
            </a:r>
            <a:r>
              <a:rPr lang="nl" sz="1200" dirty="0">
                <a:solidFill>
                  <a:schemeClr val="dk1"/>
                </a:solidFill>
              </a:rPr>
              <a:t>voeg twee tekstwaarden samen en retourneert de resultaten. Bijvoorbeeld: “appel” “banaan” zou “</a:t>
            </a:r>
            <a:r>
              <a:rPr lang="nl" sz="1200" dirty="0" smtClean="0">
                <a:solidFill>
                  <a:schemeClr val="dk1"/>
                </a:solidFill>
              </a:rPr>
              <a:t>appelbanaan</a:t>
            </a:r>
            <a:r>
              <a:rPr lang="nl" sz="1200" dirty="0">
                <a:solidFill>
                  <a:schemeClr val="dk1"/>
                </a:solidFill>
              </a:rPr>
              <a:t>” retourneren</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Letter of String: </a:t>
            </a:r>
            <a:r>
              <a:rPr lang="nl" sz="1200" dirty="0">
                <a:solidFill>
                  <a:schemeClr val="dk1"/>
                </a:solidFill>
              </a:rPr>
              <a:t>Geeft het teken terug dat de opgegeven positie innam. Letter 1 van appel is bijvoorbeeld “a”</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nl" sz="1200" b="1" dirty="0" smtClean="0">
                <a:solidFill>
                  <a:schemeClr val="dk1"/>
                </a:solidFill>
              </a:rPr>
              <a:t>Lengte </a:t>
            </a:r>
            <a:r>
              <a:rPr lang="nl" sz="1200" b="1" dirty="0">
                <a:solidFill>
                  <a:schemeClr val="dk1"/>
                </a:solidFill>
              </a:rPr>
              <a:t>van de tekenreeks: </a:t>
            </a:r>
            <a:r>
              <a:rPr lang="nl" sz="1200" dirty="0">
                <a:solidFill>
                  <a:schemeClr val="dk1"/>
                </a:solidFill>
              </a:rPr>
              <a:t>retourneert het aantal tekens in de tekenreeks. Als </a:t>
            </a:r>
            <a:r>
              <a:rPr lang="nl" sz="1200" dirty="0" smtClean="0">
                <a:solidFill>
                  <a:schemeClr val="dk1"/>
                </a:solidFill>
              </a:rPr>
              <a:t>je </a:t>
            </a:r>
            <a:r>
              <a:rPr lang="nl" sz="1200" dirty="0">
                <a:solidFill>
                  <a:schemeClr val="dk1"/>
                </a:solidFill>
              </a:rPr>
              <a:t>bijvoorbeeld “appel” invoert, retourneert het blok “5”</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smtClean="0">
                <a:solidFill>
                  <a:schemeClr val="dk1"/>
                </a:solidFill>
              </a:rPr>
              <a:t>Tekenreeks </a:t>
            </a:r>
            <a:r>
              <a:rPr lang="nl" sz="1200" b="1" dirty="0">
                <a:solidFill>
                  <a:schemeClr val="dk1"/>
                </a:solidFill>
              </a:rPr>
              <a:t>bevat: </a:t>
            </a:r>
            <a:r>
              <a:rPr lang="nl" sz="1200" dirty="0">
                <a:solidFill>
                  <a:schemeClr val="dk1"/>
                </a:solidFill>
              </a:rPr>
              <a:t>retourneert 'true' als het opgegeven teken in de tekenreeks voorkomt.</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Wiskundige functies: </a:t>
            </a:r>
            <a:r>
              <a:rPr lang="nl" sz="1200" dirty="0">
                <a:solidFill>
                  <a:schemeClr val="dk1"/>
                </a:solidFill>
              </a:rPr>
              <a:t>Voert de opgegeven wiskundige functie uit op een bepaald getal en rapporteert de resultaten.</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p:txBody>
      </p:sp>
      <p:pic>
        <p:nvPicPr>
          <p:cNvPr id="271" name="Google Shape;271;p28"/>
          <p:cNvPicPr preferRelativeResize="0"/>
          <p:nvPr/>
        </p:nvPicPr>
        <p:blipFill>
          <a:blip r:embed="rId3">
            <a:alphaModFix/>
          </a:blip>
          <a:stretch>
            <a:fillRect/>
          </a:stretch>
        </p:blipFill>
        <p:spPr>
          <a:xfrm>
            <a:off x="235322" y="1246250"/>
            <a:ext cx="1976250" cy="558800"/>
          </a:xfrm>
          <a:prstGeom prst="rect">
            <a:avLst/>
          </a:prstGeom>
          <a:noFill/>
          <a:ln>
            <a:noFill/>
          </a:ln>
        </p:spPr>
      </p:pic>
      <p:pic>
        <p:nvPicPr>
          <p:cNvPr id="272" name="Google Shape;272;p28"/>
          <p:cNvPicPr preferRelativeResize="0"/>
          <p:nvPr/>
        </p:nvPicPr>
        <p:blipFill>
          <a:blip r:embed="rId4">
            <a:alphaModFix/>
          </a:blip>
          <a:stretch>
            <a:fillRect/>
          </a:stretch>
        </p:blipFill>
        <p:spPr>
          <a:xfrm>
            <a:off x="235325" y="2170222"/>
            <a:ext cx="1846990" cy="474575"/>
          </a:xfrm>
          <a:prstGeom prst="rect">
            <a:avLst/>
          </a:prstGeom>
          <a:noFill/>
          <a:ln>
            <a:noFill/>
          </a:ln>
        </p:spPr>
      </p:pic>
      <p:pic>
        <p:nvPicPr>
          <p:cNvPr id="273" name="Google Shape;273;p28"/>
          <p:cNvPicPr preferRelativeResize="0"/>
          <p:nvPr/>
        </p:nvPicPr>
        <p:blipFill>
          <a:blip r:embed="rId5">
            <a:alphaModFix/>
          </a:blip>
          <a:stretch>
            <a:fillRect/>
          </a:stretch>
        </p:blipFill>
        <p:spPr>
          <a:xfrm>
            <a:off x="395173" y="2981925"/>
            <a:ext cx="1797780" cy="619925"/>
          </a:xfrm>
          <a:prstGeom prst="rect">
            <a:avLst/>
          </a:prstGeom>
          <a:noFill/>
          <a:ln>
            <a:noFill/>
          </a:ln>
        </p:spPr>
      </p:pic>
      <p:pic>
        <p:nvPicPr>
          <p:cNvPr id="274" name="Google Shape;274;p28"/>
          <p:cNvPicPr preferRelativeResize="0"/>
          <p:nvPr/>
        </p:nvPicPr>
        <p:blipFill>
          <a:blip r:embed="rId6">
            <a:alphaModFix/>
          </a:blip>
          <a:stretch>
            <a:fillRect/>
          </a:stretch>
        </p:blipFill>
        <p:spPr>
          <a:xfrm>
            <a:off x="395175" y="3726888"/>
            <a:ext cx="2093000" cy="474576"/>
          </a:xfrm>
          <a:prstGeom prst="rect">
            <a:avLst/>
          </a:prstGeom>
          <a:noFill/>
          <a:ln>
            <a:noFill/>
          </a:ln>
        </p:spPr>
      </p:pic>
      <p:pic>
        <p:nvPicPr>
          <p:cNvPr id="275" name="Google Shape;275;p28"/>
          <p:cNvPicPr preferRelativeResize="0"/>
          <p:nvPr/>
        </p:nvPicPr>
        <p:blipFill>
          <a:blip r:embed="rId7">
            <a:alphaModFix/>
          </a:blip>
          <a:stretch>
            <a:fillRect/>
          </a:stretch>
        </p:blipFill>
        <p:spPr>
          <a:xfrm>
            <a:off x="340575" y="4498750"/>
            <a:ext cx="2361675" cy="4496901"/>
          </a:xfrm>
          <a:prstGeom prst="rect">
            <a:avLst/>
          </a:prstGeom>
          <a:noFill/>
          <a:ln>
            <a:noFill/>
          </a:ln>
        </p:spPr>
      </p:pic>
      <p:grpSp>
        <p:nvGrpSpPr>
          <p:cNvPr id="276" name="Google Shape;276;p28"/>
          <p:cNvGrpSpPr/>
          <p:nvPr/>
        </p:nvGrpSpPr>
        <p:grpSpPr>
          <a:xfrm>
            <a:off x="76200" y="79787"/>
            <a:ext cx="1120500" cy="721113"/>
            <a:chOff x="76200" y="79787"/>
            <a:chExt cx="1120500" cy="721113"/>
          </a:xfrm>
        </p:grpSpPr>
        <p:pic>
          <p:nvPicPr>
            <p:cNvPr id="277" name="Google Shape;277;p28"/>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278" name="Google Shape;278;p28"/>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3542367" y="720976"/>
            <a:ext cx="3251100" cy="8204100"/>
          </a:xfrm>
          <a:prstGeom prst="rect">
            <a:avLst/>
          </a:prstGeom>
          <a:noFill/>
          <a:ln>
            <a:noFill/>
          </a:ln>
        </p:spPr>
        <p:txBody>
          <a:bodyPr spcFirstLastPara="1" wrap="square" lIns="86175" tIns="86175" rIns="86175" bIns="86175" anchor="t" anchorCtr="0">
            <a:noAutofit/>
          </a:bodyPr>
          <a:lstStyle/>
          <a:p>
            <a:pPr lvl="0"/>
            <a:r>
              <a:rPr lang="nl" sz="1000" b="1" dirty="0">
                <a:solidFill>
                  <a:schemeClr val="dk1"/>
                </a:solidFill>
              </a:rPr>
              <a:t>Motor gedurende duur draaien: </a:t>
            </a:r>
            <a:r>
              <a:rPr lang="nl" sz="1000" dirty="0">
                <a:solidFill>
                  <a:schemeClr val="dk1"/>
                </a:solidFill>
              </a:rPr>
              <a:t>Vertelt de motor(en) om een aantal rotaties, seconden of graden met de klok mee of tegen de klok in te draaien. (Standaardsnelheid: 75% en </a:t>
            </a:r>
            <a:r>
              <a:rPr lang="en-GB" sz="1000" dirty="0" err="1" smtClean="0">
                <a:solidFill>
                  <a:schemeClr val="dk1"/>
                </a:solidFill>
              </a:rPr>
              <a:t>overbelastings</a:t>
            </a:r>
            <a:r>
              <a:rPr lang="nl" sz="1000" dirty="0" smtClean="0">
                <a:solidFill>
                  <a:schemeClr val="dk1"/>
                </a:solidFill>
              </a:rPr>
              <a:t>detectie </a:t>
            </a:r>
            <a:r>
              <a:rPr lang="nl" sz="1000" dirty="0">
                <a:solidFill>
                  <a:schemeClr val="dk1"/>
                </a:solidFill>
              </a:rPr>
              <a:t>ingeschakeld).</a:t>
            </a: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l" rtl="0">
              <a:lnSpc>
                <a:spcPct val="115000"/>
              </a:lnSpc>
              <a:spcBef>
                <a:spcPts val="0"/>
              </a:spcBef>
              <a:spcAft>
                <a:spcPts val="0"/>
              </a:spcAft>
              <a:buNone/>
            </a:pPr>
            <a:r>
              <a:rPr lang="nl" sz="1000" dirty="0">
                <a:solidFill>
                  <a:schemeClr val="dk1"/>
                </a:solidFill>
              </a:rPr>
              <a:t>     </a:t>
            </a:r>
            <a:endParaRPr sz="1000" dirty="0">
              <a:solidFill>
                <a:schemeClr val="dk1"/>
              </a:solidFill>
            </a:endParaRPr>
          </a:p>
          <a:p>
            <a:pPr lvl="0">
              <a:lnSpc>
                <a:spcPct val="115000"/>
              </a:lnSpc>
            </a:pPr>
            <a:r>
              <a:rPr lang="nl" sz="1000" b="1" dirty="0">
                <a:solidFill>
                  <a:schemeClr val="dk1"/>
                </a:solidFill>
              </a:rPr>
              <a:t>Motor Ga naar Positie: </a:t>
            </a:r>
            <a:r>
              <a:rPr lang="nl" sz="1000" dirty="0">
                <a:solidFill>
                  <a:schemeClr val="dk1"/>
                </a:solidFill>
              </a:rPr>
              <a:t>Vertelt de motor(en) om het kortste pad af te leggen, met de klok mee of tegen de klok in, naar de geselecteerde positie (0-360). (Standaardsnelheid: 75% en </a:t>
            </a:r>
            <a:r>
              <a:rPr lang="en-GB" sz="1000" dirty="0" err="1">
                <a:solidFill>
                  <a:schemeClr val="dk1"/>
                </a:solidFill>
              </a:rPr>
              <a:t>overbelastings</a:t>
            </a:r>
            <a:r>
              <a:rPr lang="nl" sz="1000" dirty="0">
                <a:solidFill>
                  <a:schemeClr val="dk1"/>
                </a:solidFill>
              </a:rPr>
              <a:t>detectie ingeschakeld).</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lvl="0">
              <a:lnSpc>
                <a:spcPct val="115000"/>
              </a:lnSpc>
              <a:spcBef>
                <a:spcPts val="1100"/>
              </a:spcBef>
            </a:pPr>
            <a:r>
              <a:rPr lang="nl" sz="1000" b="1" dirty="0">
                <a:solidFill>
                  <a:schemeClr val="dk1"/>
                </a:solidFill>
              </a:rPr>
              <a:t>Motor starten: </a:t>
            </a:r>
            <a:r>
              <a:rPr lang="nl" sz="1000" dirty="0">
                <a:solidFill>
                  <a:schemeClr val="dk1"/>
                </a:solidFill>
              </a:rPr>
              <a:t>Start de motor(en) die met de klok mee of tegen de klok in draait. (Standaardsnelheid: 75% en </a:t>
            </a:r>
            <a:r>
              <a:rPr lang="en-GB" sz="1000" dirty="0" err="1">
                <a:solidFill>
                  <a:schemeClr val="dk1"/>
                </a:solidFill>
              </a:rPr>
              <a:t>overbelastings</a:t>
            </a:r>
            <a:r>
              <a:rPr lang="nl" sz="1000" dirty="0">
                <a:solidFill>
                  <a:schemeClr val="dk1"/>
                </a:solidFill>
              </a:rPr>
              <a:t>detectie ingeschakeld).</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Motor stoppen: </a:t>
            </a:r>
            <a:r>
              <a:rPr lang="nl" sz="1000" dirty="0">
                <a:solidFill>
                  <a:schemeClr val="dk1"/>
                </a:solidFill>
              </a:rPr>
              <a:t>Stopt de geselecteerde motor(en). De motor remt en geeft de positie niet door</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Motorsnelheid instellen: </a:t>
            </a:r>
            <a:r>
              <a:rPr lang="nl" sz="1000" dirty="0">
                <a:solidFill>
                  <a:schemeClr val="dk1"/>
                </a:solidFill>
              </a:rPr>
              <a:t>Stelt de snelheid van de motor(en) in op het maximale percentage (-100 tot 100). Negatieve waarde keert de richting om.</a:t>
            </a:r>
            <a:endParaRPr sz="1000" dirty="0">
              <a:solidFill>
                <a:schemeClr val="dk1"/>
              </a:solidFill>
            </a:endParaRPr>
          </a:p>
          <a:p>
            <a:pPr marL="0" lvl="0" indent="0" algn="l" rtl="0">
              <a:lnSpc>
                <a:spcPct val="115000"/>
              </a:lnSpc>
              <a:spcBef>
                <a:spcPts val="1100"/>
              </a:spcBef>
              <a:spcAft>
                <a:spcPts val="0"/>
              </a:spcAft>
              <a:buNone/>
            </a:pP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Motorpositie </a:t>
            </a:r>
            <a:r>
              <a:rPr lang="nl" sz="1000" dirty="0">
                <a:solidFill>
                  <a:schemeClr val="dk1"/>
                </a:solidFill>
              </a:rPr>
              <a:t>: rapporteert de huidige positie van de geselecteerde motor (0-359).</a:t>
            </a:r>
            <a:endParaRPr sz="1000" dirty="0">
              <a:solidFill>
                <a:schemeClr val="dk1"/>
              </a:solidFill>
            </a:endParaRPr>
          </a:p>
          <a:p>
            <a:pPr marL="0" lvl="0" indent="0" algn="l" rtl="0">
              <a:lnSpc>
                <a:spcPct val="115000"/>
              </a:lnSpc>
              <a:spcBef>
                <a:spcPts val="1100"/>
              </a:spcBef>
              <a:spcAft>
                <a:spcPts val="1100"/>
              </a:spcAft>
              <a:buNone/>
            </a:pPr>
            <a:r>
              <a:rPr lang="nl" sz="1000" b="1" dirty="0">
                <a:solidFill>
                  <a:schemeClr val="dk1"/>
                </a:solidFill>
              </a:rPr>
              <a:t>Motorsnelheid: </a:t>
            </a:r>
            <a:r>
              <a:rPr lang="nl" sz="1000" dirty="0">
                <a:solidFill>
                  <a:schemeClr val="dk1"/>
                </a:solidFill>
              </a:rPr>
              <a:t>rapporteert de werkelijke huidige snelheid van de motor (-100-100).</a:t>
            </a:r>
            <a:endParaRPr sz="1000" dirty="0">
              <a:solidFill>
                <a:schemeClr val="dk1"/>
              </a:solidFill>
            </a:endParaRPr>
          </a:p>
        </p:txBody>
      </p:sp>
      <p:pic>
        <p:nvPicPr>
          <p:cNvPr id="63" name="Google Shape;63;p14"/>
          <p:cNvPicPr preferRelativeResize="0"/>
          <p:nvPr/>
        </p:nvPicPr>
        <p:blipFill rotWithShape="1">
          <a:blip r:embed="rId3">
            <a:alphaModFix/>
          </a:blip>
          <a:srcRect l="5847" t="48110" r="21788" b="42142"/>
          <a:stretch/>
        </p:blipFill>
        <p:spPr>
          <a:xfrm>
            <a:off x="174914" y="6014250"/>
            <a:ext cx="3314203" cy="634835"/>
          </a:xfrm>
          <a:prstGeom prst="rect">
            <a:avLst/>
          </a:prstGeom>
          <a:noFill/>
          <a:ln>
            <a:noFill/>
          </a:ln>
        </p:spPr>
      </p:pic>
      <p:pic>
        <p:nvPicPr>
          <p:cNvPr id="64" name="Google Shape;64;p14"/>
          <p:cNvPicPr preferRelativeResize="0"/>
          <p:nvPr/>
        </p:nvPicPr>
        <p:blipFill rotWithShape="1">
          <a:blip r:embed="rId3">
            <a:alphaModFix/>
          </a:blip>
          <a:srcRect l="5847" t="62070" r="21788" b="28181"/>
          <a:stretch/>
        </p:blipFill>
        <p:spPr>
          <a:xfrm>
            <a:off x="174914" y="6653536"/>
            <a:ext cx="3314203" cy="634856"/>
          </a:xfrm>
          <a:prstGeom prst="rect">
            <a:avLst/>
          </a:prstGeom>
          <a:noFill/>
          <a:ln>
            <a:noFill/>
          </a:ln>
        </p:spPr>
      </p:pic>
      <p:pic>
        <p:nvPicPr>
          <p:cNvPr id="65" name="Google Shape;65;p14"/>
          <p:cNvPicPr preferRelativeResize="0"/>
          <p:nvPr/>
        </p:nvPicPr>
        <p:blipFill rotWithShape="1">
          <a:blip r:embed="rId3">
            <a:alphaModFix/>
          </a:blip>
          <a:srcRect l="5847" t="74540" r="21788" b="5591"/>
          <a:stretch/>
        </p:blipFill>
        <p:spPr>
          <a:xfrm>
            <a:off x="174914" y="7553714"/>
            <a:ext cx="3314203" cy="1294095"/>
          </a:xfrm>
          <a:prstGeom prst="rect">
            <a:avLst/>
          </a:prstGeom>
          <a:noFill/>
          <a:ln>
            <a:noFill/>
          </a:ln>
        </p:spPr>
      </p:pic>
      <p:sp>
        <p:nvSpPr>
          <p:cNvPr id="66" name="Google Shape;66;p14"/>
          <p:cNvSpPr/>
          <p:nvPr/>
        </p:nvSpPr>
        <p:spPr>
          <a:xfrm>
            <a:off x="1097555" y="126500"/>
            <a:ext cx="56958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MOTORBLOKKEN</a:t>
            </a:r>
            <a:endParaRPr sz="2400" b="1"/>
          </a:p>
        </p:txBody>
      </p:sp>
      <p:grpSp>
        <p:nvGrpSpPr>
          <p:cNvPr id="67" name="Google Shape;67;p14"/>
          <p:cNvGrpSpPr/>
          <p:nvPr/>
        </p:nvGrpSpPr>
        <p:grpSpPr>
          <a:xfrm>
            <a:off x="76200" y="79787"/>
            <a:ext cx="1120500" cy="721113"/>
            <a:chOff x="76200" y="79787"/>
            <a:chExt cx="1120500" cy="721113"/>
          </a:xfrm>
        </p:grpSpPr>
        <p:pic>
          <p:nvPicPr>
            <p:cNvPr id="68" name="Google Shape;68;p14"/>
            <p:cNvPicPr preferRelativeResize="0"/>
            <p:nvPr/>
          </p:nvPicPr>
          <p:blipFill>
            <a:blip r:embed="rId4">
              <a:alphaModFix/>
            </a:blip>
            <a:stretch>
              <a:fillRect/>
            </a:stretch>
          </p:blipFill>
          <p:spPr>
            <a:xfrm>
              <a:off x="369700" y="79787"/>
              <a:ext cx="423468" cy="416151"/>
            </a:xfrm>
            <a:prstGeom prst="rect">
              <a:avLst/>
            </a:prstGeom>
            <a:noFill/>
            <a:ln>
              <a:noFill/>
            </a:ln>
          </p:spPr>
        </p:pic>
        <p:sp>
          <p:nvSpPr>
            <p:cNvPr id="69" name="Google Shape;69;p14"/>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pic>
        <p:nvPicPr>
          <p:cNvPr id="70" name="Google Shape;70;p14"/>
          <p:cNvPicPr preferRelativeResize="0"/>
          <p:nvPr/>
        </p:nvPicPr>
        <p:blipFill>
          <a:blip r:embed="rId5">
            <a:alphaModFix/>
          </a:blip>
          <a:stretch>
            <a:fillRect/>
          </a:stretch>
        </p:blipFill>
        <p:spPr>
          <a:xfrm>
            <a:off x="298266" y="3503834"/>
            <a:ext cx="1898226" cy="2471179"/>
          </a:xfrm>
          <a:prstGeom prst="rect">
            <a:avLst/>
          </a:prstGeom>
          <a:noFill/>
          <a:ln>
            <a:noFill/>
          </a:ln>
        </p:spPr>
      </p:pic>
      <p:pic>
        <p:nvPicPr>
          <p:cNvPr id="71" name="Google Shape;71;p14"/>
          <p:cNvPicPr preferRelativeResize="0"/>
          <p:nvPr/>
        </p:nvPicPr>
        <p:blipFill>
          <a:blip r:embed="rId6">
            <a:alphaModFix/>
          </a:blip>
          <a:stretch>
            <a:fillRect/>
          </a:stretch>
        </p:blipFill>
        <p:spPr>
          <a:xfrm>
            <a:off x="215813" y="2160594"/>
            <a:ext cx="2589108" cy="1273875"/>
          </a:xfrm>
          <a:prstGeom prst="rect">
            <a:avLst/>
          </a:prstGeom>
          <a:noFill/>
          <a:ln>
            <a:noFill/>
          </a:ln>
        </p:spPr>
      </p:pic>
      <p:pic>
        <p:nvPicPr>
          <p:cNvPr id="72" name="Google Shape;72;p14"/>
          <p:cNvPicPr preferRelativeResize="0"/>
          <p:nvPr/>
        </p:nvPicPr>
        <p:blipFill>
          <a:blip r:embed="rId7">
            <a:alphaModFix/>
          </a:blip>
          <a:stretch>
            <a:fillRect/>
          </a:stretch>
        </p:blipFill>
        <p:spPr>
          <a:xfrm>
            <a:off x="85289" y="805071"/>
            <a:ext cx="2758959" cy="10300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1177922" y="126500"/>
            <a:ext cx="5615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MEER MOTORBLOKKEN</a:t>
            </a:r>
            <a:endParaRPr sz="2400" b="1" dirty="0"/>
          </a:p>
        </p:txBody>
      </p:sp>
      <p:pic>
        <p:nvPicPr>
          <p:cNvPr id="78" name="Google Shape;78;p15"/>
          <p:cNvPicPr preferRelativeResize="0"/>
          <p:nvPr/>
        </p:nvPicPr>
        <p:blipFill>
          <a:blip r:embed="rId3">
            <a:alphaModFix/>
          </a:blip>
          <a:stretch>
            <a:fillRect/>
          </a:stretch>
        </p:blipFill>
        <p:spPr>
          <a:xfrm>
            <a:off x="198305" y="8248690"/>
            <a:ext cx="2860195" cy="738445"/>
          </a:xfrm>
          <a:prstGeom prst="rect">
            <a:avLst/>
          </a:prstGeom>
          <a:noFill/>
          <a:ln>
            <a:noFill/>
          </a:ln>
        </p:spPr>
      </p:pic>
      <p:sp>
        <p:nvSpPr>
          <p:cNvPr id="79" name="Google Shape;79;p15"/>
          <p:cNvSpPr txBox="1"/>
          <p:nvPr/>
        </p:nvSpPr>
        <p:spPr>
          <a:xfrm>
            <a:off x="3542367" y="648405"/>
            <a:ext cx="3251100" cy="5520901"/>
          </a:xfrm>
          <a:prstGeom prst="rect">
            <a:avLst/>
          </a:prstGeom>
          <a:noFill/>
          <a:ln>
            <a:noFill/>
          </a:ln>
        </p:spPr>
        <p:txBody>
          <a:bodyPr spcFirstLastPara="1" wrap="square" lIns="86175" tIns="86175" rIns="86175" bIns="86175" anchor="t" anchorCtr="0">
            <a:noAutofit/>
          </a:bodyPr>
          <a:lstStyle/>
          <a:p>
            <a:pPr lvl="0">
              <a:lnSpc>
                <a:spcPct val="115000"/>
              </a:lnSpc>
            </a:pPr>
            <a:r>
              <a:rPr lang="nl" sz="1000" b="1" dirty="0" smtClean="0">
                <a:solidFill>
                  <a:schemeClr val="dk1"/>
                </a:solidFill>
              </a:rPr>
              <a:t>Motor gedurende </a:t>
            </a:r>
            <a:r>
              <a:rPr lang="nl" sz="1000" b="1" dirty="0">
                <a:solidFill>
                  <a:schemeClr val="dk1"/>
                </a:solidFill>
              </a:rPr>
              <a:t>duur op snelheid laten draaien: </a:t>
            </a:r>
            <a:r>
              <a:rPr lang="nl" sz="1000" dirty="0">
                <a:solidFill>
                  <a:schemeClr val="dk1"/>
                </a:solidFill>
              </a:rPr>
              <a:t>Laat de motor(en) met de klok mee of tegen de klok in draaien gedurende een aantal rotaties, seconden of graden met een gespecificeerde snelheid (als percentage of rpm). </a:t>
            </a:r>
            <a:r>
              <a:rPr lang="en-GB" sz="1000" dirty="0" err="1">
                <a:solidFill>
                  <a:schemeClr val="dk1"/>
                </a:solidFill>
              </a:rPr>
              <a:t>Overbelastingsdetectie</a:t>
            </a:r>
            <a:r>
              <a:rPr lang="en-GB" sz="1000" dirty="0">
                <a:solidFill>
                  <a:schemeClr val="dk1"/>
                </a:solidFill>
              </a:rPr>
              <a:t> </a:t>
            </a:r>
            <a:r>
              <a:rPr lang="nl" sz="1000" dirty="0" smtClean="0">
                <a:solidFill>
                  <a:schemeClr val="dk1"/>
                </a:solidFill>
              </a:rPr>
              <a:t>is </a:t>
            </a:r>
            <a:r>
              <a:rPr lang="nl" sz="1000" dirty="0">
                <a:solidFill>
                  <a:schemeClr val="dk1"/>
                </a:solidFill>
              </a:rPr>
              <a:t>ingeschakeld.</a:t>
            </a:r>
            <a:endParaRPr sz="1000" dirty="0">
              <a:solidFill>
                <a:schemeClr val="dk1"/>
              </a:solidFill>
            </a:endParaRPr>
          </a:p>
          <a:p>
            <a:pPr marL="0" lvl="0" indent="0" algn="l" rtl="0">
              <a:lnSpc>
                <a:spcPct val="115000"/>
              </a:lnSpc>
              <a:spcBef>
                <a:spcPts val="0"/>
              </a:spcBef>
              <a:spcAft>
                <a:spcPts val="0"/>
              </a:spcAft>
              <a:buNone/>
            </a:pPr>
            <a:endParaRPr sz="1000" b="1" dirty="0">
              <a:solidFill>
                <a:schemeClr val="dk1"/>
              </a:solidFill>
            </a:endParaRPr>
          </a:p>
          <a:p>
            <a:pPr lvl="0">
              <a:lnSpc>
                <a:spcPct val="115000"/>
              </a:lnSpc>
            </a:pPr>
            <a:r>
              <a:rPr lang="nl" sz="1000" b="1" dirty="0">
                <a:solidFill>
                  <a:schemeClr val="dk1"/>
                </a:solidFill>
              </a:rPr>
              <a:t>Motor op snelheid starten: </a:t>
            </a:r>
            <a:r>
              <a:rPr lang="nl" sz="1000" dirty="0">
                <a:solidFill>
                  <a:schemeClr val="dk1"/>
                </a:solidFill>
              </a:rPr>
              <a:t>Laat de motor(en) voor altijd met de klok mee of tegen de klok in draaien op de opgegeven snelheid (percentage of rpm). </a:t>
            </a:r>
            <a:r>
              <a:rPr lang="en-GB" sz="1000" dirty="0" err="1" smtClean="0">
                <a:solidFill>
                  <a:schemeClr val="dk1"/>
                </a:solidFill>
              </a:rPr>
              <a:t>Overbelastingsdetectie</a:t>
            </a:r>
            <a:r>
              <a:rPr lang="en-GB" sz="1000" dirty="0" smtClean="0">
                <a:solidFill>
                  <a:schemeClr val="dk1"/>
                </a:solidFill>
              </a:rPr>
              <a:t> </a:t>
            </a:r>
            <a:r>
              <a:rPr lang="nl" sz="1000" dirty="0" smtClean="0">
                <a:solidFill>
                  <a:schemeClr val="dk1"/>
                </a:solidFill>
              </a:rPr>
              <a:t>is </a:t>
            </a:r>
            <a:r>
              <a:rPr lang="nl" sz="1000" dirty="0">
                <a:solidFill>
                  <a:schemeClr val="dk1"/>
                </a:solidFill>
              </a:rPr>
              <a:t>ingeschakeld.</a:t>
            </a:r>
            <a:endParaRPr sz="1000" dirty="0">
              <a:solidFill>
                <a:schemeClr val="dk1"/>
              </a:solidFill>
            </a:endParaRPr>
          </a:p>
          <a:p>
            <a:pPr marL="0" lvl="0" indent="0" algn="l" rtl="0">
              <a:lnSpc>
                <a:spcPct val="115000"/>
              </a:lnSpc>
              <a:spcBef>
                <a:spcPts val="0"/>
              </a:spcBef>
              <a:spcAft>
                <a:spcPts val="0"/>
              </a:spcAft>
              <a:buNone/>
            </a:pPr>
            <a:endParaRPr sz="1000" b="1" dirty="0">
              <a:solidFill>
                <a:schemeClr val="dk1"/>
              </a:solidFill>
            </a:endParaRPr>
          </a:p>
          <a:p>
            <a:pPr lvl="0">
              <a:lnSpc>
                <a:spcPct val="115000"/>
              </a:lnSpc>
            </a:pPr>
            <a:r>
              <a:rPr lang="nl" sz="1000" b="1" dirty="0">
                <a:solidFill>
                  <a:schemeClr val="dk1"/>
                </a:solidFill>
              </a:rPr>
              <a:t>Ga naar relatieve positie </a:t>
            </a:r>
            <a:r>
              <a:rPr lang="nl" sz="1000" b="1" dirty="0" smtClean="0">
                <a:solidFill>
                  <a:schemeClr val="dk1"/>
                </a:solidFill>
              </a:rPr>
              <a:t>met snelheid</a:t>
            </a:r>
            <a:r>
              <a:rPr lang="nl" sz="1000" b="1" dirty="0">
                <a:solidFill>
                  <a:schemeClr val="dk1"/>
                </a:solidFill>
              </a:rPr>
              <a:t>: </a:t>
            </a:r>
            <a:r>
              <a:rPr lang="nl" sz="1000" dirty="0">
                <a:solidFill>
                  <a:schemeClr val="dk1"/>
                </a:solidFill>
              </a:rPr>
              <a:t>Laat de motor(en) naar een relatieve positie draaien met de opgegeven snelheid (%). </a:t>
            </a:r>
            <a:r>
              <a:rPr lang="en-GB" sz="1000" dirty="0" err="1" smtClean="0">
                <a:solidFill>
                  <a:schemeClr val="dk1"/>
                </a:solidFill>
              </a:rPr>
              <a:t>Overbelastingsdetectie</a:t>
            </a:r>
            <a:r>
              <a:rPr lang="nl" sz="1000" dirty="0" smtClean="0">
                <a:solidFill>
                  <a:schemeClr val="dk1"/>
                </a:solidFill>
              </a:rPr>
              <a:t> </a:t>
            </a:r>
            <a:r>
              <a:rPr lang="nl" sz="1000" dirty="0">
                <a:solidFill>
                  <a:schemeClr val="dk1"/>
                </a:solidFill>
              </a:rPr>
              <a:t>is ingeschakeld.</a:t>
            </a: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Relatieve motorpositie instellen op 0: </a:t>
            </a:r>
            <a:r>
              <a:rPr lang="nl" sz="1000" dirty="0">
                <a:solidFill>
                  <a:schemeClr val="dk1"/>
                </a:solidFill>
              </a:rPr>
              <a:t>Stelt de relatieve positie van geselecteerde motor(en) in op een opgegeven waarde. “0” reset de relatieve positie.</a:t>
            </a:r>
            <a:endParaRPr sz="1000" dirty="0">
              <a:solidFill>
                <a:schemeClr val="dk1"/>
              </a:solidFill>
            </a:endParaRPr>
          </a:p>
          <a:p>
            <a:pPr marL="0" lvl="0" indent="0" algn="l" rtl="0">
              <a:lnSpc>
                <a:spcPct val="115000"/>
              </a:lnSpc>
              <a:spcBef>
                <a:spcPts val="1100"/>
              </a:spcBef>
              <a:spcAft>
                <a:spcPts val="0"/>
              </a:spcAft>
              <a:buNone/>
            </a:pPr>
            <a:r>
              <a:rPr lang="nl" sz="1000" b="1" dirty="0">
                <a:solidFill>
                  <a:schemeClr val="dk1"/>
                </a:solidFill>
              </a:rPr>
              <a:t>Relatieve motorpositie: </a:t>
            </a:r>
            <a:r>
              <a:rPr lang="nl" sz="1000" dirty="0">
                <a:solidFill>
                  <a:schemeClr val="dk1"/>
                </a:solidFill>
              </a:rPr>
              <a:t>herhaalt het aantal graden dat de motor heeft gedraaid sinds het programma startte of werd gereset naar 0.</a:t>
            </a:r>
            <a:endParaRPr sz="1000" dirty="0">
              <a:solidFill>
                <a:schemeClr val="dk1"/>
              </a:solidFill>
            </a:endParaRPr>
          </a:p>
          <a:p>
            <a:pPr marL="0" lvl="0" indent="0" algn="l" rtl="0">
              <a:lnSpc>
                <a:spcPct val="115000"/>
              </a:lnSpc>
              <a:spcBef>
                <a:spcPts val="0"/>
              </a:spcBef>
              <a:spcAft>
                <a:spcPts val="0"/>
              </a:spcAft>
              <a:buNone/>
            </a:pPr>
            <a:endParaRPr sz="1000" dirty="0">
              <a:solidFill>
                <a:schemeClr val="dk1"/>
              </a:solidFill>
            </a:endParaRPr>
          </a:p>
          <a:p>
            <a:pPr lvl="0">
              <a:lnSpc>
                <a:spcPct val="115000"/>
              </a:lnSpc>
            </a:pPr>
            <a:r>
              <a:rPr lang="nl" sz="1000" b="1" dirty="0">
                <a:solidFill>
                  <a:schemeClr val="dk1"/>
                </a:solidFill>
              </a:rPr>
              <a:t>Motor starten met vermogen: </a:t>
            </a:r>
            <a:r>
              <a:rPr lang="nl" sz="1000" dirty="0" smtClean="0">
                <a:solidFill>
                  <a:schemeClr val="dk1"/>
                </a:solidFill>
              </a:rPr>
              <a:t>Start de </a:t>
            </a:r>
            <a:r>
              <a:rPr lang="nl" sz="1000" dirty="0">
                <a:solidFill>
                  <a:schemeClr val="dk1"/>
                </a:solidFill>
              </a:rPr>
              <a:t>motor(en) </a:t>
            </a:r>
            <a:r>
              <a:rPr lang="nl" sz="1000" dirty="0" smtClean="0">
                <a:solidFill>
                  <a:schemeClr val="dk1"/>
                </a:solidFill>
              </a:rPr>
              <a:t>altijd </a:t>
            </a:r>
            <a:r>
              <a:rPr lang="nl" sz="1000" dirty="0">
                <a:solidFill>
                  <a:schemeClr val="dk1"/>
                </a:solidFill>
              </a:rPr>
              <a:t>op het opgegeven percentage </a:t>
            </a:r>
            <a:r>
              <a:rPr lang="nl" sz="1000" dirty="0" smtClean="0">
                <a:solidFill>
                  <a:schemeClr val="dk1"/>
                </a:solidFill>
              </a:rPr>
              <a:t>vermogen. </a:t>
            </a:r>
            <a:r>
              <a:rPr lang="en-GB" sz="1000" dirty="0" err="1">
                <a:solidFill>
                  <a:schemeClr val="dk1"/>
                </a:solidFill>
              </a:rPr>
              <a:t>Overbelastingsdetectie</a:t>
            </a:r>
            <a:r>
              <a:rPr lang="en-GB" sz="1000" dirty="0">
                <a:solidFill>
                  <a:schemeClr val="dk1"/>
                </a:solidFill>
              </a:rPr>
              <a:t> </a:t>
            </a:r>
            <a:r>
              <a:rPr lang="nl" sz="1000" dirty="0" smtClean="0">
                <a:solidFill>
                  <a:schemeClr val="dk1"/>
                </a:solidFill>
              </a:rPr>
              <a:t>ingeschakeld</a:t>
            </a:r>
            <a:r>
              <a:rPr lang="nl" sz="1000" dirty="0">
                <a:solidFill>
                  <a:schemeClr val="dk1"/>
                </a:solidFill>
              </a:rPr>
              <a:t>.</a:t>
            </a:r>
            <a:endParaRPr sz="1000" dirty="0">
              <a:solidFill>
                <a:schemeClr val="dk1"/>
              </a:solidFill>
            </a:endParaRPr>
          </a:p>
          <a:p>
            <a:pPr marL="0" lvl="0" indent="0" algn="l" rtl="0">
              <a:lnSpc>
                <a:spcPct val="115000"/>
              </a:lnSpc>
              <a:spcBef>
                <a:spcPts val="0"/>
              </a:spcBef>
              <a:spcAft>
                <a:spcPts val="0"/>
              </a:spcAft>
              <a:buNone/>
            </a:pPr>
            <a:endParaRPr sz="1000" dirty="0">
              <a:solidFill>
                <a:schemeClr val="dk1"/>
              </a:solidFill>
            </a:endParaRPr>
          </a:p>
          <a:p>
            <a:pPr marL="0" lvl="0" indent="0" algn="l" rtl="0">
              <a:lnSpc>
                <a:spcPct val="115000"/>
              </a:lnSpc>
              <a:spcBef>
                <a:spcPts val="0"/>
              </a:spcBef>
              <a:spcAft>
                <a:spcPts val="0"/>
              </a:spcAft>
              <a:buNone/>
            </a:pPr>
            <a:r>
              <a:rPr lang="nl" sz="1000" b="1" dirty="0" smtClean="0">
                <a:solidFill>
                  <a:schemeClr val="dk1"/>
                </a:solidFill>
              </a:rPr>
              <a:t>Motorvermogen</a:t>
            </a:r>
            <a:r>
              <a:rPr lang="nl" sz="1000" b="1" dirty="0">
                <a:solidFill>
                  <a:schemeClr val="dk1"/>
                </a:solidFill>
              </a:rPr>
              <a:t>: </a:t>
            </a:r>
            <a:r>
              <a:rPr lang="nl" sz="1000" dirty="0">
                <a:solidFill>
                  <a:schemeClr val="dk1"/>
                </a:solidFill>
              </a:rPr>
              <a:t>Geeft het vermogensniveau terug dat wordt gebruikt op een opgegeven motor (in %)</a:t>
            </a:r>
            <a:endParaRPr sz="1000" dirty="0">
              <a:solidFill>
                <a:schemeClr val="dk1"/>
              </a:solidFill>
            </a:endParaRPr>
          </a:p>
          <a:p>
            <a:pPr marL="0" lvl="0" indent="0" algn="l" rtl="0">
              <a:lnSpc>
                <a:spcPct val="115000"/>
              </a:lnSpc>
              <a:spcBef>
                <a:spcPts val="0"/>
              </a:spcBef>
              <a:spcAft>
                <a:spcPts val="0"/>
              </a:spcAft>
              <a:buNone/>
            </a:pPr>
            <a:endParaRPr sz="1000" dirty="0">
              <a:solidFill>
                <a:schemeClr val="dk1"/>
              </a:solidFill>
            </a:endParaRPr>
          </a:p>
          <a:p>
            <a:pPr marL="0" lvl="0" indent="0" algn="l" rtl="0">
              <a:lnSpc>
                <a:spcPct val="115000"/>
              </a:lnSpc>
              <a:spcBef>
                <a:spcPts val="0"/>
              </a:spcBef>
              <a:spcAft>
                <a:spcPts val="0"/>
              </a:spcAft>
              <a:buNone/>
            </a:pPr>
            <a:r>
              <a:rPr lang="nl" sz="1000" b="1" dirty="0" smtClean="0">
                <a:solidFill>
                  <a:schemeClr val="dk1"/>
                </a:solidFill>
              </a:rPr>
              <a:t>Motoren </a:t>
            </a:r>
            <a:r>
              <a:rPr lang="nl" sz="1000" b="1" dirty="0">
                <a:solidFill>
                  <a:schemeClr val="dk1"/>
                </a:solidFill>
              </a:rPr>
              <a:t>stoppen en vrijlopen: </a:t>
            </a:r>
            <a:r>
              <a:rPr lang="nl" sz="1000" dirty="0">
                <a:solidFill>
                  <a:schemeClr val="dk1"/>
                </a:solidFill>
              </a:rPr>
              <a:t>definieert hoe de motor stopt. Rem (standaardmethode toegepaste wrijving op de motor). Vasthouden (gebruikt kracht om te remmen en beweegt de motor terug naar de positie waar deze was gestopt). Uitrollen (de stroom naar de motor wordt uitgeschakeld bij het stoppen)</a:t>
            </a:r>
            <a:endParaRPr sz="1000" dirty="0">
              <a:solidFill>
                <a:schemeClr val="dk1"/>
              </a:solidFill>
            </a:endParaRPr>
          </a:p>
          <a:p>
            <a:pPr marL="0" lvl="0" indent="0" algn="l" rtl="0">
              <a:lnSpc>
                <a:spcPct val="115000"/>
              </a:lnSpc>
              <a:spcBef>
                <a:spcPts val="0"/>
              </a:spcBef>
              <a:spcAft>
                <a:spcPts val="0"/>
              </a:spcAft>
              <a:buNone/>
            </a:pPr>
            <a:endParaRPr sz="1000" dirty="0">
              <a:solidFill>
                <a:schemeClr val="dk1"/>
              </a:solidFill>
            </a:endParaRPr>
          </a:p>
          <a:p>
            <a:pPr lvl="0">
              <a:lnSpc>
                <a:spcPct val="115000"/>
              </a:lnSpc>
            </a:pPr>
            <a:r>
              <a:rPr lang="en-GB" sz="1000" b="1" dirty="0" err="1">
                <a:solidFill>
                  <a:schemeClr val="dk1"/>
                </a:solidFill>
              </a:rPr>
              <a:t>Overbelastingsdetectie</a:t>
            </a:r>
            <a:r>
              <a:rPr lang="en-GB" sz="1000" b="1" dirty="0">
                <a:solidFill>
                  <a:schemeClr val="dk1"/>
                </a:solidFill>
              </a:rPr>
              <a:t> </a:t>
            </a:r>
            <a:r>
              <a:rPr lang="nl" sz="1000" b="1" dirty="0" smtClean="0">
                <a:solidFill>
                  <a:schemeClr val="dk1"/>
                </a:solidFill>
              </a:rPr>
              <a:t>in-</a:t>
            </a:r>
            <a:r>
              <a:rPr lang="nl" sz="1000" b="1" dirty="0">
                <a:solidFill>
                  <a:schemeClr val="dk1"/>
                </a:solidFill>
              </a:rPr>
              <a:t>/uitschakelen. </a:t>
            </a:r>
            <a:r>
              <a:rPr lang="nl" sz="1000" dirty="0">
                <a:solidFill>
                  <a:schemeClr val="dk1"/>
                </a:solidFill>
              </a:rPr>
              <a:t>Gebruik dit om </a:t>
            </a:r>
            <a:r>
              <a:rPr lang="en-GB" sz="1000" dirty="0" err="1">
                <a:solidFill>
                  <a:schemeClr val="dk1"/>
                </a:solidFill>
              </a:rPr>
              <a:t>overbelastings</a:t>
            </a:r>
            <a:r>
              <a:rPr lang="nl" sz="1000" dirty="0">
                <a:solidFill>
                  <a:schemeClr val="dk1"/>
                </a:solidFill>
              </a:rPr>
              <a:t>detectie op motor- en bewegingsblokken uit te schakelen. Als </a:t>
            </a:r>
            <a:r>
              <a:rPr lang="nl" sz="1000" dirty="0" smtClean="0">
                <a:solidFill>
                  <a:schemeClr val="dk1"/>
                </a:solidFill>
              </a:rPr>
              <a:t>dit is </a:t>
            </a:r>
            <a:r>
              <a:rPr lang="nl" sz="1000" dirty="0">
                <a:solidFill>
                  <a:schemeClr val="dk1"/>
                </a:solidFill>
              </a:rPr>
              <a:t>uitgeschakeld, blijft de </a:t>
            </a:r>
            <a:r>
              <a:rPr lang="nl" sz="1000" dirty="0" smtClean="0">
                <a:solidFill>
                  <a:schemeClr val="dk1"/>
                </a:solidFill>
              </a:rPr>
              <a:t>motor proberen een instructie te </a:t>
            </a:r>
            <a:r>
              <a:rPr lang="nl" sz="1000" dirty="0">
                <a:solidFill>
                  <a:schemeClr val="dk1"/>
                </a:solidFill>
              </a:rPr>
              <a:t>voltooien, zelfs als dit fysiek wordt verhinderd. Indien ingeschakeld, gaat de code door naar het volgende blok</a:t>
            </a:r>
            <a:r>
              <a:rPr lang="nl" sz="1000" dirty="0" smtClean="0">
                <a:solidFill>
                  <a:schemeClr val="dk1"/>
                </a:solidFill>
              </a:rPr>
              <a:t>.</a:t>
            </a:r>
            <a:endParaRPr sz="1000" dirty="0">
              <a:solidFill>
                <a:schemeClr val="dk1"/>
              </a:solidFill>
            </a:endParaRPr>
          </a:p>
          <a:p>
            <a:pPr marL="0" lvl="0" indent="0" algn="l" rtl="0">
              <a:lnSpc>
                <a:spcPct val="115000"/>
              </a:lnSpc>
              <a:spcBef>
                <a:spcPts val="0"/>
              </a:spcBef>
              <a:spcAft>
                <a:spcPts val="0"/>
              </a:spcAft>
              <a:buNone/>
            </a:pPr>
            <a:endParaRPr sz="1000" dirty="0">
              <a:solidFill>
                <a:schemeClr val="dk1"/>
              </a:solidFill>
            </a:endParaRPr>
          </a:p>
          <a:p>
            <a:pPr marL="0" lvl="0" indent="0" algn="l" rtl="0">
              <a:lnSpc>
                <a:spcPct val="115000"/>
              </a:lnSpc>
              <a:spcBef>
                <a:spcPts val="0"/>
              </a:spcBef>
              <a:spcAft>
                <a:spcPts val="0"/>
              </a:spcAft>
              <a:buNone/>
            </a:pPr>
            <a:r>
              <a:rPr lang="nl" sz="1000" b="1" dirty="0">
                <a:solidFill>
                  <a:schemeClr val="dk1"/>
                </a:solidFill>
              </a:rPr>
              <a:t>Werd de beweging onderbroken? </a:t>
            </a:r>
            <a:r>
              <a:rPr lang="nl" sz="1000" dirty="0">
                <a:solidFill>
                  <a:schemeClr val="dk1"/>
                </a:solidFill>
              </a:rPr>
              <a:t>Als een motorblok met een bepaalde duur niet werd voltooid, werd het onderbroken.</a:t>
            </a:r>
            <a:endParaRPr sz="1000" dirty="0">
              <a:solidFill>
                <a:schemeClr val="dk1"/>
              </a:solidFill>
            </a:endParaRPr>
          </a:p>
          <a:p>
            <a:pPr marL="0" lvl="0" indent="0" algn="l" rtl="0">
              <a:lnSpc>
                <a:spcPct val="115000"/>
              </a:lnSpc>
              <a:spcBef>
                <a:spcPts val="1100"/>
              </a:spcBef>
              <a:spcAft>
                <a:spcPts val="1100"/>
              </a:spcAft>
              <a:buNone/>
            </a:pPr>
            <a:endParaRPr sz="1000" dirty="0">
              <a:solidFill>
                <a:schemeClr val="dk1"/>
              </a:solidFill>
            </a:endParaRPr>
          </a:p>
        </p:txBody>
      </p:sp>
      <p:pic>
        <p:nvPicPr>
          <p:cNvPr id="80" name="Google Shape;80;p15"/>
          <p:cNvPicPr preferRelativeResize="0"/>
          <p:nvPr/>
        </p:nvPicPr>
        <p:blipFill rotWithShape="1">
          <a:blip r:embed="rId4">
            <a:alphaModFix/>
          </a:blip>
          <a:srcRect t="19053" b="23312"/>
          <a:stretch/>
        </p:blipFill>
        <p:spPr>
          <a:xfrm>
            <a:off x="198305" y="5018905"/>
            <a:ext cx="1707188" cy="420548"/>
          </a:xfrm>
          <a:prstGeom prst="rect">
            <a:avLst/>
          </a:prstGeom>
          <a:noFill/>
          <a:ln>
            <a:noFill/>
          </a:ln>
        </p:spPr>
      </p:pic>
      <p:pic>
        <p:nvPicPr>
          <p:cNvPr id="81" name="Google Shape;81;p15"/>
          <p:cNvPicPr preferRelativeResize="0"/>
          <p:nvPr/>
        </p:nvPicPr>
        <p:blipFill>
          <a:blip r:embed="rId5">
            <a:alphaModFix/>
          </a:blip>
          <a:stretch>
            <a:fillRect/>
          </a:stretch>
        </p:blipFill>
        <p:spPr>
          <a:xfrm>
            <a:off x="242733" y="5594214"/>
            <a:ext cx="2394841" cy="1232297"/>
          </a:xfrm>
          <a:prstGeom prst="rect">
            <a:avLst/>
          </a:prstGeom>
          <a:noFill/>
          <a:ln>
            <a:noFill/>
          </a:ln>
        </p:spPr>
      </p:pic>
      <p:pic>
        <p:nvPicPr>
          <p:cNvPr id="82" name="Google Shape;82;p15"/>
          <p:cNvPicPr preferRelativeResize="0"/>
          <p:nvPr/>
        </p:nvPicPr>
        <p:blipFill>
          <a:blip r:embed="rId6">
            <a:alphaModFix/>
          </a:blip>
          <a:stretch>
            <a:fillRect/>
          </a:stretch>
        </p:blipFill>
        <p:spPr>
          <a:xfrm>
            <a:off x="242740" y="6970738"/>
            <a:ext cx="2394843" cy="1135264"/>
          </a:xfrm>
          <a:prstGeom prst="rect">
            <a:avLst/>
          </a:prstGeom>
          <a:noFill/>
          <a:ln>
            <a:noFill/>
          </a:ln>
        </p:spPr>
      </p:pic>
      <p:pic>
        <p:nvPicPr>
          <p:cNvPr id="83" name="Google Shape;83;p15"/>
          <p:cNvPicPr preferRelativeResize="0"/>
          <p:nvPr/>
        </p:nvPicPr>
        <p:blipFill>
          <a:blip r:embed="rId7">
            <a:alphaModFix/>
          </a:blip>
          <a:stretch>
            <a:fillRect/>
          </a:stretch>
        </p:blipFill>
        <p:spPr>
          <a:xfrm>
            <a:off x="225263" y="4290353"/>
            <a:ext cx="2671004" cy="624914"/>
          </a:xfrm>
          <a:prstGeom prst="rect">
            <a:avLst/>
          </a:prstGeom>
          <a:noFill/>
          <a:ln>
            <a:noFill/>
          </a:ln>
        </p:spPr>
      </p:pic>
      <p:pic>
        <p:nvPicPr>
          <p:cNvPr id="84" name="Google Shape;84;p15"/>
          <p:cNvPicPr preferRelativeResize="0"/>
          <p:nvPr/>
        </p:nvPicPr>
        <p:blipFill>
          <a:blip r:embed="rId8">
            <a:alphaModFix/>
          </a:blip>
          <a:stretch>
            <a:fillRect/>
          </a:stretch>
        </p:blipFill>
        <p:spPr>
          <a:xfrm>
            <a:off x="242762" y="3610571"/>
            <a:ext cx="1799859" cy="413977"/>
          </a:xfrm>
          <a:prstGeom prst="rect">
            <a:avLst/>
          </a:prstGeom>
          <a:noFill/>
          <a:ln>
            <a:noFill/>
          </a:ln>
        </p:spPr>
      </p:pic>
      <p:pic>
        <p:nvPicPr>
          <p:cNvPr id="85" name="Google Shape;85;p15"/>
          <p:cNvPicPr preferRelativeResize="0"/>
          <p:nvPr/>
        </p:nvPicPr>
        <p:blipFill>
          <a:blip r:embed="rId9">
            <a:alphaModFix/>
          </a:blip>
          <a:stretch>
            <a:fillRect/>
          </a:stretch>
        </p:blipFill>
        <p:spPr>
          <a:xfrm>
            <a:off x="225281" y="2907512"/>
            <a:ext cx="2339482" cy="571055"/>
          </a:xfrm>
          <a:prstGeom prst="rect">
            <a:avLst/>
          </a:prstGeom>
          <a:noFill/>
          <a:ln>
            <a:noFill/>
          </a:ln>
        </p:spPr>
      </p:pic>
      <p:pic>
        <p:nvPicPr>
          <p:cNvPr id="86" name="Google Shape;86;p15"/>
          <p:cNvPicPr preferRelativeResize="0"/>
          <p:nvPr/>
        </p:nvPicPr>
        <p:blipFill>
          <a:blip r:embed="rId10">
            <a:alphaModFix/>
          </a:blip>
          <a:stretch>
            <a:fillRect/>
          </a:stretch>
        </p:blipFill>
        <p:spPr>
          <a:xfrm>
            <a:off x="225284" y="2224667"/>
            <a:ext cx="3267546" cy="550828"/>
          </a:xfrm>
          <a:prstGeom prst="rect">
            <a:avLst/>
          </a:prstGeom>
          <a:noFill/>
          <a:ln>
            <a:noFill/>
          </a:ln>
        </p:spPr>
      </p:pic>
      <p:pic>
        <p:nvPicPr>
          <p:cNvPr id="87" name="Google Shape;87;p15"/>
          <p:cNvPicPr preferRelativeResize="0"/>
          <p:nvPr/>
        </p:nvPicPr>
        <p:blipFill>
          <a:blip r:embed="rId11">
            <a:alphaModFix/>
          </a:blip>
          <a:stretch>
            <a:fillRect/>
          </a:stretch>
        </p:blipFill>
        <p:spPr>
          <a:xfrm>
            <a:off x="198305" y="831238"/>
            <a:ext cx="3396791" cy="571055"/>
          </a:xfrm>
          <a:prstGeom prst="rect">
            <a:avLst/>
          </a:prstGeom>
          <a:noFill/>
          <a:ln>
            <a:noFill/>
          </a:ln>
        </p:spPr>
      </p:pic>
      <p:pic>
        <p:nvPicPr>
          <p:cNvPr id="88" name="Google Shape;88;p15"/>
          <p:cNvPicPr preferRelativeResize="0"/>
          <p:nvPr/>
        </p:nvPicPr>
        <p:blipFill>
          <a:blip r:embed="rId12">
            <a:alphaModFix/>
          </a:blip>
          <a:stretch>
            <a:fillRect/>
          </a:stretch>
        </p:blipFill>
        <p:spPr>
          <a:xfrm>
            <a:off x="135539" y="1547239"/>
            <a:ext cx="2609226" cy="687633"/>
          </a:xfrm>
          <a:prstGeom prst="rect">
            <a:avLst/>
          </a:prstGeom>
          <a:noFill/>
          <a:ln>
            <a:noFill/>
          </a:ln>
        </p:spPr>
      </p:pic>
      <p:sp>
        <p:nvSpPr>
          <p:cNvPr id="89" name="Google Shape;89;p15"/>
          <p:cNvSpPr txBox="1"/>
          <p:nvPr/>
        </p:nvSpPr>
        <p:spPr>
          <a:xfrm>
            <a:off x="2274809" y="391476"/>
            <a:ext cx="32148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t>U moet deze blokken toevoegen met behulp van extensies.</a:t>
            </a:r>
            <a:endParaRPr sz="1000"/>
          </a:p>
        </p:txBody>
      </p:sp>
      <p:grpSp>
        <p:nvGrpSpPr>
          <p:cNvPr id="90" name="Google Shape;90;p15"/>
          <p:cNvGrpSpPr/>
          <p:nvPr/>
        </p:nvGrpSpPr>
        <p:grpSpPr>
          <a:xfrm>
            <a:off x="76200" y="79787"/>
            <a:ext cx="1120500" cy="721113"/>
            <a:chOff x="76200" y="79787"/>
            <a:chExt cx="1120500" cy="721113"/>
          </a:xfrm>
        </p:grpSpPr>
        <p:pic>
          <p:nvPicPr>
            <p:cNvPr id="91" name="Google Shape;91;p15"/>
            <p:cNvPicPr preferRelativeResize="0"/>
            <p:nvPr/>
          </p:nvPicPr>
          <p:blipFill>
            <a:blip r:embed="rId13">
              <a:alphaModFix/>
            </a:blip>
            <a:stretch>
              <a:fillRect/>
            </a:stretch>
          </p:blipFill>
          <p:spPr>
            <a:xfrm>
              <a:off x="369700" y="79787"/>
              <a:ext cx="423467" cy="416152"/>
            </a:xfrm>
            <a:prstGeom prst="rect">
              <a:avLst/>
            </a:prstGeom>
            <a:noFill/>
            <a:ln>
              <a:noFill/>
            </a:ln>
          </p:spPr>
        </p:pic>
        <p:sp>
          <p:nvSpPr>
            <p:cNvPr id="92" name="Google Shape;92;p15"/>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3285301" y="739000"/>
            <a:ext cx="3508200" cy="5496300"/>
          </a:xfrm>
          <a:prstGeom prst="rect">
            <a:avLst/>
          </a:prstGeom>
          <a:noFill/>
          <a:ln>
            <a:noFill/>
          </a:ln>
        </p:spPr>
        <p:txBody>
          <a:bodyPr spcFirstLastPara="1" wrap="square" lIns="86175" tIns="86175" rIns="86175" bIns="86175" anchor="t" anchorCtr="0">
            <a:noAutofit/>
          </a:bodyPr>
          <a:lstStyle/>
          <a:p>
            <a:pPr lvl="0"/>
            <a:r>
              <a:rPr lang="nl" sz="1200" b="1" dirty="0">
                <a:solidFill>
                  <a:schemeClr val="dk1"/>
                </a:solidFill>
              </a:rPr>
              <a:t>Bewegen voor duur: </a:t>
            </a:r>
            <a:r>
              <a:rPr lang="nl" sz="1200" dirty="0">
                <a:solidFill>
                  <a:schemeClr val="dk1"/>
                </a:solidFill>
              </a:rPr>
              <a:t>Beweeg vooruit, achteruit, naar links of naar rechts voor centimeters, inches, rotaties, graden of seconden. De verplaatste afstand in cm/in hangt af van hoe het blok </a:t>
            </a:r>
            <a:r>
              <a:rPr lang="nl" sz="1200" dirty="0" smtClean="0">
                <a:solidFill>
                  <a:schemeClr val="dk1"/>
                </a:solidFill>
              </a:rPr>
              <a:t>‘Ste</a:t>
            </a:r>
            <a:r>
              <a:rPr lang="en-GB" sz="1200" dirty="0" smtClean="0">
                <a:solidFill>
                  <a:schemeClr val="dk1"/>
                </a:solidFill>
              </a:rPr>
              <a:t>l </a:t>
            </a:r>
            <a:r>
              <a:rPr lang="nl" sz="1200" dirty="0" smtClean="0">
                <a:solidFill>
                  <a:schemeClr val="dk1"/>
                </a:solidFill>
              </a:rPr>
              <a:t>1 </a:t>
            </a:r>
            <a:r>
              <a:rPr lang="nl" sz="1200" dirty="0">
                <a:solidFill>
                  <a:schemeClr val="dk1"/>
                </a:solidFill>
              </a:rPr>
              <a:t>Rotatie </a:t>
            </a:r>
            <a:r>
              <a:rPr lang="nl" sz="1200" dirty="0" smtClean="0">
                <a:solidFill>
                  <a:schemeClr val="dk1"/>
                </a:solidFill>
              </a:rPr>
              <a:t>in op </a:t>
            </a:r>
            <a:r>
              <a:rPr lang="nl" sz="1200" dirty="0">
                <a:solidFill>
                  <a:schemeClr val="dk1"/>
                </a:solidFill>
              </a:rPr>
              <a:t>verplaatste afstand' is gedefinieerd.</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nl"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None/>
            </a:pPr>
            <a:r>
              <a:rPr lang="nl" sz="1200" b="1" dirty="0">
                <a:solidFill>
                  <a:schemeClr val="dk1"/>
                </a:solidFill>
              </a:rPr>
              <a:t>Bewegen met besturing gedurende een bepaalde tijd: </a:t>
            </a:r>
            <a:r>
              <a:rPr lang="nl" sz="1200" dirty="0">
                <a:solidFill>
                  <a:schemeClr val="dk1"/>
                </a:solidFill>
              </a:rPr>
              <a:t>Beweeg vooruit, achteruit, naar links of naar rechts in centimeters, inches, rotaties, graden of seconden bij een bepaalde besturing. Links (-100), Rechts (100), Recht (0)</a:t>
            </a:r>
            <a:endParaRPr sz="1200" dirty="0">
              <a:solidFill>
                <a:schemeClr val="dk1"/>
              </a:solidFill>
            </a:endParaRPr>
          </a:p>
          <a:p>
            <a:pPr marL="0" lvl="0" indent="0" algn="l" rtl="0">
              <a:lnSpc>
                <a:spcPct val="115000"/>
              </a:lnSpc>
              <a:spcBef>
                <a:spcPts val="1100"/>
              </a:spcBef>
              <a:spcAft>
                <a:spcPts val="0"/>
              </a:spcAft>
              <a:buNone/>
            </a:pPr>
            <a:r>
              <a:rPr lang="nl" sz="1200" b="1" dirty="0" smtClean="0">
                <a:solidFill>
                  <a:schemeClr val="dk1"/>
                </a:solidFill>
              </a:rPr>
              <a:t>Beginnen </a:t>
            </a:r>
            <a:r>
              <a:rPr lang="nl" sz="1200" b="1" dirty="0">
                <a:solidFill>
                  <a:schemeClr val="dk1"/>
                </a:solidFill>
              </a:rPr>
              <a:t>met sturen: </a:t>
            </a:r>
            <a:r>
              <a:rPr lang="nl" sz="1200" dirty="0">
                <a:solidFill>
                  <a:schemeClr val="dk1"/>
                </a:solidFill>
              </a:rPr>
              <a:t>Start de motoren </a:t>
            </a:r>
            <a:r>
              <a:rPr lang="nl" sz="1200" dirty="0" smtClean="0">
                <a:solidFill>
                  <a:schemeClr val="dk1"/>
                </a:solidFill>
              </a:rPr>
              <a:t>met een sturende beweging. </a:t>
            </a:r>
            <a:r>
              <a:rPr lang="nl" sz="1200" dirty="0">
                <a:solidFill>
                  <a:schemeClr val="dk1"/>
                </a:solidFill>
              </a:rPr>
              <a:t>Links (-100), Rechts (100), Recht (0)</a:t>
            </a:r>
            <a:endParaRPr sz="1200" dirty="0">
              <a:solidFill>
                <a:schemeClr val="dk1"/>
              </a:solidFill>
            </a:endParaRPr>
          </a:p>
          <a:p>
            <a:pPr marL="0" lvl="0" indent="0" algn="l" rtl="0">
              <a:lnSpc>
                <a:spcPct val="115000"/>
              </a:lnSpc>
              <a:spcBef>
                <a:spcPts val="1100"/>
              </a:spcBef>
              <a:spcAft>
                <a:spcPts val="0"/>
              </a:spcAft>
              <a:buNone/>
            </a:pPr>
            <a:r>
              <a:rPr lang="nl" sz="1200" b="1" dirty="0" smtClean="0">
                <a:solidFill>
                  <a:schemeClr val="dk1"/>
                </a:solidFill>
              </a:rPr>
              <a:t/>
            </a:r>
            <a:br>
              <a:rPr lang="nl" sz="1200" b="1" dirty="0" smtClean="0">
                <a:solidFill>
                  <a:schemeClr val="dk1"/>
                </a:solidFill>
              </a:rPr>
            </a:br>
            <a:r>
              <a:rPr lang="nl" sz="1200" b="1" dirty="0" smtClean="0">
                <a:solidFill>
                  <a:schemeClr val="dk1"/>
                </a:solidFill>
              </a:rPr>
              <a:t>Stop </a:t>
            </a:r>
            <a:r>
              <a:rPr lang="nl" sz="1200" b="1" dirty="0">
                <a:solidFill>
                  <a:schemeClr val="dk1"/>
                </a:solidFill>
              </a:rPr>
              <a:t>met bewegen: </a:t>
            </a:r>
            <a:r>
              <a:rPr lang="nl" sz="1200" dirty="0">
                <a:solidFill>
                  <a:schemeClr val="dk1"/>
                </a:solidFill>
              </a:rPr>
              <a:t>Stopt de beweging van de motor(en).</a:t>
            </a:r>
            <a:endParaRPr sz="1200" dirty="0">
              <a:solidFill>
                <a:schemeClr val="dk1"/>
              </a:solidFill>
            </a:endParaRPr>
          </a:p>
          <a:p>
            <a:pPr marL="0" lvl="0" indent="0" algn="l" rtl="0">
              <a:lnSpc>
                <a:spcPct val="115000"/>
              </a:lnSpc>
              <a:spcBef>
                <a:spcPts val="1100"/>
              </a:spcBef>
              <a:spcAft>
                <a:spcPts val="0"/>
              </a:spcAft>
              <a:buNone/>
            </a:pPr>
            <a:r>
              <a:rPr lang="nl" sz="1200" b="1" dirty="0" smtClean="0">
                <a:solidFill>
                  <a:schemeClr val="dk1"/>
                </a:solidFill>
              </a:rPr>
              <a:t>Bewegingssnelheid </a:t>
            </a:r>
            <a:r>
              <a:rPr lang="nl" sz="1200" b="1" dirty="0">
                <a:solidFill>
                  <a:schemeClr val="dk1"/>
                </a:solidFill>
              </a:rPr>
              <a:t>instellen: </a:t>
            </a:r>
            <a:r>
              <a:rPr lang="nl" sz="1200" dirty="0">
                <a:solidFill>
                  <a:schemeClr val="dk1"/>
                </a:solidFill>
              </a:rPr>
              <a:t>Hiermee stelt u in dat de motoren standaard met een percentage van hun maximale snelheid bewegen (-100 tot 100).</a:t>
            </a: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marL="0" lvl="0" indent="0" algn="l" rtl="0">
              <a:lnSpc>
                <a:spcPct val="115000"/>
              </a:lnSpc>
              <a:spcBef>
                <a:spcPts val="1100"/>
              </a:spcBef>
              <a:spcAft>
                <a:spcPts val="0"/>
              </a:spcAft>
              <a:buNone/>
            </a:pPr>
            <a:r>
              <a:rPr lang="nl" sz="1200" b="1" dirty="0">
                <a:solidFill>
                  <a:schemeClr val="dk1"/>
                </a:solidFill>
              </a:rPr>
              <a:t>Bewegingsmotoren instellen: </a:t>
            </a:r>
            <a:r>
              <a:rPr lang="nl" sz="1200" dirty="0">
                <a:solidFill>
                  <a:schemeClr val="dk1"/>
                </a:solidFill>
              </a:rPr>
              <a:t>Bepaalt welke twee motoren worden gebruikt voor beweging voor uw rijbasis</a:t>
            </a:r>
            <a:endParaRPr sz="1200" dirty="0">
              <a:solidFill>
                <a:schemeClr val="dk1"/>
              </a:solidFill>
            </a:endParaRPr>
          </a:p>
          <a:p>
            <a:pPr marL="0" lvl="0" indent="0" algn="l" rtl="0">
              <a:lnSpc>
                <a:spcPct val="115000"/>
              </a:lnSpc>
              <a:spcBef>
                <a:spcPts val="1100"/>
              </a:spcBef>
              <a:spcAft>
                <a:spcPts val="0"/>
              </a:spcAft>
              <a:buNone/>
            </a:pPr>
            <a:endParaRPr sz="1200" dirty="0">
              <a:solidFill>
                <a:schemeClr val="dk1"/>
              </a:solidFill>
            </a:endParaRPr>
          </a:p>
          <a:p>
            <a:pPr lvl="0">
              <a:lnSpc>
                <a:spcPct val="115000"/>
              </a:lnSpc>
              <a:spcBef>
                <a:spcPts val="1100"/>
              </a:spcBef>
              <a:spcAft>
                <a:spcPts val="1100"/>
              </a:spcAft>
            </a:pPr>
            <a:r>
              <a:rPr lang="nl" sz="1200" b="1" dirty="0">
                <a:solidFill>
                  <a:schemeClr val="dk1"/>
                </a:solidFill>
              </a:rPr>
              <a:t>Stel 1 Rotatie in op verplaatste afstand: </a:t>
            </a:r>
            <a:r>
              <a:rPr lang="nl" sz="1200" dirty="0">
                <a:solidFill>
                  <a:schemeClr val="dk1"/>
                </a:solidFill>
              </a:rPr>
              <a:t>Bepaalt hoeveel cm of inches </a:t>
            </a:r>
            <a:r>
              <a:rPr lang="nl" sz="1200" dirty="0" smtClean="0">
                <a:solidFill>
                  <a:schemeClr val="dk1"/>
                </a:solidFill>
              </a:rPr>
              <a:t>ge</a:t>
            </a:r>
            <a:r>
              <a:rPr lang="en-GB" sz="1200" dirty="0" err="1" smtClean="0">
                <a:solidFill>
                  <a:schemeClr val="dk1"/>
                </a:solidFill>
              </a:rPr>
              <a:t>lijk</a:t>
            </a:r>
            <a:r>
              <a:rPr lang="en-GB" sz="1200" dirty="0" smtClean="0">
                <a:solidFill>
                  <a:schemeClr val="dk1"/>
                </a:solidFill>
              </a:rPr>
              <a:t> is </a:t>
            </a:r>
            <a:r>
              <a:rPr lang="en-GB" sz="1200" dirty="0" err="1" smtClean="0">
                <a:solidFill>
                  <a:schemeClr val="dk1"/>
                </a:solidFill>
              </a:rPr>
              <a:t>aan</a:t>
            </a:r>
            <a:r>
              <a:rPr lang="en-GB" sz="1200" dirty="0" smtClean="0">
                <a:solidFill>
                  <a:schemeClr val="dk1"/>
                </a:solidFill>
              </a:rPr>
              <a:t> </a:t>
            </a:r>
            <a:r>
              <a:rPr lang="nl" sz="1200" dirty="0" smtClean="0">
                <a:solidFill>
                  <a:schemeClr val="dk1"/>
                </a:solidFill>
              </a:rPr>
              <a:t>één motorrotatie.</a:t>
            </a:r>
            <a:endParaRPr sz="1200" dirty="0">
              <a:solidFill>
                <a:schemeClr val="dk1"/>
              </a:solidFill>
            </a:endParaRPr>
          </a:p>
        </p:txBody>
      </p:sp>
      <p:pic>
        <p:nvPicPr>
          <p:cNvPr id="98" name="Google Shape;98;p16"/>
          <p:cNvPicPr preferRelativeResize="0"/>
          <p:nvPr/>
        </p:nvPicPr>
        <p:blipFill>
          <a:blip r:embed="rId3">
            <a:alphaModFix/>
          </a:blip>
          <a:stretch>
            <a:fillRect/>
          </a:stretch>
        </p:blipFill>
        <p:spPr>
          <a:xfrm>
            <a:off x="157570" y="7580993"/>
            <a:ext cx="2916562" cy="1204247"/>
          </a:xfrm>
          <a:prstGeom prst="rect">
            <a:avLst/>
          </a:prstGeom>
          <a:noFill/>
          <a:ln>
            <a:noFill/>
          </a:ln>
        </p:spPr>
      </p:pic>
      <p:pic>
        <p:nvPicPr>
          <p:cNvPr id="99" name="Google Shape;99;p16"/>
          <p:cNvPicPr preferRelativeResize="0"/>
          <p:nvPr/>
        </p:nvPicPr>
        <p:blipFill>
          <a:blip r:embed="rId4">
            <a:alphaModFix/>
          </a:blip>
          <a:stretch>
            <a:fillRect/>
          </a:stretch>
        </p:blipFill>
        <p:spPr>
          <a:xfrm>
            <a:off x="188344" y="6804976"/>
            <a:ext cx="2708062" cy="624937"/>
          </a:xfrm>
          <a:prstGeom prst="rect">
            <a:avLst/>
          </a:prstGeom>
          <a:noFill/>
          <a:ln>
            <a:noFill/>
          </a:ln>
        </p:spPr>
      </p:pic>
      <p:pic>
        <p:nvPicPr>
          <p:cNvPr id="100" name="Google Shape;100;p16"/>
          <p:cNvPicPr preferRelativeResize="0"/>
          <p:nvPr/>
        </p:nvPicPr>
        <p:blipFill>
          <a:blip r:embed="rId5">
            <a:alphaModFix/>
          </a:blip>
          <a:stretch>
            <a:fillRect/>
          </a:stretch>
        </p:blipFill>
        <p:spPr>
          <a:xfrm>
            <a:off x="188344" y="5595808"/>
            <a:ext cx="3009938" cy="762000"/>
          </a:xfrm>
          <a:prstGeom prst="rect">
            <a:avLst/>
          </a:prstGeom>
          <a:noFill/>
          <a:ln>
            <a:noFill/>
          </a:ln>
        </p:spPr>
      </p:pic>
      <p:pic>
        <p:nvPicPr>
          <p:cNvPr id="101" name="Google Shape;101;p16"/>
          <p:cNvPicPr preferRelativeResize="0"/>
          <p:nvPr/>
        </p:nvPicPr>
        <p:blipFill>
          <a:blip r:embed="rId6">
            <a:alphaModFix/>
          </a:blip>
          <a:stretch>
            <a:fillRect/>
          </a:stretch>
        </p:blipFill>
        <p:spPr>
          <a:xfrm>
            <a:off x="188321" y="4705305"/>
            <a:ext cx="1707187" cy="787933"/>
          </a:xfrm>
          <a:prstGeom prst="rect">
            <a:avLst/>
          </a:prstGeom>
          <a:noFill/>
          <a:ln>
            <a:noFill/>
          </a:ln>
        </p:spPr>
      </p:pic>
      <p:pic>
        <p:nvPicPr>
          <p:cNvPr id="102" name="Google Shape;102;p16"/>
          <p:cNvPicPr preferRelativeResize="0"/>
          <p:nvPr/>
        </p:nvPicPr>
        <p:blipFill>
          <a:blip r:embed="rId7">
            <a:alphaModFix/>
          </a:blip>
          <a:stretch>
            <a:fillRect/>
          </a:stretch>
        </p:blipFill>
        <p:spPr>
          <a:xfrm>
            <a:off x="157583" y="3702990"/>
            <a:ext cx="3071462" cy="975970"/>
          </a:xfrm>
          <a:prstGeom prst="rect">
            <a:avLst/>
          </a:prstGeom>
          <a:noFill/>
          <a:ln>
            <a:noFill/>
          </a:ln>
        </p:spPr>
      </p:pic>
      <p:pic>
        <p:nvPicPr>
          <p:cNvPr id="103" name="Google Shape;103;p16"/>
          <p:cNvPicPr preferRelativeResize="0"/>
          <p:nvPr/>
        </p:nvPicPr>
        <p:blipFill rotWithShape="1">
          <a:blip r:embed="rId8">
            <a:alphaModFix/>
          </a:blip>
          <a:srcRect t="9700" b="8164"/>
          <a:stretch/>
        </p:blipFill>
        <p:spPr>
          <a:xfrm>
            <a:off x="157570" y="806571"/>
            <a:ext cx="3071461" cy="1552976"/>
          </a:xfrm>
          <a:prstGeom prst="rect">
            <a:avLst/>
          </a:prstGeom>
          <a:noFill/>
          <a:ln>
            <a:noFill/>
          </a:ln>
        </p:spPr>
      </p:pic>
      <p:pic>
        <p:nvPicPr>
          <p:cNvPr id="104" name="Google Shape;104;p16"/>
          <p:cNvPicPr preferRelativeResize="0"/>
          <p:nvPr/>
        </p:nvPicPr>
        <p:blipFill>
          <a:blip r:embed="rId9">
            <a:alphaModFix/>
          </a:blip>
          <a:stretch>
            <a:fillRect/>
          </a:stretch>
        </p:blipFill>
        <p:spPr>
          <a:xfrm>
            <a:off x="188332" y="2659083"/>
            <a:ext cx="3009938" cy="733330"/>
          </a:xfrm>
          <a:prstGeom prst="rect">
            <a:avLst/>
          </a:prstGeom>
          <a:noFill/>
          <a:ln>
            <a:noFill/>
          </a:ln>
        </p:spPr>
      </p:pic>
      <p:sp>
        <p:nvSpPr>
          <p:cNvPr id="105" name="Google Shape;105;p16"/>
          <p:cNvSpPr txBox="1"/>
          <p:nvPr/>
        </p:nvSpPr>
        <p:spPr>
          <a:xfrm>
            <a:off x="1583742" y="379714"/>
            <a:ext cx="50592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dirty="0">
                <a:solidFill>
                  <a:srgbClr val="FF0000"/>
                </a:solidFill>
              </a:rPr>
              <a:t>Bewegingsblokmotoren zijn gesynchroniseerd. Het moeten </a:t>
            </a:r>
            <a:r>
              <a:rPr lang="nl" sz="1000" dirty="0" smtClean="0">
                <a:solidFill>
                  <a:srgbClr val="FF0000"/>
                </a:solidFill>
              </a:rPr>
              <a:t>twee motoren </a:t>
            </a:r>
            <a:r>
              <a:rPr lang="nl" sz="1000" dirty="0">
                <a:solidFill>
                  <a:srgbClr val="FF0000"/>
                </a:solidFill>
              </a:rPr>
              <a:t>van hetzelfde type zijn.</a:t>
            </a:r>
            <a:endParaRPr sz="1000" dirty="0">
              <a:solidFill>
                <a:srgbClr val="FF0000"/>
              </a:solidFill>
            </a:endParaRPr>
          </a:p>
        </p:txBody>
      </p:sp>
      <p:sp>
        <p:nvSpPr>
          <p:cNvPr id="106" name="Google Shape;106;p16"/>
          <p:cNvSpPr/>
          <p:nvPr/>
        </p:nvSpPr>
        <p:spPr>
          <a:xfrm>
            <a:off x="1195781" y="126500"/>
            <a:ext cx="55977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BEWEGINGSBLOKKEN</a:t>
            </a:r>
            <a:endParaRPr sz="2400" b="1"/>
          </a:p>
        </p:txBody>
      </p:sp>
      <p:grpSp>
        <p:nvGrpSpPr>
          <p:cNvPr id="107" name="Google Shape;107;p16"/>
          <p:cNvGrpSpPr/>
          <p:nvPr/>
        </p:nvGrpSpPr>
        <p:grpSpPr>
          <a:xfrm>
            <a:off x="76200" y="79787"/>
            <a:ext cx="1120500" cy="721113"/>
            <a:chOff x="76200" y="79787"/>
            <a:chExt cx="1120500" cy="721113"/>
          </a:xfrm>
        </p:grpSpPr>
        <p:pic>
          <p:nvPicPr>
            <p:cNvPr id="108" name="Google Shape;108;p16"/>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109" name="Google Shape;109;p16"/>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MEER BEWEGINGSBLOKKEN</a:t>
            </a:r>
            <a:endParaRPr sz="2400" b="1"/>
          </a:p>
        </p:txBody>
      </p:sp>
      <p:sp>
        <p:nvSpPr>
          <p:cNvPr id="115" name="Google Shape;115;p17"/>
          <p:cNvSpPr txBox="1"/>
          <p:nvPr/>
        </p:nvSpPr>
        <p:spPr>
          <a:xfrm>
            <a:off x="3542375" y="739000"/>
            <a:ext cx="3251100" cy="74835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Beweeg gedurende een bepaalde tijd op snelheid: </a:t>
            </a:r>
            <a:r>
              <a:rPr lang="nl" sz="1100" dirty="0">
                <a:solidFill>
                  <a:schemeClr val="dk1"/>
                </a:solidFill>
              </a:rPr>
              <a:t>Verplaatst de rijbasis over gespecificeerde centimeters, inches, seconden, graden of rotaties met een gespecificeerde snelheid voor de linker- en rechtermotoren.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Beginnen met bewegen op snelheid: </a:t>
            </a:r>
            <a:r>
              <a:rPr lang="nl" sz="1100" dirty="0">
                <a:solidFill>
                  <a:schemeClr val="dk1"/>
                </a:solidFill>
              </a:rPr>
              <a:t>Beweegt de aandrijfbasis </a:t>
            </a:r>
            <a:r>
              <a:rPr lang="nl" sz="1100" dirty="0" smtClean="0">
                <a:solidFill>
                  <a:schemeClr val="dk1"/>
                </a:solidFill>
              </a:rPr>
              <a:t>voor altijd </a:t>
            </a:r>
            <a:r>
              <a:rPr lang="nl" sz="1100" dirty="0">
                <a:solidFill>
                  <a:schemeClr val="dk1"/>
                </a:solidFill>
              </a:rPr>
              <a:t>met een bepaalde snelheid voor linker- en rechtermotoren.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Duur bewegen met sturen op snelheid: </a:t>
            </a:r>
            <a:r>
              <a:rPr lang="nl" sz="1100" dirty="0">
                <a:solidFill>
                  <a:schemeClr val="dk1"/>
                </a:solidFill>
              </a:rPr>
              <a:t>Verplaatst de rijbasis gedurende een bepaalde tijd (cm, in, sec, graden of rotaties) met een bepaalde snelheid tijdens het sturen. Links (-100), Rechts (100), Recht (0)</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Begin te rijden met sturen op snelheid: </a:t>
            </a:r>
            <a:r>
              <a:rPr lang="nl" sz="1100" dirty="0">
                <a:solidFill>
                  <a:schemeClr val="dk1"/>
                </a:solidFill>
              </a:rPr>
              <a:t>Beweegt de rijbasis met de opgegeven snelheid terwijl </a:t>
            </a:r>
            <a:r>
              <a:rPr lang="nl" sz="1100" dirty="0" smtClean="0">
                <a:solidFill>
                  <a:schemeClr val="dk1"/>
                </a:solidFill>
              </a:rPr>
              <a:t>je altijd </a:t>
            </a:r>
            <a:r>
              <a:rPr lang="nl" sz="1100" dirty="0">
                <a:solidFill>
                  <a:schemeClr val="dk1"/>
                </a:solidFill>
              </a:rPr>
              <a:t>naar links (-100), rechts (100) of rechtdoor (0) stuurt.</a:t>
            </a: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Begin met bewegen met </a:t>
            </a:r>
            <a:r>
              <a:rPr lang="nl" sz="1100" b="1" dirty="0" smtClean="0">
                <a:solidFill>
                  <a:schemeClr val="dk1"/>
                </a:solidFill>
              </a:rPr>
              <a:t>vermogen: </a:t>
            </a:r>
            <a:r>
              <a:rPr lang="nl" sz="1100" dirty="0">
                <a:solidFill>
                  <a:schemeClr val="dk1"/>
                </a:solidFill>
              </a:rPr>
              <a:t>Verplaats de aandrijfbasis voor altijd met het opgegeven vermogen voor linker- en rechtermotoren. De snelheid zal niet worden gereguleerd.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Beginnen met sturen en </a:t>
            </a:r>
            <a:r>
              <a:rPr lang="nl" sz="1100" b="1" dirty="0" smtClean="0">
                <a:solidFill>
                  <a:schemeClr val="dk1"/>
                </a:solidFill>
              </a:rPr>
              <a:t>vermogen: </a:t>
            </a:r>
            <a:r>
              <a:rPr lang="nl" sz="1100" dirty="0">
                <a:solidFill>
                  <a:schemeClr val="dk1"/>
                </a:solidFill>
              </a:rPr>
              <a:t>Beweegt de rijbasis op gespecificeerd vermogen (ongeregeld) terwijl u voor altijd naar links (-100), rechts (100) of rechtdoor (0) stuurt.</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Zet de bewegingsmotoren op rem bij stop</a:t>
            </a:r>
            <a:endParaRPr sz="1100" b="1" dirty="0">
              <a:solidFill>
                <a:schemeClr val="dk1"/>
              </a:solidFill>
            </a:endParaRPr>
          </a:p>
          <a:p>
            <a:pPr marL="0" lvl="0" indent="0" algn="l" rtl="0">
              <a:spcBef>
                <a:spcPts val="0"/>
              </a:spcBef>
              <a:spcAft>
                <a:spcPts val="0"/>
              </a:spcAft>
              <a:buNone/>
            </a:pPr>
            <a:r>
              <a:rPr lang="nl" sz="1100" dirty="0">
                <a:solidFill>
                  <a:schemeClr val="dk1"/>
                </a:solidFill>
              </a:rPr>
              <a:t>Bepaalt hoe de motoren stoppen bij gebruik van een bewegingsblok gedurende een bepaalde tijd. Rem (vermogen om te remmen), Hold (vermogen om te </a:t>
            </a:r>
            <a:r>
              <a:rPr lang="nl" sz="1100" dirty="0" smtClean="0">
                <a:solidFill>
                  <a:schemeClr val="dk1"/>
                </a:solidFill>
              </a:rPr>
              <a:t>remmen en </a:t>
            </a:r>
            <a:r>
              <a:rPr lang="nl" sz="1100" dirty="0">
                <a:solidFill>
                  <a:schemeClr val="dk1"/>
                </a:solidFill>
              </a:rPr>
              <a:t>de motor beweegt terug naar de positie waarin deze stopte), Uitlopen (de stroom naar de motor wordt uitgeschakeld)</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Werd de beweging onderbroken? </a:t>
            </a:r>
            <a:r>
              <a:rPr lang="nl" sz="1100" dirty="0">
                <a:solidFill>
                  <a:schemeClr val="dk1"/>
                </a:solidFill>
              </a:rPr>
              <a:t>Retourneert waar als de beweging van het laatste motorblok met een opgegeven duur niet is voltooid omdat een programmeerblok dit heeft onderbroken.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p:txBody>
      </p:sp>
      <p:pic>
        <p:nvPicPr>
          <p:cNvPr id="116" name="Google Shape;116;p17"/>
          <p:cNvPicPr preferRelativeResize="0"/>
          <p:nvPr/>
        </p:nvPicPr>
        <p:blipFill>
          <a:blip r:embed="rId3">
            <a:alphaModFix/>
          </a:blip>
          <a:stretch>
            <a:fillRect/>
          </a:stretch>
        </p:blipFill>
        <p:spPr>
          <a:xfrm>
            <a:off x="172430" y="7807633"/>
            <a:ext cx="2978464" cy="765891"/>
          </a:xfrm>
          <a:prstGeom prst="rect">
            <a:avLst/>
          </a:prstGeom>
          <a:noFill/>
          <a:ln>
            <a:noFill/>
          </a:ln>
        </p:spPr>
      </p:pic>
      <p:pic>
        <p:nvPicPr>
          <p:cNvPr id="117" name="Google Shape;117;p17"/>
          <p:cNvPicPr preferRelativeResize="0"/>
          <p:nvPr/>
        </p:nvPicPr>
        <p:blipFill>
          <a:blip r:embed="rId4">
            <a:alphaModFix/>
          </a:blip>
          <a:stretch>
            <a:fillRect/>
          </a:stretch>
        </p:blipFill>
        <p:spPr>
          <a:xfrm>
            <a:off x="269086" y="6739686"/>
            <a:ext cx="3022240" cy="624938"/>
          </a:xfrm>
          <a:prstGeom prst="rect">
            <a:avLst/>
          </a:prstGeom>
          <a:noFill/>
          <a:ln>
            <a:noFill/>
          </a:ln>
        </p:spPr>
      </p:pic>
      <p:pic>
        <p:nvPicPr>
          <p:cNvPr id="118" name="Google Shape;118;p17"/>
          <p:cNvPicPr preferRelativeResize="0"/>
          <p:nvPr/>
        </p:nvPicPr>
        <p:blipFill>
          <a:blip r:embed="rId5">
            <a:alphaModFix/>
          </a:blip>
          <a:stretch>
            <a:fillRect/>
          </a:stretch>
        </p:blipFill>
        <p:spPr>
          <a:xfrm>
            <a:off x="247336" y="5666310"/>
            <a:ext cx="3159938" cy="686943"/>
          </a:xfrm>
          <a:prstGeom prst="rect">
            <a:avLst/>
          </a:prstGeom>
          <a:noFill/>
          <a:ln>
            <a:noFill/>
          </a:ln>
        </p:spPr>
      </p:pic>
      <p:pic>
        <p:nvPicPr>
          <p:cNvPr id="119" name="Google Shape;119;p17"/>
          <p:cNvPicPr preferRelativeResize="0"/>
          <p:nvPr/>
        </p:nvPicPr>
        <p:blipFill>
          <a:blip r:embed="rId6">
            <a:alphaModFix/>
          </a:blip>
          <a:stretch>
            <a:fillRect/>
          </a:stretch>
        </p:blipFill>
        <p:spPr>
          <a:xfrm>
            <a:off x="291492" y="4806383"/>
            <a:ext cx="2790071" cy="725623"/>
          </a:xfrm>
          <a:prstGeom prst="rect">
            <a:avLst/>
          </a:prstGeom>
          <a:noFill/>
          <a:ln>
            <a:noFill/>
          </a:ln>
        </p:spPr>
      </p:pic>
      <p:pic>
        <p:nvPicPr>
          <p:cNvPr id="120" name="Google Shape;120;p17"/>
          <p:cNvPicPr preferRelativeResize="0"/>
          <p:nvPr/>
        </p:nvPicPr>
        <p:blipFill>
          <a:blip r:embed="rId7">
            <a:alphaModFix/>
          </a:blip>
          <a:stretch>
            <a:fillRect/>
          </a:stretch>
        </p:blipFill>
        <p:spPr>
          <a:xfrm>
            <a:off x="269098" y="3987657"/>
            <a:ext cx="2834861" cy="624937"/>
          </a:xfrm>
          <a:prstGeom prst="rect">
            <a:avLst/>
          </a:prstGeom>
          <a:noFill/>
          <a:ln>
            <a:noFill/>
          </a:ln>
        </p:spPr>
      </p:pic>
      <p:pic>
        <p:nvPicPr>
          <p:cNvPr id="121" name="Google Shape;121;p17"/>
          <p:cNvPicPr preferRelativeResize="0"/>
          <p:nvPr/>
        </p:nvPicPr>
        <p:blipFill>
          <a:blip r:embed="rId8">
            <a:alphaModFix/>
          </a:blip>
          <a:stretch>
            <a:fillRect/>
          </a:stretch>
        </p:blipFill>
        <p:spPr>
          <a:xfrm>
            <a:off x="289992" y="2858190"/>
            <a:ext cx="2743318" cy="455953"/>
          </a:xfrm>
          <a:prstGeom prst="rect">
            <a:avLst/>
          </a:prstGeom>
          <a:noFill/>
          <a:ln>
            <a:noFill/>
          </a:ln>
        </p:spPr>
      </p:pic>
      <p:pic>
        <p:nvPicPr>
          <p:cNvPr id="122" name="Google Shape;122;p17"/>
          <p:cNvPicPr preferRelativeResize="0"/>
          <p:nvPr/>
        </p:nvPicPr>
        <p:blipFill>
          <a:blip r:embed="rId9">
            <a:alphaModFix/>
          </a:blip>
          <a:stretch>
            <a:fillRect/>
          </a:stretch>
        </p:blipFill>
        <p:spPr>
          <a:xfrm>
            <a:off x="385160" y="1846093"/>
            <a:ext cx="2790087" cy="686953"/>
          </a:xfrm>
          <a:prstGeom prst="rect">
            <a:avLst/>
          </a:prstGeom>
          <a:noFill/>
          <a:ln>
            <a:noFill/>
          </a:ln>
        </p:spPr>
      </p:pic>
      <p:pic>
        <p:nvPicPr>
          <p:cNvPr id="123" name="Google Shape;123;p17"/>
          <p:cNvPicPr preferRelativeResize="0"/>
          <p:nvPr/>
        </p:nvPicPr>
        <p:blipFill>
          <a:blip r:embed="rId10">
            <a:alphaModFix/>
          </a:blip>
          <a:stretch>
            <a:fillRect/>
          </a:stretch>
        </p:blipFill>
        <p:spPr>
          <a:xfrm>
            <a:off x="316184" y="835357"/>
            <a:ext cx="3022241" cy="535587"/>
          </a:xfrm>
          <a:prstGeom prst="rect">
            <a:avLst/>
          </a:prstGeom>
          <a:noFill/>
          <a:ln>
            <a:noFill/>
          </a:ln>
        </p:spPr>
      </p:pic>
      <p:sp>
        <p:nvSpPr>
          <p:cNvPr id="124" name="Google Shape;124;p17"/>
          <p:cNvSpPr txBox="1"/>
          <p:nvPr/>
        </p:nvSpPr>
        <p:spPr>
          <a:xfrm>
            <a:off x="2265879" y="400548"/>
            <a:ext cx="32148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t>U moet deze blokken toevoegen met behulp van extensies.</a:t>
            </a:r>
            <a:endParaRPr sz="1000"/>
          </a:p>
        </p:txBody>
      </p:sp>
      <p:grpSp>
        <p:nvGrpSpPr>
          <p:cNvPr id="125" name="Google Shape;125;p17"/>
          <p:cNvGrpSpPr/>
          <p:nvPr/>
        </p:nvGrpSpPr>
        <p:grpSpPr>
          <a:xfrm>
            <a:off x="76200" y="79787"/>
            <a:ext cx="1120500" cy="721113"/>
            <a:chOff x="76200" y="79787"/>
            <a:chExt cx="1120500" cy="721113"/>
          </a:xfrm>
        </p:grpSpPr>
        <p:pic>
          <p:nvPicPr>
            <p:cNvPr id="126" name="Google Shape;126;p17"/>
            <p:cNvPicPr preferRelativeResize="0"/>
            <p:nvPr/>
          </p:nvPicPr>
          <p:blipFill>
            <a:blip r:embed="rId11">
              <a:alphaModFix/>
            </a:blip>
            <a:stretch>
              <a:fillRect/>
            </a:stretch>
          </p:blipFill>
          <p:spPr>
            <a:xfrm>
              <a:off x="369700" y="79787"/>
              <a:ext cx="423467" cy="416152"/>
            </a:xfrm>
            <a:prstGeom prst="rect">
              <a:avLst/>
            </a:prstGeom>
            <a:noFill/>
            <a:ln>
              <a:noFill/>
            </a:ln>
          </p:spPr>
        </p:pic>
        <p:sp>
          <p:nvSpPr>
            <p:cNvPr id="127" name="Google Shape;127;p17"/>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LICHTBLOKKEN</a:t>
            </a:r>
            <a:endParaRPr sz="2400" b="1" dirty="0"/>
          </a:p>
        </p:txBody>
      </p:sp>
      <p:sp>
        <p:nvSpPr>
          <p:cNvPr id="133" name="Google Shape;133;p18"/>
          <p:cNvSpPr txBox="1"/>
          <p:nvPr/>
        </p:nvSpPr>
        <p:spPr>
          <a:xfrm>
            <a:off x="2621475" y="739000"/>
            <a:ext cx="4172100" cy="4971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a:solidFill>
                  <a:schemeClr val="dk1"/>
                </a:solidFill>
              </a:rPr>
              <a:t>Schakel de 5X5-lichtmatrix gedurende seconden in: </a:t>
            </a:r>
            <a:r>
              <a:rPr lang="nl" sz="1200">
                <a:solidFill>
                  <a:schemeClr val="dk1"/>
                </a:solidFill>
              </a:rPr>
              <a:t>Creëer een patroon dat een bepaalde tijd oplicht. Beweeg de hendel om de intensiteit van het licht te veranderen.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Clr>
                <a:schemeClr val="dk1"/>
              </a:buClr>
              <a:buSzPts val="1100"/>
              <a:buFont typeface="Arial"/>
              <a:buNone/>
            </a:pPr>
            <a:r>
              <a:rPr lang="nl" sz="1200" b="1">
                <a:solidFill>
                  <a:schemeClr val="dk1"/>
                </a:solidFill>
              </a:rPr>
              <a:t>Pixelhelderheid instellen: </a:t>
            </a:r>
            <a:r>
              <a:rPr lang="nl" sz="1200">
                <a:solidFill>
                  <a:schemeClr val="dk1"/>
                </a:solidFill>
              </a:rPr>
              <a:t>Stel de helderheid van de 5X5 lichtmatrix in voor het volgende blok met behulp van de 5X5 lichtmatrix. Standaard: 100%</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Pixel instellen: </a:t>
            </a:r>
            <a:r>
              <a:rPr lang="nl" sz="1200">
                <a:solidFill>
                  <a:schemeClr val="dk1"/>
                </a:solidFill>
              </a:rPr>
              <a:t>Stel de helderheid van individuele pixels op de 5X5 Light Matrix in.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Oriëntatie instellen op (rechtop): </a:t>
            </a:r>
            <a:r>
              <a:rPr lang="nl" sz="1200">
                <a:solidFill>
                  <a:schemeClr val="dk1"/>
                </a:solidFill>
              </a:rPr>
              <a:t>Stel de oriëntatie in van wat er op de lichtmatrix wordt weergegeven. Kies tussen rechtop, ondersteboven, links of rechts. Standaard: Rechtop.</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Oriëntatie roteren (met de klok mee): </a:t>
            </a:r>
            <a:r>
              <a:rPr lang="nl" sz="1200">
                <a:solidFill>
                  <a:schemeClr val="dk1"/>
                </a:solidFill>
              </a:rPr>
              <a:t>Draai de oriëntatie van wat op de 5X5 lichtmatrix wordt weergegeven, met de klok mee of tegen de klok in.</a:t>
            </a:r>
            <a:endParaRPr sz="1200">
              <a:solidFill>
                <a:schemeClr val="dk1"/>
              </a:solidFill>
            </a:endParaRPr>
          </a:p>
        </p:txBody>
      </p:sp>
      <p:pic>
        <p:nvPicPr>
          <p:cNvPr id="134" name="Google Shape;134;p18"/>
          <p:cNvPicPr preferRelativeResize="0"/>
          <p:nvPr/>
        </p:nvPicPr>
        <p:blipFill>
          <a:blip r:embed="rId3">
            <a:alphaModFix/>
          </a:blip>
          <a:stretch>
            <a:fillRect/>
          </a:stretch>
        </p:blipFill>
        <p:spPr>
          <a:xfrm>
            <a:off x="236725" y="5872300"/>
            <a:ext cx="2316674" cy="1466154"/>
          </a:xfrm>
          <a:prstGeom prst="rect">
            <a:avLst/>
          </a:prstGeom>
          <a:noFill/>
          <a:ln>
            <a:noFill/>
          </a:ln>
        </p:spPr>
      </p:pic>
      <p:pic>
        <p:nvPicPr>
          <p:cNvPr id="135" name="Google Shape;135;p18"/>
          <p:cNvPicPr preferRelativeResize="0"/>
          <p:nvPr/>
        </p:nvPicPr>
        <p:blipFill>
          <a:blip r:embed="rId4">
            <a:alphaModFix/>
          </a:blip>
          <a:stretch>
            <a:fillRect/>
          </a:stretch>
        </p:blipFill>
        <p:spPr>
          <a:xfrm>
            <a:off x="184363" y="7653000"/>
            <a:ext cx="2421400" cy="1287750"/>
          </a:xfrm>
          <a:prstGeom prst="rect">
            <a:avLst/>
          </a:prstGeom>
          <a:noFill/>
          <a:ln>
            <a:noFill/>
          </a:ln>
        </p:spPr>
      </p:pic>
      <p:pic>
        <p:nvPicPr>
          <p:cNvPr id="136" name="Google Shape;136;p18"/>
          <p:cNvPicPr preferRelativeResize="0"/>
          <p:nvPr/>
        </p:nvPicPr>
        <p:blipFill>
          <a:blip r:embed="rId5">
            <a:alphaModFix/>
          </a:blip>
          <a:stretch>
            <a:fillRect/>
          </a:stretch>
        </p:blipFill>
        <p:spPr>
          <a:xfrm>
            <a:off x="193775" y="3821775"/>
            <a:ext cx="2469950" cy="1802883"/>
          </a:xfrm>
          <a:prstGeom prst="rect">
            <a:avLst/>
          </a:prstGeom>
          <a:noFill/>
          <a:ln>
            <a:noFill/>
          </a:ln>
        </p:spPr>
      </p:pic>
      <p:pic>
        <p:nvPicPr>
          <p:cNvPr id="137" name="Google Shape;137;p18"/>
          <p:cNvPicPr preferRelativeResize="0"/>
          <p:nvPr/>
        </p:nvPicPr>
        <p:blipFill>
          <a:blip r:embed="rId6">
            <a:alphaModFix/>
          </a:blip>
          <a:stretch>
            <a:fillRect/>
          </a:stretch>
        </p:blipFill>
        <p:spPr>
          <a:xfrm>
            <a:off x="341500" y="800950"/>
            <a:ext cx="2093935" cy="1682900"/>
          </a:xfrm>
          <a:prstGeom prst="rect">
            <a:avLst/>
          </a:prstGeom>
          <a:noFill/>
          <a:ln>
            <a:noFill/>
          </a:ln>
        </p:spPr>
      </p:pic>
      <p:pic>
        <p:nvPicPr>
          <p:cNvPr id="138" name="Google Shape;138;p18"/>
          <p:cNvPicPr preferRelativeResize="0"/>
          <p:nvPr/>
        </p:nvPicPr>
        <p:blipFill>
          <a:blip r:embed="rId7">
            <a:alphaModFix/>
          </a:blip>
          <a:stretch>
            <a:fillRect/>
          </a:stretch>
        </p:blipFill>
        <p:spPr>
          <a:xfrm>
            <a:off x="311350" y="2957988"/>
            <a:ext cx="2124075" cy="533318"/>
          </a:xfrm>
          <a:prstGeom prst="rect">
            <a:avLst/>
          </a:prstGeom>
          <a:noFill/>
          <a:ln>
            <a:noFill/>
          </a:ln>
        </p:spPr>
      </p:pic>
      <p:grpSp>
        <p:nvGrpSpPr>
          <p:cNvPr id="139" name="Google Shape;139;p18"/>
          <p:cNvGrpSpPr/>
          <p:nvPr/>
        </p:nvGrpSpPr>
        <p:grpSpPr>
          <a:xfrm>
            <a:off x="76200" y="79787"/>
            <a:ext cx="1120500" cy="721113"/>
            <a:chOff x="76200" y="79787"/>
            <a:chExt cx="1120500" cy="721113"/>
          </a:xfrm>
        </p:grpSpPr>
        <p:pic>
          <p:nvPicPr>
            <p:cNvPr id="140" name="Google Shape;140;p18"/>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141" name="Google Shape;141;p18"/>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dirty="0" smtClean="0"/>
              <a:t>LICHTBLOKKEN</a:t>
            </a:r>
            <a:endParaRPr sz="2400" b="1" dirty="0"/>
          </a:p>
        </p:txBody>
      </p:sp>
      <p:sp>
        <p:nvSpPr>
          <p:cNvPr id="147" name="Google Shape;147;p19"/>
          <p:cNvSpPr txBox="1"/>
          <p:nvPr/>
        </p:nvSpPr>
        <p:spPr>
          <a:xfrm>
            <a:off x="2621475" y="739000"/>
            <a:ext cx="4172100" cy="49713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200" b="1">
                <a:solidFill>
                  <a:schemeClr val="dk1"/>
                </a:solidFill>
              </a:rPr>
              <a:t>Licht middelste knop instellen: </a:t>
            </a:r>
            <a:r>
              <a:rPr lang="nl" sz="1200">
                <a:solidFill>
                  <a:schemeClr val="dk1"/>
                </a:solidFill>
              </a:rPr>
              <a:t>Stel de kleur van het licht van de middelste knop in</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nl" sz="1200" b="1">
                <a:solidFill>
                  <a:schemeClr val="dk1"/>
                </a:solidFill>
              </a:rPr>
              <a:t>Afstandssensor verlichten: </a:t>
            </a:r>
            <a:r>
              <a:rPr lang="nl" sz="1200">
                <a:solidFill>
                  <a:schemeClr val="dk1"/>
                </a:solidFill>
              </a:rPr>
              <a:t>Schakel de lichten op de vier segmenten van de afstandssensor in</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Schrijven op 5X5-matrix: </a:t>
            </a:r>
            <a:r>
              <a:rPr lang="nl" sz="1200">
                <a:solidFill>
                  <a:schemeClr val="dk1"/>
                </a:solidFill>
              </a:rPr>
              <a:t>geef een tekstreeks weer op de 5X5-lichtmatrix die voorbij scrollt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Pixels uitschakelen: </a:t>
            </a:r>
            <a:r>
              <a:rPr lang="nl" sz="1200">
                <a:solidFill>
                  <a:schemeClr val="dk1"/>
                </a:solidFill>
              </a:rPr>
              <a:t>Schakel alle lichten op de 5X5 Light Matrix uit.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nl" sz="1200" b="1">
                <a:solidFill>
                  <a:schemeClr val="dk1"/>
                </a:solidFill>
              </a:rPr>
              <a:t>Schakel 5X5 Light Matrix in: </a:t>
            </a:r>
            <a:r>
              <a:rPr lang="nl" sz="1200">
                <a:solidFill>
                  <a:schemeClr val="dk1"/>
                </a:solidFill>
              </a:rPr>
              <a:t>Creëer een patroon om op de Light Matrix te verlichten. Patroon blijft licht totdat de Lichtmatrix wordt opgedragen iets anders te doen of totdat het programma wordt gestopt.</a:t>
            </a:r>
            <a:endParaRPr sz="1200">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endParaRPr sz="1200" b="1">
              <a:solidFill>
                <a:schemeClr val="dk1"/>
              </a:solidFill>
            </a:endParaRPr>
          </a:p>
        </p:txBody>
      </p:sp>
      <p:pic>
        <p:nvPicPr>
          <p:cNvPr id="148" name="Google Shape;148;p19"/>
          <p:cNvPicPr preferRelativeResize="0"/>
          <p:nvPr/>
        </p:nvPicPr>
        <p:blipFill>
          <a:blip r:embed="rId3">
            <a:alphaModFix/>
          </a:blip>
          <a:stretch>
            <a:fillRect/>
          </a:stretch>
        </p:blipFill>
        <p:spPr>
          <a:xfrm>
            <a:off x="320875" y="2924650"/>
            <a:ext cx="2124075" cy="1240610"/>
          </a:xfrm>
          <a:prstGeom prst="rect">
            <a:avLst/>
          </a:prstGeom>
          <a:noFill/>
          <a:ln>
            <a:noFill/>
          </a:ln>
        </p:spPr>
      </p:pic>
      <p:pic>
        <p:nvPicPr>
          <p:cNvPr id="149" name="Google Shape;149;p19"/>
          <p:cNvPicPr preferRelativeResize="0"/>
          <p:nvPr/>
        </p:nvPicPr>
        <p:blipFill>
          <a:blip r:embed="rId4">
            <a:alphaModFix/>
          </a:blip>
          <a:stretch>
            <a:fillRect/>
          </a:stretch>
        </p:blipFill>
        <p:spPr>
          <a:xfrm>
            <a:off x="466725" y="800949"/>
            <a:ext cx="1799300" cy="1919250"/>
          </a:xfrm>
          <a:prstGeom prst="rect">
            <a:avLst/>
          </a:prstGeom>
          <a:noFill/>
          <a:ln>
            <a:noFill/>
          </a:ln>
        </p:spPr>
      </p:pic>
      <p:pic>
        <p:nvPicPr>
          <p:cNvPr id="150" name="Google Shape;150;p19"/>
          <p:cNvPicPr preferRelativeResize="0"/>
          <p:nvPr/>
        </p:nvPicPr>
        <p:blipFill>
          <a:blip r:embed="rId5">
            <a:alphaModFix/>
          </a:blip>
          <a:stretch>
            <a:fillRect/>
          </a:stretch>
        </p:blipFill>
        <p:spPr>
          <a:xfrm>
            <a:off x="294825" y="5861916"/>
            <a:ext cx="2085975" cy="972410"/>
          </a:xfrm>
          <a:prstGeom prst="rect">
            <a:avLst/>
          </a:prstGeom>
          <a:noFill/>
          <a:ln>
            <a:noFill/>
          </a:ln>
        </p:spPr>
      </p:pic>
      <p:pic>
        <p:nvPicPr>
          <p:cNvPr id="151" name="Google Shape;151;p19"/>
          <p:cNvPicPr preferRelativeResize="0"/>
          <p:nvPr/>
        </p:nvPicPr>
        <p:blipFill>
          <a:blip r:embed="rId6">
            <a:alphaModFix/>
          </a:blip>
          <a:stretch>
            <a:fillRect/>
          </a:stretch>
        </p:blipFill>
        <p:spPr>
          <a:xfrm>
            <a:off x="294813" y="4618300"/>
            <a:ext cx="2143125" cy="975602"/>
          </a:xfrm>
          <a:prstGeom prst="rect">
            <a:avLst/>
          </a:prstGeom>
          <a:noFill/>
          <a:ln>
            <a:noFill/>
          </a:ln>
        </p:spPr>
      </p:pic>
      <p:pic>
        <p:nvPicPr>
          <p:cNvPr id="152" name="Google Shape;152;p19"/>
          <p:cNvPicPr preferRelativeResize="0"/>
          <p:nvPr/>
        </p:nvPicPr>
        <p:blipFill>
          <a:blip r:embed="rId7">
            <a:alphaModFix/>
          </a:blip>
          <a:stretch>
            <a:fillRect/>
          </a:stretch>
        </p:blipFill>
        <p:spPr>
          <a:xfrm>
            <a:off x="371013" y="6955700"/>
            <a:ext cx="2143135" cy="897800"/>
          </a:xfrm>
          <a:prstGeom prst="rect">
            <a:avLst/>
          </a:prstGeom>
          <a:noFill/>
          <a:ln>
            <a:noFill/>
          </a:ln>
        </p:spPr>
      </p:pic>
      <p:grpSp>
        <p:nvGrpSpPr>
          <p:cNvPr id="153" name="Google Shape;153;p19"/>
          <p:cNvGrpSpPr/>
          <p:nvPr/>
        </p:nvGrpSpPr>
        <p:grpSpPr>
          <a:xfrm>
            <a:off x="76200" y="79787"/>
            <a:ext cx="1120500" cy="721113"/>
            <a:chOff x="76200" y="79787"/>
            <a:chExt cx="1120500" cy="721113"/>
          </a:xfrm>
        </p:grpSpPr>
        <p:pic>
          <p:nvPicPr>
            <p:cNvPr id="154" name="Google Shape;154;p19"/>
            <p:cNvPicPr preferRelativeResize="0"/>
            <p:nvPr/>
          </p:nvPicPr>
          <p:blipFill>
            <a:blip r:embed="rId8">
              <a:alphaModFix/>
            </a:blip>
            <a:stretch>
              <a:fillRect/>
            </a:stretch>
          </p:blipFill>
          <p:spPr>
            <a:xfrm>
              <a:off x="369700" y="79787"/>
              <a:ext cx="423467" cy="416152"/>
            </a:xfrm>
            <a:prstGeom prst="rect">
              <a:avLst/>
            </a:prstGeom>
            <a:noFill/>
            <a:ln>
              <a:noFill/>
            </a:ln>
          </p:spPr>
        </p:pic>
        <p:sp>
          <p:nvSpPr>
            <p:cNvPr id="155" name="Google Shape;155;p19"/>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GELUIDSBLOKKEN</a:t>
            </a:r>
            <a:endParaRPr sz="2400" b="1"/>
          </a:p>
        </p:txBody>
      </p:sp>
      <p:sp>
        <p:nvSpPr>
          <p:cNvPr id="161" name="Google Shape;161;p20"/>
          <p:cNvSpPr txBox="1"/>
          <p:nvPr/>
        </p:nvSpPr>
        <p:spPr>
          <a:xfrm>
            <a:off x="2990050" y="739000"/>
            <a:ext cx="3803400" cy="70986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100" b="1" dirty="0">
                <a:solidFill>
                  <a:schemeClr val="dk1"/>
                </a:solidFill>
              </a:rPr>
              <a:t>Geluid afspelen tot klaar: </a:t>
            </a:r>
            <a:r>
              <a:rPr lang="nl" sz="1100" dirty="0">
                <a:solidFill>
                  <a:schemeClr val="dk1"/>
                </a:solidFill>
              </a:rPr>
              <a:t>Speelt een geselecteerd geluid af op uw apparaat en pauzeert de programmeerstapel totdat het geluid is afgelopen. U kunt geluiden toevoegen, geluiden opnemen en geluiden bewerken.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Pieptoon voor seconden afspelen: </a:t>
            </a:r>
            <a:r>
              <a:rPr lang="nl" sz="1100" dirty="0">
                <a:solidFill>
                  <a:schemeClr val="dk1"/>
                </a:solidFill>
              </a:rPr>
              <a:t>Speelt een pieptoon af op de hub gedurende het opgegeven aantal seconden.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Start geluid: </a:t>
            </a:r>
            <a:r>
              <a:rPr lang="nl" sz="1100" dirty="0">
                <a:solidFill>
                  <a:schemeClr val="dk1"/>
                </a:solidFill>
              </a:rPr>
              <a:t>begin met het afspelen van een geselecteerd geluid op uw apparaat en speel onmiddellijk het volgende blok in de programmeerstapel af. U kunt geluiden toevoegen, geluiden opnemen en geluiden bewerken.</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r>
              <a:rPr lang="nl" sz="1100" b="1" dirty="0">
                <a:solidFill>
                  <a:schemeClr val="dk1"/>
                </a:solidFill>
              </a:rPr>
              <a:t>Begin met afspelen Beep: </a:t>
            </a:r>
            <a:r>
              <a:rPr lang="nl" sz="1100" dirty="0">
                <a:solidFill>
                  <a:schemeClr val="dk1"/>
                </a:solidFill>
              </a:rPr>
              <a:t>Speelt een pieptoon af op de Hub totdat iets in het programma dit stopt.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Stop alle geluiden: </a:t>
            </a:r>
            <a:r>
              <a:rPr lang="nl" sz="1100" dirty="0">
                <a:solidFill>
                  <a:schemeClr val="dk1"/>
                </a:solidFill>
              </a:rPr>
              <a:t>Stopt alle geluiden die momenteel worden afgespeeld.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nl" sz="1100" b="1" dirty="0">
                <a:solidFill>
                  <a:schemeClr val="dk1"/>
                </a:solidFill>
              </a:rPr>
              <a:t>Wijzig toonhoogte-effect door: </a:t>
            </a:r>
            <a:r>
              <a:rPr lang="nl" sz="1100" dirty="0">
                <a:solidFill>
                  <a:schemeClr val="dk1"/>
                </a:solidFill>
              </a:rPr>
              <a:t>Verandert de toonhoogte of het pan-links/rechts-effect van de geluiden die op het apparaat worden gespeeld</a:t>
            </a:r>
            <a:endParaRPr sz="1100" dirty="0">
              <a:solidFill>
                <a:schemeClr val="dk1"/>
              </a:solidFill>
            </a:endParaRPr>
          </a:p>
          <a:p>
            <a:pPr marL="0" lvl="0" indent="0" algn="l" rtl="0">
              <a:spcBef>
                <a:spcPts val="0"/>
              </a:spcBef>
              <a:spcAft>
                <a:spcPts val="0"/>
              </a:spcAft>
              <a:buNone/>
            </a:pPr>
            <a:r>
              <a:rPr lang="nl" sz="1100" dirty="0">
                <a:solidFill>
                  <a:schemeClr val="dk1"/>
                </a:solidFill>
              </a:rPr>
              <a:t>Pan-effect: welke luidspreker het geluid uitzendt. Linkerluidspreker (-100), Normaal (0) en Rechterluidspreker (100)</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None/>
            </a:pPr>
            <a:endParaRPr sz="1100" b="1" dirty="0">
              <a:solidFill>
                <a:schemeClr val="dk1"/>
              </a:solidFill>
            </a:endParaRPr>
          </a:p>
          <a:p>
            <a:pPr marL="0" lvl="0" indent="0" algn="l" rtl="0">
              <a:spcBef>
                <a:spcPts val="0"/>
              </a:spcBef>
              <a:spcAft>
                <a:spcPts val="0"/>
              </a:spcAft>
              <a:buClr>
                <a:schemeClr val="dk1"/>
              </a:buClr>
              <a:buSzPts val="1100"/>
              <a:buFont typeface="Arial"/>
              <a:buNone/>
            </a:pPr>
            <a:r>
              <a:rPr lang="nl" sz="1100" b="1" dirty="0">
                <a:solidFill>
                  <a:schemeClr val="dk1"/>
                </a:solidFill>
              </a:rPr>
              <a:t>Set Pitch Effect By: </a:t>
            </a:r>
            <a:r>
              <a:rPr lang="nl" sz="1100" dirty="0">
                <a:solidFill>
                  <a:schemeClr val="dk1"/>
                </a:solidFill>
              </a:rPr>
              <a:t>Wijzigt de toonhoogte of het pan-links-rechts/links-effect van geluiden die op het apparaat worden gespeeld.</a:t>
            </a:r>
            <a:endParaRPr sz="1100" dirty="0">
              <a:solidFill>
                <a:schemeClr val="dk1"/>
              </a:solidFill>
            </a:endParaRPr>
          </a:p>
          <a:p>
            <a:pPr marL="0" lvl="0" indent="0" algn="l" rtl="0">
              <a:spcBef>
                <a:spcPts val="0"/>
              </a:spcBef>
              <a:spcAft>
                <a:spcPts val="0"/>
              </a:spcAft>
              <a:buNone/>
            </a:pPr>
            <a:endParaRPr sz="1100" b="1" dirty="0">
              <a:solidFill>
                <a:schemeClr val="dk1"/>
              </a:solidFill>
            </a:endParaRPr>
          </a:p>
        </p:txBody>
      </p:sp>
      <p:pic>
        <p:nvPicPr>
          <p:cNvPr id="162" name="Google Shape;162;p20"/>
          <p:cNvPicPr preferRelativeResize="0"/>
          <p:nvPr/>
        </p:nvPicPr>
        <p:blipFill>
          <a:blip r:embed="rId3">
            <a:alphaModFix/>
          </a:blip>
          <a:stretch>
            <a:fillRect/>
          </a:stretch>
        </p:blipFill>
        <p:spPr>
          <a:xfrm>
            <a:off x="152400" y="2761975"/>
            <a:ext cx="2316675" cy="588362"/>
          </a:xfrm>
          <a:prstGeom prst="rect">
            <a:avLst/>
          </a:prstGeom>
          <a:noFill/>
          <a:ln>
            <a:noFill/>
          </a:ln>
        </p:spPr>
      </p:pic>
      <p:pic>
        <p:nvPicPr>
          <p:cNvPr id="163" name="Google Shape;163;p20"/>
          <p:cNvPicPr preferRelativeResize="0"/>
          <p:nvPr/>
        </p:nvPicPr>
        <p:blipFill>
          <a:blip r:embed="rId4">
            <a:alphaModFix/>
          </a:blip>
          <a:stretch>
            <a:fillRect/>
          </a:stretch>
        </p:blipFill>
        <p:spPr>
          <a:xfrm>
            <a:off x="209550" y="3547000"/>
            <a:ext cx="2139486" cy="721175"/>
          </a:xfrm>
          <a:prstGeom prst="rect">
            <a:avLst/>
          </a:prstGeom>
          <a:noFill/>
          <a:ln>
            <a:noFill/>
          </a:ln>
        </p:spPr>
      </p:pic>
      <p:pic>
        <p:nvPicPr>
          <p:cNvPr id="164" name="Google Shape;164;p20"/>
          <p:cNvPicPr preferRelativeResize="0"/>
          <p:nvPr/>
        </p:nvPicPr>
        <p:blipFill>
          <a:blip r:embed="rId5">
            <a:alphaModFix/>
          </a:blip>
          <a:stretch>
            <a:fillRect/>
          </a:stretch>
        </p:blipFill>
        <p:spPr>
          <a:xfrm>
            <a:off x="152400" y="800950"/>
            <a:ext cx="2316675" cy="1621673"/>
          </a:xfrm>
          <a:prstGeom prst="rect">
            <a:avLst/>
          </a:prstGeom>
          <a:noFill/>
          <a:ln>
            <a:noFill/>
          </a:ln>
        </p:spPr>
      </p:pic>
      <p:pic>
        <p:nvPicPr>
          <p:cNvPr id="165" name="Google Shape;165;p20"/>
          <p:cNvPicPr preferRelativeResize="0"/>
          <p:nvPr/>
        </p:nvPicPr>
        <p:blipFill>
          <a:blip r:embed="rId6">
            <a:alphaModFix/>
          </a:blip>
          <a:stretch>
            <a:fillRect/>
          </a:stretch>
        </p:blipFill>
        <p:spPr>
          <a:xfrm>
            <a:off x="209550" y="4464850"/>
            <a:ext cx="2198421" cy="721175"/>
          </a:xfrm>
          <a:prstGeom prst="rect">
            <a:avLst/>
          </a:prstGeom>
          <a:noFill/>
          <a:ln>
            <a:noFill/>
          </a:ln>
        </p:spPr>
      </p:pic>
      <p:pic>
        <p:nvPicPr>
          <p:cNvPr id="166" name="Google Shape;166;p20"/>
          <p:cNvPicPr preferRelativeResize="0"/>
          <p:nvPr/>
        </p:nvPicPr>
        <p:blipFill>
          <a:blip r:embed="rId7">
            <a:alphaModFix/>
          </a:blip>
          <a:stretch>
            <a:fillRect/>
          </a:stretch>
        </p:blipFill>
        <p:spPr>
          <a:xfrm>
            <a:off x="274375" y="5382697"/>
            <a:ext cx="1271255" cy="721175"/>
          </a:xfrm>
          <a:prstGeom prst="rect">
            <a:avLst/>
          </a:prstGeom>
          <a:noFill/>
          <a:ln>
            <a:noFill/>
          </a:ln>
        </p:spPr>
      </p:pic>
      <p:pic>
        <p:nvPicPr>
          <p:cNvPr id="167" name="Google Shape;167;p20"/>
          <p:cNvPicPr preferRelativeResize="0"/>
          <p:nvPr/>
        </p:nvPicPr>
        <p:blipFill>
          <a:blip r:embed="rId8">
            <a:alphaModFix/>
          </a:blip>
          <a:stretch>
            <a:fillRect/>
          </a:stretch>
        </p:blipFill>
        <p:spPr>
          <a:xfrm>
            <a:off x="152400" y="7954400"/>
            <a:ext cx="2791475" cy="793650"/>
          </a:xfrm>
          <a:prstGeom prst="rect">
            <a:avLst/>
          </a:prstGeom>
          <a:noFill/>
          <a:ln>
            <a:noFill/>
          </a:ln>
        </p:spPr>
      </p:pic>
      <p:pic>
        <p:nvPicPr>
          <p:cNvPr id="168" name="Google Shape;168;p20"/>
          <p:cNvPicPr preferRelativeResize="0"/>
          <p:nvPr/>
        </p:nvPicPr>
        <p:blipFill>
          <a:blip r:embed="rId9">
            <a:alphaModFix/>
          </a:blip>
          <a:stretch>
            <a:fillRect/>
          </a:stretch>
        </p:blipFill>
        <p:spPr>
          <a:xfrm>
            <a:off x="237150" y="6551988"/>
            <a:ext cx="2428724" cy="1219200"/>
          </a:xfrm>
          <a:prstGeom prst="rect">
            <a:avLst/>
          </a:prstGeom>
          <a:noFill/>
          <a:ln>
            <a:noFill/>
          </a:ln>
        </p:spPr>
      </p:pic>
      <p:sp>
        <p:nvSpPr>
          <p:cNvPr id="169" name="Google Shape;169;p20"/>
          <p:cNvSpPr txBox="1"/>
          <p:nvPr/>
        </p:nvSpPr>
        <p:spPr>
          <a:xfrm>
            <a:off x="1805675" y="400550"/>
            <a:ext cx="4260600" cy="2430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1000">
                <a:solidFill>
                  <a:srgbClr val="FF0000"/>
                </a:solidFill>
              </a:rPr>
              <a:t>De meeste geluiden (behalve pieptonen) worden op uw apparaat afgespeeld en niet op de Hub.</a:t>
            </a:r>
            <a:endParaRPr sz="1000">
              <a:solidFill>
                <a:srgbClr val="FF0000"/>
              </a:solidFill>
            </a:endParaRPr>
          </a:p>
        </p:txBody>
      </p:sp>
      <p:grpSp>
        <p:nvGrpSpPr>
          <p:cNvPr id="170" name="Google Shape;170;p20"/>
          <p:cNvGrpSpPr/>
          <p:nvPr/>
        </p:nvGrpSpPr>
        <p:grpSpPr>
          <a:xfrm>
            <a:off x="76200" y="79787"/>
            <a:ext cx="1120500" cy="721113"/>
            <a:chOff x="76200" y="79787"/>
            <a:chExt cx="1120500" cy="721113"/>
          </a:xfrm>
        </p:grpSpPr>
        <p:pic>
          <p:nvPicPr>
            <p:cNvPr id="171" name="Google Shape;171;p20"/>
            <p:cNvPicPr preferRelativeResize="0"/>
            <p:nvPr/>
          </p:nvPicPr>
          <p:blipFill>
            <a:blip r:embed="rId10">
              <a:alphaModFix/>
            </a:blip>
            <a:stretch>
              <a:fillRect/>
            </a:stretch>
          </p:blipFill>
          <p:spPr>
            <a:xfrm>
              <a:off x="369700" y="79787"/>
              <a:ext cx="423467" cy="416152"/>
            </a:xfrm>
            <a:prstGeom prst="rect">
              <a:avLst/>
            </a:prstGeom>
            <a:noFill/>
            <a:ln>
              <a:noFill/>
            </a:ln>
          </p:spPr>
        </p:pic>
        <p:sp>
          <p:nvSpPr>
            <p:cNvPr id="172" name="Google Shape;172;p20"/>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p:nvPr/>
        </p:nvSpPr>
        <p:spPr>
          <a:xfrm>
            <a:off x="1168992" y="126500"/>
            <a:ext cx="5624400" cy="335100"/>
          </a:xfrm>
          <a:prstGeom prst="rect">
            <a:avLst/>
          </a:prstGeom>
          <a:solidFill>
            <a:srgbClr val="FFE040"/>
          </a:solidFill>
          <a:ln>
            <a:noFill/>
          </a:ln>
        </p:spPr>
        <p:txBody>
          <a:bodyPr spcFirstLastPara="1" wrap="square" lIns="86175" tIns="86175" rIns="86175" bIns="86175" anchor="ctr" anchorCtr="0">
            <a:noAutofit/>
          </a:bodyPr>
          <a:lstStyle/>
          <a:p>
            <a:pPr marL="0" lvl="0" indent="0" algn="ctr" rtl="0">
              <a:spcBef>
                <a:spcPts val="0"/>
              </a:spcBef>
              <a:spcAft>
                <a:spcPts val="0"/>
              </a:spcAft>
              <a:buNone/>
            </a:pPr>
            <a:r>
              <a:rPr lang="nl" sz="2400" b="1"/>
              <a:t>GELUIDSBLOKKEN</a:t>
            </a:r>
            <a:endParaRPr sz="2400" b="1"/>
          </a:p>
        </p:txBody>
      </p:sp>
      <p:sp>
        <p:nvSpPr>
          <p:cNvPr id="178" name="Google Shape;178;p21"/>
          <p:cNvSpPr txBox="1"/>
          <p:nvPr/>
        </p:nvSpPr>
        <p:spPr>
          <a:xfrm>
            <a:off x="3228050" y="739000"/>
            <a:ext cx="3565500" cy="65334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Clr>
                <a:schemeClr val="dk1"/>
              </a:buClr>
              <a:buSzPts val="1100"/>
              <a:buFont typeface="Arial"/>
              <a:buNone/>
            </a:pPr>
            <a:r>
              <a:rPr lang="nl" sz="1200" b="1" dirty="0" smtClean="0">
                <a:solidFill>
                  <a:schemeClr val="dk1"/>
                </a:solidFill>
              </a:rPr>
              <a:t>Wis geluidseffecten</a:t>
            </a:r>
            <a:r>
              <a:rPr lang="nl" sz="1200" b="1" dirty="0">
                <a:solidFill>
                  <a:schemeClr val="dk1"/>
                </a:solidFill>
              </a:rPr>
              <a:t>: </a:t>
            </a:r>
            <a:r>
              <a:rPr lang="nl" sz="1200" dirty="0">
                <a:solidFill>
                  <a:schemeClr val="dk1"/>
                </a:solidFill>
              </a:rPr>
              <a:t>Stelt zowel de toonhoogte als het links/rechts-geluidseffect weer in op normaal</a:t>
            </a: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Volume wijzigen: </a:t>
            </a:r>
            <a:r>
              <a:rPr lang="nl" sz="1200" dirty="0">
                <a:solidFill>
                  <a:schemeClr val="dk1"/>
                </a:solidFill>
              </a:rPr>
              <a:t>Verandert het volume van het geluid dat momenteel wordt gespeeld met een gespecificeerde stapgrootte ten opzichte van het volume waarop het momenteel wordt afgespeeld. Standaard (100%)</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b="1" dirty="0">
              <a:solidFill>
                <a:schemeClr val="dk1"/>
              </a:solidFill>
            </a:endParaRPr>
          </a:p>
          <a:p>
            <a:pPr marL="0" lvl="0" indent="0" algn="l" rtl="0">
              <a:spcBef>
                <a:spcPts val="0"/>
              </a:spcBef>
              <a:spcAft>
                <a:spcPts val="0"/>
              </a:spcAft>
              <a:buClr>
                <a:schemeClr val="dk1"/>
              </a:buClr>
              <a:buSzPts val="1100"/>
              <a:buFont typeface="Arial"/>
              <a:buNone/>
            </a:pPr>
            <a:r>
              <a:rPr lang="nl" sz="1200" b="1" dirty="0">
                <a:solidFill>
                  <a:schemeClr val="dk1"/>
                </a:solidFill>
              </a:rPr>
              <a:t>Volume instellen: </a:t>
            </a:r>
            <a:r>
              <a:rPr lang="nl" sz="1200" dirty="0">
                <a:solidFill>
                  <a:schemeClr val="dk1"/>
                </a:solidFill>
              </a:rPr>
              <a:t>Stelt het volume van het geluid in. Standaard (100%)</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nl" sz="1200" b="1" dirty="0">
                <a:solidFill>
                  <a:schemeClr val="dk1"/>
                </a:solidFill>
              </a:rPr>
              <a:t>Volume: </a:t>
            </a:r>
            <a:r>
              <a:rPr lang="nl" sz="1200" dirty="0">
                <a:solidFill>
                  <a:schemeClr val="dk1"/>
                </a:solidFill>
              </a:rPr>
              <a:t>rapporteert het huidige volume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pic>
        <p:nvPicPr>
          <p:cNvPr id="179" name="Google Shape;179;p21"/>
          <p:cNvPicPr preferRelativeResize="0"/>
          <p:nvPr/>
        </p:nvPicPr>
        <p:blipFill rotWithShape="1">
          <a:blip r:embed="rId3">
            <a:alphaModFix/>
          </a:blip>
          <a:srcRect r="22528" b="26035"/>
          <a:stretch/>
        </p:blipFill>
        <p:spPr>
          <a:xfrm>
            <a:off x="453975" y="3948175"/>
            <a:ext cx="1034300" cy="569250"/>
          </a:xfrm>
          <a:prstGeom prst="rect">
            <a:avLst/>
          </a:prstGeom>
          <a:noFill/>
          <a:ln>
            <a:noFill/>
          </a:ln>
        </p:spPr>
      </p:pic>
      <p:pic>
        <p:nvPicPr>
          <p:cNvPr id="180" name="Google Shape;180;p21"/>
          <p:cNvPicPr preferRelativeResize="0"/>
          <p:nvPr/>
        </p:nvPicPr>
        <p:blipFill>
          <a:blip r:embed="rId4">
            <a:alphaModFix/>
          </a:blip>
          <a:stretch>
            <a:fillRect/>
          </a:stretch>
        </p:blipFill>
        <p:spPr>
          <a:xfrm>
            <a:off x="333375" y="2845875"/>
            <a:ext cx="2387925" cy="835050"/>
          </a:xfrm>
          <a:prstGeom prst="rect">
            <a:avLst/>
          </a:prstGeom>
          <a:noFill/>
          <a:ln>
            <a:noFill/>
          </a:ln>
        </p:spPr>
      </p:pic>
      <p:pic>
        <p:nvPicPr>
          <p:cNvPr id="181" name="Google Shape;181;p21"/>
          <p:cNvPicPr preferRelativeResize="0"/>
          <p:nvPr/>
        </p:nvPicPr>
        <p:blipFill>
          <a:blip r:embed="rId5">
            <a:alphaModFix/>
          </a:blip>
          <a:stretch>
            <a:fillRect/>
          </a:stretch>
        </p:blipFill>
        <p:spPr>
          <a:xfrm>
            <a:off x="333375" y="1912425"/>
            <a:ext cx="2132317" cy="769650"/>
          </a:xfrm>
          <a:prstGeom prst="rect">
            <a:avLst/>
          </a:prstGeom>
          <a:noFill/>
          <a:ln>
            <a:noFill/>
          </a:ln>
        </p:spPr>
      </p:pic>
      <p:pic>
        <p:nvPicPr>
          <p:cNvPr id="182" name="Google Shape;182;p21"/>
          <p:cNvPicPr preferRelativeResize="0"/>
          <p:nvPr/>
        </p:nvPicPr>
        <p:blipFill>
          <a:blip r:embed="rId6">
            <a:alphaModFix/>
          </a:blip>
          <a:stretch>
            <a:fillRect/>
          </a:stretch>
        </p:blipFill>
        <p:spPr>
          <a:xfrm>
            <a:off x="453973" y="996150"/>
            <a:ext cx="1536624" cy="692750"/>
          </a:xfrm>
          <a:prstGeom prst="rect">
            <a:avLst/>
          </a:prstGeom>
          <a:noFill/>
          <a:ln>
            <a:noFill/>
          </a:ln>
        </p:spPr>
      </p:pic>
      <p:grpSp>
        <p:nvGrpSpPr>
          <p:cNvPr id="183" name="Google Shape;183;p21"/>
          <p:cNvGrpSpPr/>
          <p:nvPr/>
        </p:nvGrpSpPr>
        <p:grpSpPr>
          <a:xfrm>
            <a:off x="76200" y="79787"/>
            <a:ext cx="1120500" cy="721113"/>
            <a:chOff x="76200" y="79787"/>
            <a:chExt cx="1120500" cy="721113"/>
          </a:xfrm>
        </p:grpSpPr>
        <p:pic>
          <p:nvPicPr>
            <p:cNvPr id="184" name="Google Shape;184;p21"/>
            <p:cNvPicPr preferRelativeResize="0"/>
            <p:nvPr/>
          </p:nvPicPr>
          <p:blipFill>
            <a:blip r:embed="rId7">
              <a:alphaModFix/>
            </a:blip>
            <a:stretch>
              <a:fillRect/>
            </a:stretch>
          </p:blipFill>
          <p:spPr>
            <a:xfrm>
              <a:off x="369700" y="79787"/>
              <a:ext cx="423467" cy="416152"/>
            </a:xfrm>
            <a:prstGeom prst="rect">
              <a:avLst/>
            </a:prstGeom>
            <a:noFill/>
            <a:ln>
              <a:noFill/>
            </a:ln>
          </p:spPr>
        </p:pic>
        <p:sp>
          <p:nvSpPr>
            <p:cNvPr id="185" name="Google Shape;185;p21"/>
            <p:cNvSpPr txBox="1"/>
            <p:nvPr/>
          </p:nvSpPr>
          <p:spPr>
            <a:xfrm>
              <a:off x="76200" y="465800"/>
              <a:ext cx="1120500" cy="335100"/>
            </a:xfrm>
            <a:prstGeom prst="rect">
              <a:avLst/>
            </a:prstGeom>
            <a:noFill/>
            <a:ln>
              <a:noFill/>
            </a:ln>
          </p:spPr>
          <p:txBody>
            <a:bodyPr spcFirstLastPara="1" wrap="square" lIns="86175" tIns="86175" rIns="86175" bIns="86175" anchor="t" anchorCtr="0">
              <a:noAutofit/>
            </a:bodyPr>
            <a:lstStyle/>
            <a:p>
              <a:pPr marL="0" lvl="0" indent="0" algn="l" rtl="0">
                <a:spcBef>
                  <a:spcPts val="0"/>
                </a:spcBef>
                <a:spcAft>
                  <a:spcPts val="0"/>
                </a:spcAft>
                <a:buNone/>
              </a:pPr>
              <a:r>
                <a:rPr lang="nl" sz="900"/>
                <a:t>primelessons.org</a:t>
              </a:r>
              <a:endParaRPr sz="900"/>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2578</Words>
  <Application>Microsoft Office PowerPoint</Application>
  <PresentationFormat>On-screen Show (4:3)</PresentationFormat>
  <Paragraphs>405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Jet .</cp:lastModifiedBy>
  <cp:revision>13</cp:revision>
  <dcterms:modified xsi:type="dcterms:W3CDTF">2023-10-01T11:56:30Z</dcterms:modified>
</cp:coreProperties>
</file>