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4"/>
  </p:notesMasterIdLst>
  <p:handoutMasterIdLst>
    <p:handoutMasterId r:id="rId15"/>
  </p:handoutMasterIdLst>
  <p:sldIdLst>
    <p:sldId id="275" r:id="rId2"/>
    <p:sldId id="290" r:id="rId3"/>
    <p:sldId id="294" r:id="rId4"/>
    <p:sldId id="296" r:id="rId5"/>
    <p:sldId id="267" r:id="rId6"/>
    <p:sldId id="268" r:id="rId7"/>
    <p:sldId id="264" r:id="rId8"/>
    <p:sldId id="259" r:id="rId9"/>
    <p:sldId id="260" r:id="rId10"/>
    <p:sldId id="261" r:id="rId11"/>
    <p:sldId id="262" r:id="rId12"/>
    <p:sldId id="297" r:id="rId13"/>
  </p:sldIdLst>
  <p:sldSz cx="9144000" cy="6858000" type="screen4x3"/>
  <p:notesSz cx="6858000" cy="9144000"/>
  <p:defaultTextStyle>
    <a:defPPr>
      <a:defRPr lang="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96" autoAdjust="0"/>
    <p:restoredTop sz="94613"/>
  </p:normalViewPr>
  <p:slideViewPr>
    <p:cSldViewPr snapToGrid="0" snapToObjects="1">
      <p:cViewPr varScale="1">
        <p:scale>
          <a:sx n="80" d="100"/>
          <a:sy n="80" d="100"/>
        </p:scale>
        <p:origin x="114" y="8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28356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xmlns="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xmlns="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xmlns="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xmlns="" id="{2459D100-1E86-1343-A467-4F971D6DD7FF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115715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53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74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xmlns="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40BF70BE-1DE7-2B49-9EAF-DBEBB22DCA07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8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2DFA247-6CEF-1B4A-A4C1-DD2C5C5990B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73BD48F4-C2FD-3E47-9527-E79FF700BB4F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337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1A432C3F-CF6F-DA4E-A3DF-5150949A1209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0352B1B-7F55-9043-82EF-95FCB6C292AC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1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E398EDF-747E-C944-AAC2-599EC528E5D7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61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38E75742-523A-AC4C-846B-BC26EE0C7F87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41B6E2E-4EB0-D24A-ACF9-BB89CEC7AA63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118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xmlns="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8E65075-7EC2-204E-89F6-9DDF4DD10EBE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4A5ABF5E-665C-284B-A08E-8E5AEA77C852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17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2023 SPIKE Prime Lessons (primelessons.org) CC-BY-NC-SA.  (Last edit: 6/23/2023)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2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46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xmlns="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2023 SPIKE Prime Lessons (primelessons.org) CC-BY-NC-SA.  (Last edit: 6/23/2023)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06596CBC-F28A-5245-84AB-231923C45CA4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59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goeducation.atlassian.net/servicedesk/customer/portal/3/article/36817141835" TargetMode="External"/><Relationship Id="rId2" Type="http://schemas.openxmlformats.org/officeDocument/2006/relationships/hyperlink" Target="https://spikelegacy.legoeducation.com/hubdowngrad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" dirty="0"/>
              <a:t>SPIKE 2 VS. SPIKE 3 EN DE HUB DOWNGRADEN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" dirty="0"/>
              <a:t>DOOR SANJAY EN ARVIND SESHAN</a:t>
            </a:r>
          </a:p>
          <a:p>
            <a:r>
              <a:rPr lang="nl-NL" dirty="0">
                <a:solidFill>
                  <a:schemeClr val="tx1"/>
                </a:solidFill>
              </a:rPr>
              <a:t>Vertaald </a:t>
            </a:r>
            <a:r>
              <a:rPr lang="nl-NL" dirty="0" smtClean="0">
                <a:solidFill>
                  <a:schemeClr val="tx1"/>
                </a:solidFill>
              </a:rPr>
              <a:t>DOOR </a:t>
            </a:r>
            <a:r>
              <a:rPr lang="nl-NL" dirty="0" err="1" smtClean="0">
                <a:solidFill>
                  <a:schemeClr val="tx1"/>
                </a:solidFill>
              </a:rPr>
              <a:t>roy</a:t>
            </a:r>
            <a:r>
              <a:rPr lang="nl-NL" dirty="0" smtClean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krikke</a:t>
            </a:r>
            <a:r>
              <a:rPr lang="nl-NL" dirty="0">
                <a:solidFill>
                  <a:schemeClr val="tx1"/>
                </a:solidFill>
              </a:rPr>
              <a:t> en </a:t>
            </a:r>
            <a:r>
              <a:rPr lang="nl-NL" dirty="0" err="1">
                <a:solidFill>
                  <a:schemeClr val="tx1"/>
                </a:solidFill>
              </a:rPr>
              <a:t>henriëtte</a:t>
            </a:r>
            <a:r>
              <a:rPr lang="nl-NL" dirty="0">
                <a:solidFill>
                  <a:schemeClr val="tx1"/>
                </a:solidFill>
              </a:rPr>
              <a:t> van dorp</a:t>
            </a:r>
            <a:endParaRPr lang="nl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D5B24004-372A-8D39-C6F4-43A393A8CD60}"/>
              </a:ext>
            </a:extLst>
          </p:cNvPr>
          <p:cNvSpPr/>
          <p:nvPr/>
        </p:nvSpPr>
        <p:spPr>
          <a:xfrm>
            <a:off x="2621721" y="5642618"/>
            <a:ext cx="3900558" cy="590321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" dirty="0"/>
              <a:t>Deze les maakt gebruik van SPIKE 3-software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xmlns="" id="{6061E9CD-CDD3-3871-977B-5427F419B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618" y="3075676"/>
            <a:ext cx="4389752" cy="238807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xmlns="" id="{519DF43D-5F73-53BD-962A-2C48957BF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30" y="3075676"/>
            <a:ext cx="4389752" cy="238692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569AB515-AE6A-3BE4-14F5-97239A264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80" y="1621040"/>
            <a:ext cx="3174530" cy="11280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E18C4C6-1C3F-F065-AD18-C026C78EFEEB}"/>
              </a:ext>
            </a:extLst>
          </p:cNvPr>
          <p:cNvSpPr txBox="1"/>
          <p:nvPr/>
        </p:nvSpPr>
        <p:spPr>
          <a:xfrm>
            <a:off x="111631" y="2742546"/>
            <a:ext cx="438975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/>
              <a:t>SPIKE </a:t>
            </a:r>
            <a:r>
              <a:rPr lang="en-US" sz="1500" b="1" dirty="0" smtClean="0"/>
              <a:t>Legacy </a:t>
            </a:r>
            <a:r>
              <a:rPr lang="nl" sz="1500" b="1" dirty="0" smtClean="0"/>
              <a:t>(2.0.9</a:t>
            </a:r>
            <a:r>
              <a:rPr lang="nl" sz="1500" b="1" dirty="0"/>
              <a:t>)</a:t>
            </a:r>
            <a:endParaRPr lang="en-US" sz="1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A000E04-D025-ACD8-F7AE-708579AB613F}"/>
              </a:ext>
            </a:extLst>
          </p:cNvPr>
          <p:cNvSpPr txBox="1"/>
          <p:nvPr/>
        </p:nvSpPr>
        <p:spPr>
          <a:xfrm>
            <a:off x="4642618" y="2742546"/>
            <a:ext cx="438975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" sz="1500" b="1" dirty="0"/>
              <a:t>SPIKE 3 (3.2.0)</a:t>
            </a:r>
            <a:endParaRPr lang="en-US" sz="15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9423D6A5-B913-B10E-7BA5-E1D06E70E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/>
          <a:lstStyle/>
          <a:p>
            <a:r>
              <a:rPr lang="nl" dirty="0"/>
              <a:t>VERSCHILLEN TUSSEN SPIKE 2 en SPIKE 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8FE2944-A7F2-C3FF-3886-29EB0488F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9055591" cy="365125"/>
          </a:xfrm>
        </p:spPr>
        <p:txBody>
          <a:bodyPr/>
          <a:lstStyle/>
          <a:p>
            <a:r>
              <a:rPr lang="nl" sz="1000" dirty="0"/>
              <a:t>Copyright © 2023 SPIKE Prime Lessen (primelessons.org) CC-BY-NC-SA. (Laatste bewerking: 23-06-2023)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40171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xmlns="" id="{A0E9F5F0-51B0-8103-B04F-DE311C289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618" y="3016042"/>
            <a:ext cx="4389752" cy="238464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xmlns="" id="{D54BD5F0-99DB-17BB-0A6E-F7C58B9FBC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31" y="3019470"/>
            <a:ext cx="4389752" cy="238349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DAD51AE-44DB-16BB-805D-FC3EABA93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9" y="1570084"/>
            <a:ext cx="3045803" cy="11030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E18C4C6-1C3F-F065-AD18-C026C78EFEEB}"/>
              </a:ext>
            </a:extLst>
          </p:cNvPr>
          <p:cNvSpPr txBox="1"/>
          <p:nvPr/>
        </p:nvSpPr>
        <p:spPr>
          <a:xfrm>
            <a:off x="111631" y="2682911"/>
            <a:ext cx="438975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/>
              <a:t>SPIKE </a:t>
            </a:r>
            <a:r>
              <a:rPr lang="en-US" sz="1500" b="1" dirty="0" smtClean="0"/>
              <a:t>Legacy </a:t>
            </a:r>
            <a:r>
              <a:rPr lang="nl" sz="1500" b="1" dirty="0" smtClean="0"/>
              <a:t>(2.0.9</a:t>
            </a:r>
            <a:r>
              <a:rPr lang="nl" sz="1500" b="1" dirty="0"/>
              <a:t>)</a:t>
            </a:r>
            <a:endParaRPr lang="en-US" sz="1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A000E04-D025-ACD8-F7AE-708579AB613F}"/>
              </a:ext>
            </a:extLst>
          </p:cNvPr>
          <p:cNvSpPr txBox="1"/>
          <p:nvPr/>
        </p:nvSpPr>
        <p:spPr>
          <a:xfrm>
            <a:off x="4642618" y="2682911"/>
            <a:ext cx="438975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" sz="1500" b="1" dirty="0"/>
              <a:t>SPIKE 3 (3.2.0)</a:t>
            </a:r>
            <a:endParaRPr lang="en-US" sz="15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1261F1-F09A-986A-FD1E-CB5902037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/>
          <a:lstStyle/>
          <a:p>
            <a:r>
              <a:rPr lang="nl" dirty="0"/>
              <a:t>VERSCHILLEN TUSSEN SPIKE 2 en SPIKE 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48E6D19-A9BF-C64C-A2AA-E2109F692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9055591" cy="365125"/>
          </a:xfrm>
        </p:spPr>
        <p:txBody>
          <a:bodyPr/>
          <a:lstStyle/>
          <a:p>
            <a:r>
              <a:rPr lang="nl" sz="1000" dirty="0"/>
              <a:t>Copyright © 2023 SPIKE Prime Lessen (primelessons.org) CC-BY-NC-SA. (Laatste bewerking: 23-06-2023)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36906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2111017"/>
          </a:xfrm>
        </p:spPr>
        <p:txBody>
          <a:bodyPr>
            <a:normAutofit/>
          </a:bodyPr>
          <a:lstStyle/>
          <a:p>
            <a:r>
              <a:rPr lang="nl-NL" dirty="0"/>
              <a:t>Deze les is gemaakt door </a:t>
            </a:r>
            <a:r>
              <a:rPr lang="nl-NL" dirty="0" err="1"/>
              <a:t>Sanjay</a:t>
            </a:r>
            <a:r>
              <a:rPr lang="nl-NL" dirty="0"/>
              <a:t> </a:t>
            </a:r>
            <a:r>
              <a:rPr lang="nl-NL" dirty="0" err="1"/>
              <a:t>Seshan</a:t>
            </a:r>
            <a:r>
              <a:rPr lang="nl-NL" dirty="0"/>
              <a:t> en </a:t>
            </a:r>
            <a:r>
              <a:rPr lang="nl-NL" dirty="0" err="1"/>
              <a:t>Arvind</a:t>
            </a:r>
            <a:r>
              <a:rPr lang="nl-NL" dirty="0"/>
              <a:t> </a:t>
            </a:r>
            <a:r>
              <a:rPr lang="nl-NL" dirty="0" err="1"/>
              <a:t>Seshan</a:t>
            </a:r>
            <a:r>
              <a:rPr lang="nl-NL" dirty="0"/>
              <a:t> voor Prime </a:t>
            </a:r>
            <a:r>
              <a:rPr lang="nl-NL" dirty="0" err="1"/>
              <a:t>Lessons</a:t>
            </a:r>
            <a:endParaRPr lang="nl-NL" dirty="0"/>
          </a:p>
          <a:p>
            <a:r>
              <a:rPr lang="nl-NL" dirty="0"/>
              <a:t>Deze lessen zijn door Roy Krikke en Henriëtte van Dorp vertaald in het Nederlands
Meer lessen zijn beschikbaar op </a:t>
            </a:r>
            <a:r>
              <a:rPr lang="en-US" dirty="0">
                <a:hlinkClick r:id="rId2"/>
              </a:rPr>
              <a:t>www.primelessons.org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9055591" cy="365125"/>
          </a:xfrm>
        </p:spPr>
        <p:txBody>
          <a:bodyPr/>
          <a:lstStyle/>
          <a:p>
            <a:r>
              <a:rPr lang="en-US" sz="1000" dirty="0"/>
              <a:t>Copyright © 2023 Prime Lessons (primelessons.org) CC-BY-NC-SA.  (Last edit: 05/11/2023)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06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/>
              <a:t>Lesdoelstellingen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" dirty="0"/>
              <a:t>Leer hoe </a:t>
            </a:r>
            <a:r>
              <a:rPr lang="nl" dirty="0" smtClean="0"/>
              <a:t>je je hub </a:t>
            </a:r>
            <a:r>
              <a:rPr lang="nl" dirty="0"/>
              <a:t>indien nodig terug kunt downgraden naar SPIKE 2 (Legacy).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xmlns="" id="{CC3BE7A7-497A-C328-182A-6E9944294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9055591" cy="365125"/>
          </a:xfrm>
        </p:spPr>
        <p:txBody>
          <a:bodyPr/>
          <a:lstStyle/>
          <a:p>
            <a:r>
              <a:rPr lang="nl" sz="1000" dirty="0"/>
              <a:t>Copyright © 2023 SPIKE Prime Lessen (primelessons.org) CC-BY-NC-SA. (Laatste bewerking: 23-06-2023)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08048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01ADA-157F-BE93-0B89-263138DA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Hoe </a:t>
            </a:r>
            <a:r>
              <a:rPr lang="nl" dirty="0" smtClean="0"/>
              <a:t>Je JE HUb </a:t>
            </a:r>
            <a:r>
              <a:rPr lang="nl" dirty="0"/>
              <a:t>kunt downgraden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CDCC85-74E5-7A34-6B1C-C7984ACEE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71" y="1285556"/>
            <a:ext cx="4632065" cy="5082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" b="1" i="0" dirty="0">
                <a:solidFill>
                  <a:srgbClr val="050505"/>
                </a:solidFill>
                <a:effectLst/>
                <a:latin typeface="inherit"/>
              </a:rPr>
              <a:t>STAP </a:t>
            </a:r>
            <a:r>
              <a:rPr lang="nl" b="1" dirty="0">
                <a:solidFill>
                  <a:srgbClr val="050505"/>
                </a:solidFill>
                <a:latin typeface="inherit"/>
              </a:rPr>
              <a:t>1 </a:t>
            </a:r>
            <a:r>
              <a:rPr lang="nl" b="1" i="0" dirty="0">
                <a:solidFill>
                  <a:srgbClr val="050505"/>
                </a:solidFill>
                <a:effectLst/>
                <a:latin typeface="inherit"/>
              </a:rPr>
              <a:t>: Volg de instructies </a:t>
            </a:r>
            <a:r>
              <a:rPr lang="nl" b="1" i="0" dirty="0">
                <a:solidFill>
                  <a:srgbClr val="FF0000"/>
                </a:solidFill>
                <a:effectLst/>
                <a:latin typeface="inherit"/>
              </a:rPr>
              <a:t>ZORGVULDIG </a:t>
            </a:r>
            <a:r>
              <a:rPr lang="nl" b="1" i="0" dirty="0">
                <a:solidFill>
                  <a:srgbClr val="050505"/>
                </a:solidFill>
                <a:effectLst/>
                <a:latin typeface="inherit"/>
              </a:rPr>
              <a:t>in de </a:t>
            </a:r>
            <a:r>
              <a:rPr lang="nl" b="1" i="0" dirty="0" smtClean="0">
                <a:solidFill>
                  <a:srgbClr val="050505"/>
                </a:solidFill>
                <a:effectLst/>
                <a:latin typeface="inherit"/>
              </a:rPr>
              <a:t>Downgrade-tool (Enge</a:t>
            </a:r>
            <a:r>
              <a:rPr lang="en-GB" b="1" dirty="0" err="1" smtClean="0">
                <a:solidFill>
                  <a:srgbClr val="050505"/>
                </a:solidFill>
                <a:latin typeface="inherit"/>
              </a:rPr>
              <a:t>lstalig</a:t>
            </a:r>
            <a:r>
              <a:rPr lang="en-GB" b="1" dirty="0" smtClean="0">
                <a:solidFill>
                  <a:srgbClr val="050505"/>
                </a:solidFill>
                <a:latin typeface="inherit"/>
              </a:rPr>
              <a:t>)</a:t>
            </a:r>
            <a:r>
              <a:rPr lang="nl" b="1" i="0" dirty="0" smtClean="0">
                <a:solidFill>
                  <a:srgbClr val="050505"/>
                </a:solidFill>
                <a:effectLst/>
                <a:latin typeface="inherit"/>
              </a:rPr>
              <a:t>:</a:t>
            </a:r>
            <a:endParaRPr lang="en-US" b="0" i="0" dirty="0">
              <a:solidFill>
                <a:srgbClr val="050505"/>
              </a:solidFill>
              <a:effectLst/>
              <a:latin typeface="system-ui"/>
            </a:endParaRPr>
          </a:p>
          <a:p>
            <a:pPr marL="0" indent="0" algn="l">
              <a:buNone/>
            </a:pPr>
            <a:r>
              <a:rPr lang="nl" b="0" i="0" u="none" strike="noStrike" dirty="0">
                <a:solidFill>
                  <a:srgbClr val="050505"/>
                </a:solidFill>
                <a:effectLst/>
                <a:latin typeface="inherit"/>
                <a:hlinkClick r:id="rId2"/>
              </a:rPr>
              <a:t>https://spikelegacy.legoeducation.com/hubdowngrade/ </a:t>
            </a:r>
            <a:r>
              <a:rPr lang="en-US" b="0" i="0" dirty="0">
                <a:solidFill>
                  <a:srgbClr val="050505"/>
                </a:solidFill>
                <a:effectLst/>
                <a:latin typeface="inherit"/>
              </a:rPr>
              <a:t/>
            </a:r>
            <a:br>
              <a:rPr lang="en-US" b="0" i="0" dirty="0">
                <a:solidFill>
                  <a:srgbClr val="050505"/>
                </a:solidFill>
                <a:effectLst/>
                <a:latin typeface="inherit"/>
              </a:rPr>
            </a:br>
            <a:r>
              <a:rPr lang="en-US" b="0" i="0" dirty="0">
                <a:solidFill>
                  <a:srgbClr val="050505"/>
                </a:solidFill>
                <a:effectLst/>
                <a:latin typeface="inherit"/>
              </a:rPr>
              <a:t/>
            </a:r>
            <a:br>
              <a:rPr lang="en-US" b="0" i="0" dirty="0">
                <a:solidFill>
                  <a:srgbClr val="050505"/>
                </a:solidFill>
                <a:effectLst/>
                <a:latin typeface="inherit"/>
              </a:rPr>
            </a:br>
            <a:r>
              <a:rPr lang="nl" b="1" i="0" dirty="0">
                <a:solidFill>
                  <a:srgbClr val="050505"/>
                </a:solidFill>
                <a:effectLst/>
                <a:latin typeface="inherit"/>
              </a:rPr>
              <a:t>STAP </a:t>
            </a:r>
            <a:r>
              <a:rPr lang="nl" b="1" dirty="0">
                <a:solidFill>
                  <a:srgbClr val="050505"/>
                </a:solidFill>
                <a:latin typeface="inherit"/>
              </a:rPr>
              <a:t>2 </a:t>
            </a:r>
            <a:r>
              <a:rPr lang="nl" b="1" i="0" dirty="0">
                <a:solidFill>
                  <a:srgbClr val="050505"/>
                </a:solidFill>
                <a:effectLst/>
                <a:latin typeface="inherit"/>
              </a:rPr>
              <a:t>: Ga terug naar of installeer de SPIKE App 2, nu SPIKE Legacy App genoemd. </a:t>
            </a:r>
            <a:r>
              <a:rPr lang="en-US" b="0" i="0" dirty="0">
                <a:solidFill>
                  <a:srgbClr val="050505"/>
                </a:solidFill>
                <a:effectLst/>
                <a:latin typeface="inherit"/>
              </a:rPr>
              <a:t/>
            </a:r>
            <a:br>
              <a:rPr lang="en-US" b="0" i="0" dirty="0">
                <a:solidFill>
                  <a:srgbClr val="050505"/>
                </a:solidFill>
                <a:effectLst/>
                <a:latin typeface="inherit"/>
              </a:rPr>
            </a:br>
            <a:r>
              <a:rPr lang="en-US" b="0" i="0" dirty="0">
                <a:solidFill>
                  <a:srgbClr val="050505"/>
                </a:solidFill>
                <a:effectLst/>
                <a:latin typeface="inherit"/>
              </a:rPr>
              <a:t/>
            </a:r>
            <a:br>
              <a:rPr lang="en-US" b="0" i="0" dirty="0">
                <a:solidFill>
                  <a:srgbClr val="050505"/>
                </a:solidFill>
                <a:effectLst/>
                <a:latin typeface="inherit"/>
              </a:rPr>
            </a:br>
            <a:r>
              <a:rPr lang="nl" b="1" i="0" dirty="0">
                <a:solidFill>
                  <a:srgbClr val="050505"/>
                </a:solidFill>
                <a:effectLst/>
                <a:latin typeface="inherit"/>
              </a:rPr>
              <a:t>STAP 3: Open SPIKE 2 (LEGACY) en update de hub zoals gevraagd in de pop- </a:t>
            </a:r>
            <a:r>
              <a:rPr lang="nl" b="1" dirty="0">
                <a:solidFill>
                  <a:srgbClr val="050505"/>
                </a:solidFill>
                <a:latin typeface="inherit"/>
              </a:rPr>
              <a:t>up</a:t>
            </a:r>
          </a:p>
          <a:p>
            <a:pPr marL="0" indent="0" algn="l">
              <a:buNone/>
            </a:pPr>
            <a:r>
              <a:rPr lang="nl" dirty="0" smtClean="0">
                <a:solidFill>
                  <a:srgbClr val="050505"/>
                </a:solidFill>
                <a:latin typeface="inherit"/>
              </a:rPr>
              <a:t>Je </a:t>
            </a:r>
            <a:r>
              <a:rPr lang="nl" dirty="0">
                <a:solidFill>
                  <a:srgbClr val="050505"/>
                </a:solidFill>
                <a:latin typeface="inherit"/>
              </a:rPr>
              <a:t>hub is nu een SPIKE 2 Hub.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E417AA8-E64A-0A55-E34F-92416B514710}"/>
              </a:ext>
            </a:extLst>
          </p:cNvPr>
          <p:cNvSpPr txBox="1"/>
          <p:nvPr/>
        </p:nvSpPr>
        <p:spPr>
          <a:xfrm>
            <a:off x="586292" y="5396945"/>
            <a:ext cx="8557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dirty="0"/>
              <a:t>Lees hier meer over de verschillen tussen SPIKE 2 en SPIKE </a:t>
            </a:r>
            <a:r>
              <a:rPr lang="nl" dirty="0" smtClean="0"/>
              <a:t>3 (Enge</a:t>
            </a:r>
            <a:r>
              <a:rPr lang="nl-NL" dirty="0" err="1" smtClean="0">
                <a:solidFill>
                  <a:schemeClr val="dk1"/>
                </a:solidFill>
              </a:rPr>
              <a:t>lstalig</a:t>
            </a:r>
            <a:r>
              <a:rPr lang="nl-NL" dirty="0" smtClean="0">
                <a:solidFill>
                  <a:schemeClr val="dk1"/>
                </a:solidFill>
              </a:rPr>
              <a:t>)</a:t>
            </a:r>
            <a:r>
              <a:rPr lang="nl" dirty="0" smtClean="0"/>
              <a:t>: (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legoeducation.atlassian.net/servicedesk/customer/portal/3/article/36817141835</a:t>
            </a:r>
            <a:r>
              <a:rPr lang="nl" dirty="0" smtClean="0"/>
              <a:t>)</a:t>
            </a:r>
            <a:endParaRPr lang="nl" dirty="0"/>
          </a:p>
        </p:txBody>
      </p:sp>
      <p:pic>
        <p:nvPicPr>
          <p:cNvPr id="8" name="Picture 7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xmlns="" id="{0334F6C0-26DC-0820-ED94-05DBEC5138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8674" y="1285556"/>
            <a:ext cx="2712931" cy="3721873"/>
          </a:xfrm>
          <a:prstGeom prst="rect">
            <a:avLst/>
          </a:prstGeom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xmlns="" id="{22E527F5-8C02-6B5F-EB5A-FEFD9B856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9055591" cy="365125"/>
          </a:xfrm>
        </p:spPr>
        <p:txBody>
          <a:bodyPr/>
          <a:lstStyle/>
          <a:p>
            <a:r>
              <a:rPr lang="nl" sz="1000" dirty="0"/>
              <a:t>Copyright © 2023 SPIKE Prime Lessen (primelessons.org) CC-BY-NC-SA. (Laatste bewerking: 23-06-2023)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6396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86C026-BD57-1235-C24B-6361F8382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" dirty="0"/>
              <a:t>SPIKE 2-PROGRAMMA'S KUNNEN WORDEN GEOPEND IN SPIKE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F70CD20-EBBA-7762-3C8C-4EFA8DBC9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2426747" cy="5082601"/>
          </a:xfrm>
        </p:spPr>
        <p:txBody>
          <a:bodyPr>
            <a:noAutofit/>
          </a:bodyPr>
          <a:lstStyle/>
          <a:p>
            <a:r>
              <a:rPr lang="nl" sz="1400" b="0" i="0" dirty="0">
                <a:solidFill>
                  <a:srgbClr val="050505"/>
                </a:solidFill>
                <a:effectLst/>
                <a:latin typeface="system-ui"/>
              </a:rPr>
              <a:t>De Release Notes voor SPIKE 3 geven aan dat </a:t>
            </a:r>
            <a:r>
              <a:rPr lang="nl" sz="1400" b="0" i="0" dirty="0" smtClean="0">
                <a:solidFill>
                  <a:srgbClr val="050505"/>
                </a:solidFill>
                <a:effectLst/>
                <a:latin typeface="system-ui"/>
              </a:rPr>
              <a:t>je je </a:t>
            </a:r>
            <a:r>
              <a:rPr lang="nl" sz="1400" b="0" i="0" dirty="0">
                <a:solidFill>
                  <a:srgbClr val="050505"/>
                </a:solidFill>
                <a:effectLst/>
                <a:latin typeface="system-ui"/>
              </a:rPr>
              <a:t>SPIKE 2 (Legacy) code kunt openen in de SPIKE 3 App.</a:t>
            </a:r>
          </a:p>
          <a:p>
            <a:r>
              <a:rPr lang="nl" sz="1400" b="0" i="0" dirty="0">
                <a:solidFill>
                  <a:srgbClr val="050505"/>
                </a:solidFill>
                <a:effectLst/>
                <a:latin typeface="system-ui"/>
              </a:rPr>
              <a:t>Houd er rekening mee dat als </a:t>
            </a:r>
            <a:r>
              <a:rPr lang="nl" sz="1400" b="0" i="0" dirty="0" smtClean="0">
                <a:solidFill>
                  <a:srgbClr val="050505"/>
                </a:solidFill>
                <a:effectLst/>
                <a:latin typeface="system-ui"/>
              </a:rPr>
              <a:t>je </a:t>
            </a:r>
            <a:r>
              <a:rPr lang="nl" sz="1400" b="0" i="0" dirty="0">
                <a:solidFill>
                  <a:srgbClr val="050505"/>
                </a:solidFill>
                <a:effectLst/>
                <a:latin typeface="system-ui"/>
              </a:rPr>
              <a:t>een SPIKE 2 Legacy-project probeert te openen, er een pop-up wordt weergegeven waarin staat dat de code anders zal werken.</a:t>
            </a:r>
          </a:p>
          <a:p>
            <a:r>
              <a:rPr lang="nl" sz="1400" b="0" i="0" dirty="0">
                <a:solidFill>
                  <a:srgbClr val="050505"/>
                </a:solidFill>
                <a:effectLst/>
                <a:latin typeface="system-ui"/>
              </a:rPr>
              <a:t>Codeblokken worden gewijzigd. Sommige blokken worden verwijderd en sommige worden vervangen door alternatieve blokken die al dan niet op dezelfde manier werken als de originele code.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A1F9DD9-4615-4724-D8E1-16B0F4D2F0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29"/>
          <a:stretch/>
        </p:blipFill>
        <p:spPr>
          <a:xfrm>
            <a:off x="2689003" y="1297817"/>
            <a:ext cx="3257676" cy="3886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3CB3BFC-892E-13E5-8C05-623ADBDF0C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17"/>
          <a:stretch/>
        </p:blipFill>
        <p:spPr>
          <a:xfrm>
            <a:off x="5992888" y="1160434"/>
            <a:ext cx="2933035" cy="43708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6EADEAE-EDB7-F7D6-3EB0-B7EF630590C0}"/>
              </a:ext>
            </a:extLst>
          </p:cNvPr>
          <p:cNvSpPr txBox="1"/>
          <p:nvPr/>
        </p:nvSpPr>
        <p:spPr>
          <a:xfrm>
            <a:off x="2971800" y="5436153"/>
            <a:ext cx="603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" dirty="0">
                <a:solidFill>
                  <a:srgbClr val="FF0000"/>
                </a:solidFill>
              </a:rPr>
              <a:t>Let goed op </a:t>
            </a:r>
            <a:r>
              <a:rPr lang="nl" dirty="0" smtClean="0">
                <a:solidFill>
                  <a:srgbClr val="FF0000"/>
                </a:solidFill>
              </a:rPr>
              <a:t>veranderingen in je code</a:t>
            </a:r>
            <a:r>
              <a:rPr lang="nl" dirty="0">
                <a:solidFill>
                  <a:srgbClr val="FF0000"/>
                </a:solidFill>
              </a:rPr>
              <a:t>!!!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xmlns="" id="{739547C4-264B-FC45-9101-93890F5B7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9055591" cy="365125"/>
          </a:xfrm>
        </p:spPr>
        <p:txBody>
          <a:bodyPr/>
          <a:lstStyle/>
          <a:p>
            <a:r>
              <a:rPr lang="nl" sz="1000" dirty="0"/>
              <a:t>Copyright © 2023 SPIKE Prime Lessen (primelessons.org) CC-BY-NC-SA. (Laatste bewerking: 23-06-2023)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19232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051C34C1-AB5E-8F7E-0AC9-9DB741FC3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15986"/>
              </p:ext>
            </p:extLst>
          </p:nvPr>
        </p:nvGraphicFramePr>
        <p:xfrm>
          <a:off x="407178" y="1529356"/>
          <a:ext cx="8182347" cy="4600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5042">
                  <a:extLst>
                    <a:ext uri="{9D8B030D-6E8A-4147-A177-3AD203B41FA5}">
                      <a16:colId xmlns:a16="http://schemas.microsoft.com/office/drawing/2014/main" xmlns="" val="4271142275"/>
                    </a:ext>
                  </a:extLst>
                </a:gridCol>
                <a:gridCol w="1861655">
                  <a:extLst>
                    <a:ext uri="{9D8B030D-6E8A-4147-A177-3AD203B41FA5}">
                      <a16:colId xmlns:a16="http://schemas.microsoft.com/office/drawing/2014/main" xmlns="" val="3141164773"/>
                    </a:ext>
                  </a:extLst>
                </a:gridCol>
                <a:gridCol w="1630647">
                  <a:extLst>
                    <a:ext uri="{9D8B030D-6E8A-4147-A177-3AD203B41FA5}">
                      <a16:colId xmlns:a16="http://schemas.microsoft.com/office/drawing/2014/main" xmlns="" val="2740079563"/>
                    </a:ext>
                  </a:extLst>
                </a:gridCol>
                <a:gridCol w="1685003">
                  <a:extLst>
                    <a:ext uri="{9D8B030D-6E8A-4147-A177-3AD203B41FA5}">
                      <a16:colId xmlns:a16="http://schemas.microsoft.com/office/drawing/2014/main" xmlns="" val="1176368445"/>
                    </a:ext>
                  </a:extLst>
                </a:gridCol>
              </a:tblGrid>
              <a:tr h="667301">
                <a:tc>
                  <a:txBody>
                    <a:bodyPr/>
                    <a:lstStyle/>
                    <a:p>
                      <a:pPr algn="ctr"/>
                      <a:r>
                        <a:rPr lang="nl" sz="1600" dirty="0">
                          <a:solidFill>
                            <a:schemeClr val="tx1"/>
                          </a:solidFill>
                        </a:rPr>
                        <a:t>Blok</a:t>
                      </a:r>
                    </a:p>
                  </a:txBody>
                  <a:tcPr marL="95801" marR="95801" marT="47900" marB="479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" sz="1600" dirty="0">
                          <a:solidFill>
                            <a:schemeClr val="tx1"/>
                          </a:solidFill>
                        </a:rPr>
                        <a:t>Synchronisatie</a:t>
                      </a:r>
                    </a:p>
                  </a:txBody>
                  <a:tcPr marL="95801" marR="95801" marT="47900" marB="479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" sz="1600" dirty="0">
                          <a:solidFill>
                            <a:schemeClr val="tx1"/>
                          </a:solidFill>
                        </a:rPr>
                        <a:t>Snelheidscontrole</a:t>
                      </a:r>
                    </a:p>
                  </a:txBody>
                  <a:tcPr marL="95801" marR="95801" marT="47900" marB="479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" sz="1600" dirty="0" smtClean="0">
                          <a:solidFill>
                            <a:schemeClr val="tx1"/>
                          </a:solidFill>
                        </a:rPr>
                        <a:t>Overbe</a:t>
                      </a:r>
                      <a:r>
                        <a:rPr lang="nl-NL" sz="1600" dirty="0" smtClean="0">
                          <a:solidFill>
                            <a:schemeClr val="dk1"/>
                          </a:solidFill>
                        </a:rPr>
                        <a:t>lastingsdetectie</a:t>
                      </a:r>
                      <a:endParaRPr lang="nl" sz="1600" dirty="0">
                        <a:solidFill>
                          <a:schemeClr val="tx1"/>
                        </a:solidFill>
                      </a:endParaRPr>
                    </a:p>
                  </a:txBody>
                  <a:tcPr marL="95801" marR="95801" marT="47900" marB="47900" anchor="ctr"/>
                </a:tc>
                <a:extLst>
                  <a:ext uri="{0D108BD9-81ED-4DB2-BD59-A6C34878D82A}">
                    <a16:rowId xmlns:a16="http://schemas.microsoft.com/office/drawing/2014/main" xmlns="" val="1827771892"/>
                  </a:ext>
                </a:extLst>
              </a:tr>
              <a:tr h="588164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5801" marR="95801" marT="47900" marB="479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" sz="3000" b="1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3000" b="1" dirty="0">
                        <a:solidFill>
                          <a:srgbClr val="00B050"/>
                        </a:solidFill>
                      </a:endParaRPr>
                    </a:p>
                  </a:txBody>
                  <a:tcPr marL="95801" marR="95801" marT="47900" marB="479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" sz="3000" b="1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3000" b="1" dirty="0">
                        <a:solidFill>
                          <a:srgbClr val="00B050"/>
                        </a:solidFill>
                      </a:endParaRPr>
                    </a:p>
                  </a:txBody>
                  <a:tcPr marL="95801" marR="95801" marT="47900" marB="479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" sz="1500" b="1" dirty="0"/>
                        <a:t>Permanent ingeschakeld</a:t>
                      </a:r>
                    </a:p>
                  </a:txBody>
                  <a:tcPr marL="95801" marR="95801" marT="47900" marB="47900" anchor="ctr"/>
                </a:tc>
                <a:extLst>
                  <a:ext uri="{0D108BD9-81ED-4DB2-BD59-A6C34878D82A}">
                    <a16:rowId xmlns:a16="http://schemas.microsoft.com/office/drawing/2014/main" xmlns="" val="2722840951"/>
                  </a:ext>
                </a:extLst>
              </a:tr>
              <a:tr h="618200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5801" marR="95801" marT="47900" marB="479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" sz="3000" b="1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3000" b="1" dirty="0">
                        <a:solidFill>
                          <a:srgbClr val="00B050"/>
                        </a:solidFill>
                      </a:endParaRPr>
                    </a:p>
                  </a:txBody>
                  <a:tcPr marL="95801" marR="95801" marT="47900" marB="479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" sz="3000" b="1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3000" b="1" dirty="0">
                        <a:solidFill>
                          <a:srgbClr val="00B050"/>
                        </a:solidFill>
                      </a:endParaRPr>
                    </a:p>
                  </a:txBody>
                  <a:tcPr marL="95801" marR="95801" marT="47900" marB="479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" sz="1500" b="1" dirty="0"/>
                        <a:t>Permanent ingeschakeld</a:t>
                      </a:r>
                    </a:p>
                  </a:txBody>
                  <a:tcPr marL="95801" marR="95801" marT="47900" marB="47900" anchor="ctr"/>
                </a:tc>
                <a:extLst>
                  <a:ext uri="{0D108BD9-81ED-4DB2-BD59-A6C34878D82A}">
                    <a16:rowId xmlns:a16="http://schemas.microsoft.com/office/drawing/2014/main" xmlns="" val="1412966610"/>
                  </a:ext>
                </a:extLst>
              </a:tr>
              <a:tr h="569562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5801" marR="95801" marT="47900" marB="479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" sz="30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  <a:endParaRPr lang="en-US" sz="3000" dirty="0"/>
                    </a:p>
                  </a:txBody>
                  <a:tcPr marL="95801" marR="95801" marT="47900" marB="479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" sz="30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  <a:endParaRPr lang="en-US" sz="3000" b="1" dirty="0">
                        <a:solidFill>
                          <a:srgbClr val="FF0000"/>
                        </a:solidFill>
                      </a:endParaRPr>
                    </a:p>
                  </a:txBody>
                  <a:tcPr marL="95801" marR="95801" marT="47900" marB="479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" sz="1500" b="1" dirty="0"/>
                        <a:t>Permanent ingeschakeld</a:t>
                      </a:r>
                    </a:p>
                  </a:txBody>
                  <a:tcPr marL="95801" marR="95801" marT="47900" marB="47900" anchor="ctr"/>
                </a:tc>
                <a:extLst>
                  <a:ext uri="{0D108BD9-81ED-4DB2-BD59-A6C34878D82A}">
                    <a16:rowId xmlns:a16="http://schemas.microsoft.com/office/drawing/2014/main" xmlns="" val="173933900"/>
                  </a:ext>
                </a:extLst>
              </a:tr>
              <a:tr h="107855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5801" marR="95801" marT="47900" marB="479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" sz="30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  <a:endParaRPr lang="en-US" sz="3000" dirty="0"/>
                    </a:p>
                  </a:txBody>
                  <a:tcPr marL="95801" marR="95801" marT="47900" marB="479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" sz="3000" b="1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3000" dirty="0"/>
                    </a:p>
                  </a:txBody>
                  <a:tcPr marL="95801" marR="95801" marT="47900" marB="479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" sz="1500" b="1" dirty="0"/>
                        <a:t>Kan worden in-/uitgeschakeld</a:t>
                      </a:r>
                    </a:p>
                  </a:txBody>
                  <a:tcPr marL="95801" marR="95801" marT="47900" marB="47900" anchor="ctr"/>
                </a:tc>
                <a:extLst>
                  <a:ext uri="{0D108BD9-81ED-4DB2-BD59-A6C34878D82A}">
                    <a16:rowId xmlns:a16="http://schemas.microsoft.com/office/drawing/2014/main" xmlns="" val="301280252"/>
                  </a:ext>
                </a:extLst>
              </a:tr>
              <a:tr h="107855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5801" marR="95801" marT="47900" marB="479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" sz="30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  <a:endParaRPr lang="en-US" sz="3000" dirty="0"/>
                    </a:p>
                  </a:txBody>
                  <a:tcPr marL="95801" marR="95801" marT="47900" marB="479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" sz="30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  <a:endParaRPr lang="en-US" sz="3000" dirty="0"/>
                    </a:p>
                  </a:txBody>
                  <a:tcPr marL="95801" marR="95801" marT="47900" marB="479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" sz="1500" b="1" dirty="0"/>
                        <a:t>Kan worden in-/uitgeschakeld</a:t>
                      </a:r>
                    </a:p>
                  </a:txBody>
                  <a:tcPr marL="95801" marR="95801" marT="47900" marB="47900" anchor="ctr"/>
                </a:tc>
                <a:extLst>
                  <a:ext uri="{0D108BD9-81ED-4DB2-BD59-A6C34878D82A}">
                    <a16:rowId xmlns:a16="http://schemas.microsoft.com/office/drawing/2014/main" xmlns="" val="300567130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34C21FF-2D41-C465-7887-55D9C72F9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89" y="5043381"/>
            <a:ext cx="2992319" cy="10837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18F028E9-DE5C-16B2-EFF2-BAB8F36A4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89" y="3975178"/>
            <a:ext cx="2992319" cy="10632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D355356A-368D-80F3-4FC2-7961D9732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90" y="3412683"/>
            <a:ext cx="2992318" cy="5575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81D8DAA-001F-D111-164D-ECD5469074C0}"/>
              </a:ext>
            </a:extLst>
          </p:cNvPr>
          <p:cNvSpPr txBox="1"/>
          <p:nvPr/>
        </p:nvSpPr>
        <p:spPr>
          <a:xfrm>
            <a:off x="413089" y="1106394"/>
            <a:ext cx="8182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SPIKE </a:t>
            </a:r>
            <a:r>
              <a:rPr lang="en-US" sz="2400" b="1" dirty="0" smtClean="0"/>
              <a:t>Legacy </a:t>
            </a:r>
            <a:r>
              <a:rPr lang="nl" sz="2100" b="1" dirty="0" smtClean="0"/>
              <a:t>(2.0.9</a:t>
            </a:r>
            <a:r>
              <a:rPr lang="nl" sz="2100" b="1" dirty="0"/>
              <a:t>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6D95A7F6-B1A5-4DF6-6072-355F3AFD42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088" y="2205697"/>
            <a:ext cx="2998230" cy="5810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2DBBB3EB-8284-8874-0E27-97753DB850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178" y="2794582"/>
            <a:ext cx="3000289" cy="617706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xmlns="" id="{3AEAFA14-9431-13D0-0CE5-DF0FE7CB5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VERSCHILLEN TUSSEN SPIKE 2 en SPIKE 3</a:t>
            </a: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xmlns="" id="{4E609D39-96CB-AAEB-0168-E479C5EE8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9055591" cy="365125"/>
          </a:xfrm>
        </p:spPr>
        <p:txBody>
          <a:bodyPr/>
          <a:lstStyle/>
          <a:p>
            <a:r>
              <a:rPr lang="nl" sz="1000" dirty="0"/>
              <a:t>Copyright © 2023 SPIKE Prime Lessen (primelessons.org) CC-BY-NC-SA. (Laatste bewerking: 23-06-2023)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30627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051C34C1-AB5E-8F7E-0AC9-9DB741FC3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442183"/>
              </p:ext>
            </p:extLst>
          </p:nvPr>
        </p:nvGraphicFramePr>
        <p:xfrm>
          <a:off x="407178" y="1549234"/>
          <a:ext cx="8182347" cy="4600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5042">
                  <a:extLst>
                    <a:ext uri="{9D8B030D-6E8A-4147-A177-3AD203B41FA5}">
                      <a16:colId xmlns:a16="http://schemas.microsoft.com/office/drawing/2014/main" xmlns="" val="4271142275"/>
                    </a:ext>
                  </a:extLst>
                </a:gridCol>
                <a:gridCol w="1861655">
                  <a:extLst>
                    <a:ext uri="{9D8B030D-6E8A-4147-A177-3AD203B41FA5}">
                      <a16:colId xmlns:a16="http://schemas.microsoft.com/office/drawing/2014/main" xmlns="" val="3141164773"/>
                    </a:ext>
                  </a:extLst>
                </a:gridCol>
                <a:gridCol w="1630647">
                  <a:extLst>
                    <a:ext uri="{9D8B030D-6E8A-4147-A177-3AD203B41FA5}">
                      <a16:colId xmlns:a16="http://schemas.microsoft.com/office/drawing/2014/main" xmlns="" val="2740079563"/>
                    </a:ext>
                  </a:extLst>
                </a:gridCol>
                <a:gridCol w="1685003">
                  <a:extLst>
                    <a:ext uri="{9D8B030D-6E8A-4147-A177-3AD203B41FA5}">
                      <a16:colId xmlns:a16="http://schemas.microsoft.com/office/drawing/2014/main" xmlns="" val="1176368445"/>
                    </a:ext>
                  </a:extLst>
                </a:gridCol>
              </a:tblGrid>
              <a:tr h="667301">
                <a:tc>
                  <a:txBody>
                    <a:bodyPr/>
                    <a:lstStyle/>
                    <a:p>
                      <a:pPr algn="ctr"/>
                      <a:r>
                        <a:rPr lang="nl" sz="1600" b="1" dirty="0">
                          <a:solidFill>
                            <a:schemeClr val="tx1"/>
                          </a:solidFill>
                        </a:rPr>
                        <a:t>Blok</a:t>
                      </a:r>
                    </a:p>
                  </a:txBody>
                  <a:tcPr marL="95801" marR="95801" marT="47900" marB="479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" sz="1600" b="1" dirty="0">
                          <a:solidFill>
                            <a:schemeClr val="tx1"/>
                          </a:solidFill>
                        </a:rPr>
                        <a:t>Synchronisatie</a:t>
                      </a:r>
                    </a:p>
                  </a:txBody>
                  <a:tcPr marL="95801" marR="95801" marT="47900" marB="479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" sz="1600" b="1" dirty="0">
                          <a:solidFill>
                            <a:schemeClr val="tx1"/>
                          </a:solidFill>
                        </a:rPr>
                        <a:t>Snelheidscontrole</a:t>
                      </a:r>
                    </a:p>
                  </a:txBody>
                  <a:tcPr marL="95801" marR="95801" marT="47900" marB="479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" sz="1600" b="1" dirty="0" smtClean="0">
                          <a:solidFill>
                            <a:schemeClr val="tx1"/>
                          </a:solidFill>
                        </a:rPr>
                        <a:t>Overbe</a:t>
                      </a:r>
                      <a:r>
                        <a:rPr lang="nl-NL" sz="1600" dirty="0" smtClean="0">
                          <a:solidFill>
                            <a:schemeClr val="dk1"/>
                          </a:solidFill>
                        </a:rPr>
                        <a:t>lastingsdetectie</a:t>
                      </a:r>
                      <a:endParaRPr lang="nl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95801" marR="95801" marT="47900" marB="47900" anchor="ctr"/>
                </a:tc>
                <a:extLst>
                  <a:ext uri="{0D108BD9-81ED-4DB2-BD59-A6C34878D82A}">
                    <a16:rowId xmlns:a16="http://schemas.microsoft.com/office/drawing/2014/main" xmlns="" val="1827771892"/>
                  </a:ext>
                </a:extLst>
              </a:tr>
              <a:tr h="588164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5801" marR="95801" marT="47900" marB="479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" sz="3000" b="1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3000" b="1" dirty="0">
                        <a:solidFill>
                          <a:srgbClr val="00B050"/>
                        </a:solidFill>
                      </a:endParaRPr>
                    </a:p>
                  </a:txBody>
                  <a:tcPr marL="95801" marR="95801" marT="47900" marB="479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" sz="3000" b="1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3000" b="1" dirty="0">
                        <a:solidFill>
                          <a:srgbClr val="00B050"/>
                        </a:solidFill>
                      </a:endParaRPr>
                    </a:p>
                  </a:txBody>
                  <a:tcPr marL="95801" marR="95801" marT="47900" marB="479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" sz="1500" b="1" dirty="0"/>
                        <a:t>Permanent uitgeschakeld</a:t>
                      </a:r>
                      <a:endParaRPr lang="en-US" sz="1500" dirty="0"/>
                    </a:p>
                  </a:txBody>
                  <a:tcPr marL="95801" marR="95801" marT="47900" marB="47900" anchor="ctr"/>
                </a:tc>
                <a:extLst>
                  <a:ext uri="{0D108BD9-81ED-4DB2-BD59-A6C34878D82A}">
                    <a16:rowId xmlns:a16="http://schemas.microsoft.com/office/drawing/2014/main" xmlns="" val="2722840951"/>
                  </a:ext>
                </a:extLst>
              </a:tr>
              <a:tr h="618200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5801" marR="95801" marT="47900" marB="479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" sz="30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  <a:endParaRPr lang="en-US" sz="3000" dirty="0"/>
                    </a:p>
                  </a:txBody>
                  <a:tcPr marL="95801" marR="95801" marT="47900" marB="479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" sz="3000" b="1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2700" dirty="0"/>
                    </a:p>
                  </a:txBody>
                  <a:tcPr marL="95801" marR="95801" marT="47900" marB="479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" sz="1500" b="1" dirty="0"/>
                        <a:t>Permanent uitgeschakeld</a:t>
                      </a:r>
                      <a:endParaRPr lang="en-US" sz="1500" dirty="0"/>
                    </a:p>
                  </a:txBody>
                  <a:tcPr marL="95801" marR="95801" marT="47900" marB="47900" anchor="ctr"/>
                </a:tc>
                <a:extLst>
                  <a:ext uri="{0D108BD9-81ED-4DB2-BD59-A6C34878D82A}">
                    <a16:rowId xmlns:a16="http://schemas.microsoft.com/office/drawing/2014/main" xmlns="" val="1412966610"/>
                  </a:ext>
                </a:extLst>
              </a:tr>
              <a:tr h="569562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5801" marR="95801" marT="47900" marB="47900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" sz="2700" b="1" dirty="0"/>
                        <a:t>Blok bestaat niet meer</a:t>
                      </a:r>
                    </a:p>
                  </a:txBody>
                  <a:tcPr marL="95801" marR="95801" marT="47900" marB="4790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4000" b="1" dirty="0">
                        <a:solidFill>
                          <a:srgbClr val="FF0000"/>
                        </a:solidFill>
                      </a:endParaRPr>
                    </a:p>
                  </a:txBody>
                  <a:tcPr marL="127734" marR="127734" marT="63867" marB="63867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/>
                    </a:p>
                  </a:txBody>
                  <a:tcPr marL="127734" marR="127734" marT="63867" marB="63867" anchor="ctr"/>
                </a:tc>
                <a:extLst>
                  <a:ext uri="{0D108BD9-81ED-4DB2-BD59-A6C34878D82A}">
                    <a16:rowId xmlns:a16="http://schemas.microsoft.com/office/drawing/2014/main" xmlns="" val="173933900"/>
                  </a:ext>
                </a:extLst>
              </a:tr>
              <a:tr h="107855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5801" marR="95801" marT="47900" marB="479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" sz="30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  <a:endParaRPr lang="en-US" sz="3000" dirty="0"/>
                    </a:p>
                  </a:txBody>
                  <a:tcPr marL="95801" marR="95801" marT="47900" marB="479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" sz="3000" b="1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2700" dirty="0"/>
                    </a:p>
                  </a:txBody>
                  <a:tcPr marL="95801" marR="95801" marT="47900" marB="479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" sz="1500" b="1" dirty="0"/>
                        <a:t>Permanent ingeschakeld</a:t>
                      </a:r>
                      <a:endParaRPr lang="en-US" sz="1500" dirty="0"/>
                    </a:p>
                  </a:txBody>
                  <a:tcPr marL="95801" marR="95801" marT="47900" marB="47900" anchor="ctr"/>
                </a:tc>
                <a:extLst>
                  <a:ext uri="{0D108BD9-81ED-4DB2-BD59-A6C34878D82A}">
                    <a16:rowId xmlns:a16="http://schemas.microsoft.com/office/drawing/2014/main" xmlns="" val="301280252"/>
                  </a:ext>
                </a:extLst>
              </a:tr>
              <a:tr h="1078558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5801" marR="95801" marT="47900" marB="479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" sz="30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  <a:endParaRPr lang="en-US" sz="3000" dirty="0"/>
                    </a:p>
                  </a:txBody>
                  <a:tcPr marL="95801" marR="95801" marT="47900" marB="479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" sz="30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  <a:endParaRPr lang="en-US" sz="2700" dirty="0"/>
                    </a:p>
                  </a:txBody>
                  <a:tcPr marL="95801" marR="95801" marT="47900" marB="479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" sz="1500" b="1" dirty="0"/>
                        <a:t>Permanent ingeschakeld</a:t>
                      </a:r>
                      <a:endParaRPr lang="en-US" sz="1500" dirty="0"/>
                    </a:p>
                  </a:txBody>
                  <a:tcPr marL="95801" marR="95801" marT="47900" marB="47900" anchor="ctr"/>
                </a:tc>
                <a:extLst>
                  <a:ext uri="{0D108BD9-81ED-4DB2-BD59-A6C34878D82A}">
                    <a16:rowId xmlns:a16="http://schemas.microsoft.com/office/drawing/2014/main" xmlns="" val="300567130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34C21FF-2D41-C465-7887-55D9C72F9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89" y="5074010"/>
            <a:ext cx="2992319" cy="10837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18F028E9-DE5C-16B2-EFF2-BAB8F36A4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89" y="4005807"/>
            <a:ext cx="2992319" cy="10632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D355356A-368D-80F3-4FC2-7961D9732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90" y="3443312"/>
            <a:ext cx="2992318" cy="5575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81D8DAA-001F-D111-164D-ECD5469074C0}"/>
              </a:ext>
            </a:extLst>
          </p:cNvPr>
          <p:cNvSpPr txBox="1"/>
          <p:nvPr/>
        </p:nvSpPr>
        <p:spPr>
          <a:xfrm>
            <a:off x="413089" y="1126272"/>
            <a:ext cx="81823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" sz="2100" b="1" dirty="0"/>
              <a:t>SPIKE 3 (3.2.0)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6D95A7F6-B1A5-4DF6-6072-355F3AFD42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088" y="2236326"/>
            <a:ext cx="2998230" cy="5810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2DBBB3EB-8284-8874-0E27-97753DB850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178" y="2825211"/>
            <a:ext cx="3000289" cy="617706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xmlns="" id="{3B2CC3CD-0C29-10D2-B21E-C2424EAD9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VERSCHILLEN TUSSEN SPIKE 2 en SPIKE 3</a:t>
            </a: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xmlns="" id="{E1461734-68B1-1B7D-07AE-07D5C12D5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9055591" cy="365125"/>
          </a:xfrm>
        </p:spPr>
        <p:txBody>
          <a:bodyPr/>
          <a:lstStyle/>
          <a:p>
            <a:r>
              <a:rPr lang="nl" sz="1000" dirty="0"/>
              <a:t>Copyright © 2023 SPIKE Prime Lessen (primelessons.org) CC-BY-NC-SA. (Laatste bewerking: 23-06-2023)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19153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xmlns="" id="{0F4B29F9-1F95-66B8-20F1-6E90F674B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15" y="2648976"/>
            <a:ext cx="4389753" cy="238807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xmlns="" id="{7DFB3CD6-3E5D-319F-45A9-0823444AE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619" y="2648976"/>
            <a:ext cx="4389753" cy="238807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9ECC7F7E-C3DF-469B-009F-6E6473A09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57" y="1191435"/>
            <a:ext cx="3409316" cy="6606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E18C4C6-1C3F-F065-AD18-C026C78EFEEB}"/>
              </a:ext>
            </a:extLst>
          </p:cNvPr>
          <p:cNvSpPr txBox="1"/>
          <p:nvPr/>
        </p:nvSpPr>
        <p:spPr>
          <a:xfrm>
            <a:off x="111631" y="2312416"/>
            <a:ext cx="438975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" sz="1500" b="1" dirty="0" smtClean="0"/>
              <a:t>SPIKE-Legacy </a:t>
            </a:r>
            <a:r>
              <a:rPr lang="nl" sz="1500" b="1" dirty="0"/>
              <a:t>(2.0.9)</a:t>
            </a:r>
            <a:endParaRPr lang="en-US" sz="1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A000E04-D025-ACD8-F7AE-708579AB613F}"/>
              </a:ext>
            </a:extLst>
          </p:cNvPr>
          <p:cNvSpPr txBox="1"/>
          <p:nvPr/>
        </p:nvSpPr>
        <p:spPr>
          <a:xfrm>
            <a:off x="4642618" y="2312416"/>
            <a:ext cx="438975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" sz="1500" b="1" dirty="0"/>
              <a:t>SPIKE 3 (3.2.0)</a:t>
            </a:r>
            <a:endParaRPr lang="en-US" sz="1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96C9202-1D08-852F-71D4-7EE743D0C9E4}"/>
              </a:ext>
            </a:extLst>
          </p:cNvPr>
          <p:cNvSpPr txBox="1"/>
          <p:nvPr/>
        </p:nvSpPr>
        <p:spPr>
          <a:xfrm>
            <a:off x="495130" y="4645331"/>
            <a:ext cx="944642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" sz="825" b="1" dirty="0" smtClean="0"/>
              <a:t>Wrijving </a:t>
            </a:r>
            <a:r>
              <a:rPr lang="nl" sz="825" b="1" dirty="0"/>
              <a:t>tegen de motor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97C7E32-6CA5-5764-701E-C90EFB6BEA8E}"/>
              </a:ext>
            </a:extLst>
          </p:cNvPr>
          <p:cNvSpPr txBox="1"/>
          <p:nvPr/>
        </p:nvSpPr>
        <p:spPr>
          <a:xfrm>
            <a:off x="2106814" y="4654979"/>
            <a:ext cx="858153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" sz="825" b="1" dirty="0"/>
              <a:t>Motor vasthouden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FA0B45D8-D936-F870-7A84-437526AF2E15}"/>
              </a:ext>
            </a:extLst>
          </p:cNvPr>
          <p:cNvCxnSpPr>
            <a:cxnSpLocks/>
          </p:cNvCxnSpPr>
          <p:nvPr/>
        </p:nvCxnSpPr>
        <p:spPr>
          <a:xfrm flipV="1">
            <a:off x="507425" y="4660500"/>
            <a:ext cx="0" cy="18516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6B168587-7052-B6FB-E971-0CBE8B69F974}"/>
              </a:ext>
            </a:extLst>
          </p:cNvPr>
          <p:cNvCxnSpPr>
            <a:cxnSpLocks/>
          </p:cNvCxnSpPr>
          <p:nvPr/>
        </p:nvCxnSpPr>
        <p:spPr>
          <a:xfrm flipV="1">
            <a:off x="1424396" y="4279804"/>
            <a:ext cx="0" cy="565862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A84F195F-F23C-F019-4DF9-CE4C44641E8C}"/>
              </a:ext>
            </a:extLst>
          </p:cNvPr>
          <p:cNvCxnSpPr>
            <a:cxnSpLocks/>
          </p:cNvCxnSpPr>
          <p:nvPr/>
        </p:nvCxnSpPr>
        <p:spPr>
          <a:xfrm flipV="1">
            <a:off x="2153246" y="3895387"/>
            <a:ext cx="0" cy="9502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7614EBCF-F3FA-899F-E355-30ECE3D82AD3}"/>
              </a:ext>
            </a:extLst>
          </p:cNvPr>
          <p:cNvCxnSpPr>
            <a:cxnSpLocks/>
          </p:cNvCxnSpPr>
          <p:nvPr/>
        </p:nvCxnSpPr>
        <p:spPr>
          <a:xfrm flipV="1">
            <a:off x="2888765" y="3895387"/>
            <a:ext cx="0" cy="9502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C88BFE1-2C18-2E77-AE8A-8D40978E8BCD}"/>
              </a:ext>
            </a:extLst>
          </p:cNvPr>
          <p:cNvSpPr txBox="1"/>
          <p:nvPr/>
        </p:nvSpPr>
        <p:spPr>
          <a:xfrm>
            <a:off x="4856216" y="4524376"/>
            <a:ext cx="101420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" sz="825" b="1" dirty="0" smtClean="0"/>
              <a:t>Wrijving</a:t>
            </a:r>
            <a:r>
              <a:rPr lang="en-US" sz="825" b="1" dirty="0"/>
              <a:t/>
            </a:r>
            <a:br>
              <a:rPr lang="en-US" sz="825" b="1" dirty="0"/>
            </a:br>
            <a:r>
              <a:rPr lang="nl" sz="825" b="1" dirty="0"/>
              <a:t>tegen de motor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D2266138-E109-1F99-7E67-AD91E0F04401}"/>
              </a:ext>
            </a:extLst>
          </p:cNvPr>
          <p:cNvSpPr txBox="1"/>
          <p:nvPr/>
        </p:nvSpPr>
        <p:spPr>
          <a:xfrm>
            <a:off x="6336217" y="4645331"/>
            <a:ext cx="1353661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" sz="825" b="1" dirty="0"/>
              <a:t>Motor vasthouden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B9E28292-4BC5-15DA-500C-9BC314A57CF3}"/>
              </a:ext>
            </a:extLst>
          </p:cNvPr>
          <p:cNvCxnSpPr>
            <a:cxnSpLocks/>
          </p:cNvCxnSpPr>
          <p:nvPr/>
        </p:nvCxnSpPr>
        <p:spPr>
          <a:xfrm flipV="1">
            <a:off x="5028683" y="4682673"/>
            <a:ext cx="0" cy="169339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AD12F832-FA32-283D-C838-7A594B5B1636}"/>
              </a:ext>
            </a:extLst>
          </p:cNvPr>
          <p:cNvCxnSpPr>
            <a:cxnSpLocks/>
          </p:cNvCxnSpPr>
          <p:nvPr/>
        </p:nvCxnSpPr>
        <p:spPr>
          <a:xfrm flipV="1">
            <a:off x="5699629" y="4317971"/>
            <a:ext cx="0" cy="534041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405CA480-5BEC-4F36-1A05-9D4E124E0F76}"/>
              </a:ext>
            </a:extLst>
          </p:cNvPr>
          <p:cNvCxnSpPr>
            <a:cxnSpLocks/>
          </p:cNvCxnSpPr>
          <p:nvPr/>
        </p:nvCxnSpPr>
        <p:spPr>
          <a:xfrm flipV="1">
            <a:off x="6336216" y="3873859"/>
            <a:ext cx="0" cy="97180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BB66CA14-AC92-6D6A-9887-1CC8631D88FE}"/>
              </a:ext>
            </a:extLst>
          </p:cNvPr>
          <p:cNvCxnSpPr>
            <a:cxnSpLocks/>
          </p:cNvCxnSpPr>
          <p:nvPr/>
        </p:nvCxnSpPr>
        <p:spPr>
          <a:xfrm flipV="1">
            <a:off x="7689878" y="3874814"/>
            <a:ext cx="0" cy="97180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7CB07927-87F6-3D10-35A4-20D1D19F5588}"/>
              </a:ext>
            </a:extLst>
          </p:cNvPr>
          <p:cNvCxnSpPr>
            <a:cxnSpLocks/>
          </p:cNvCxnSpPr>
          <p:nvPr/>
        </p:nvCxnSpPr>
        <p:spPr>
          <a:xfrm flipH="1" flipV="1">
            <a:off x="2990511" y="3894527"/>
            <a:ext cx="135086" cy="97597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E1B134E0-903A-8DAD-81A6-D0C196CF244A}"/>
              </a:ext>
            </a:extLst>
          </p:cNvPr>
          <p:cNvSpPr txBox="1"/>
          <p:nvPr/>
        </p:nvSpPr>
        <p:spPr>
          <a:xfrm>
            <a:off x="3125598" y="3992124"/>
            <a:ext cx="1230435" cy="1027204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nl" sz="675" dirty="0"/>
              <a:t>Snelheidsregeling verhoogt het vermogen naar de motor wanneer de motor gestopt is, waardoor een plotselinge snelheidstoename ontstaat wanneer deze wordt losgelaten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F59E9676-C42B-D20C-4FAD-4815D4CD0EEF}"/>
              </a:ext>
            </a:extLst>
          </p:cNvPr>
          <p:cNvCxnSpPr>
            <a:cxnSpLocks/>
          </p:cNvCxnSpPr>
          <p:nvPr/>
        </p:nvCxnSpPr>
        <p:spPr>
          <a:xfrm flipH="1" flipV="1">
            <a:off x="7804078" y="3872026"/>
            <a:ext cx="135086" cy="97597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xmlns="" id="{6FA0A013-F455-70DD-E08E-D26F778549BD}"/>
              </a:ext>
            </a:extLst>
          </p:cNvPr>
          <p:cNvCxnSpPr>
            <a:cxnSpLocks/>
          </p:cNvCxnSpPr>
          <p:nvPr/>
        </p:nvCxnSpPr>
        <p:spPr>
          <a:xfrm flipH="1" flipV="1">
            <a:off x="5806455" y="4312558"/>
            <a:ext cx="135086" cy="97597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xmlns="" id="{6FA08ABA-6D36-F71A-54F2-D381AA89F148}"/>
              </a:ext>
            </a:extLst>
          </p:cNvPr>
          <p:cNvCxnSpPr>
            <a:cxnSpLocks/>
            <a:stCxn id="93" idx="2"/>
          </p:cNvCxnSpPr>
          <p:nvPr/>
        </p:nvCxnSpPr>
        <p:spPr>
          <a:xfrm>
            <a:off x="1167936" y="4165877"/>
            <a:ext cx="12960" cy="58983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4EF0AF93-2F19-7021-2210-69BDEA7E88D1}"/>
              </a:ext>
            </a:extLst>
          </p:cNvPr>
          <p:cNvSpPr txBox="1"/>
          <p:nvPr/>
        </p:nvSpPr>
        <p:spPr>
          <a:xfrm>
            <a:off x="771018" y="3556357"/>
            <a:ext cx="793836" cy="609520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nl" sz="675" dirty="0"/>
              <a:t>Synchronisatie vertraagt de andere motor om te matchen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xmlns="" id="{7F6B445E-00C5-B657-6573-F9EB5E117069}"/>
              </a:ext>
            </a:extLst>
          </p:cNvPr>
          <p:cNvCxnSpPr>
            <a:cxnSpLocks/>
            <a:stCxn id="126" idx="2"/>
          </p:cNvCxnSpPr>
          <p:nvPr/>
        </p:nvCxnSpPr>
        <p:spPr>
          <a:xfrm flipV="1">
            <a:off x="7361399" y="3314656"/>
            <a:ext cx="444" cy="11703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0C81DF7D-ABA7-9B69-968C-AB4BCA89F475}"/>
              </a:ext>
            </a:extLst>
          </p:cNvPr>
          <p:cNvSpPr txBox="1"/>
          <p:nvPr/>
        </p:nvSpPr>
        <p:spPr>
          <a:xfrm>
            <a:off x="6921195" y="2889694"/>
            <a:ext cx="880408" cy="403957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nl" sz="675" dirty="0"/>
              <a:t>Het duurt veel langer voordat de motor stopt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xmlns="" id="{B6711F1F-8958-06AE-6ADE-F531A045DE0C}"/>
              </a:ext>
            </a:extLst>
          </p:cNvPr>
          <p:cNvSpPr txBox="1"/>
          <p:nvPr/>
        </p:nvSpPr>
        <p:spPr>
          <a:xfrm>
            <a:off x="559364" y="5414688"/>
            <a:ext cx="80252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 smtClean="0"/>
              <a:t>Let op </a:t>
            </a:r>
            <a:r>
              <a:rPr lang="nl" sz="2100" dirty="0" smtClean="0"/>
              <a:t>vergelijkbare </a:t>
            </a:r>
            <a:r>
              <a:rPr lang="nl" sz="2100" dirty="0"/>
              <a:t>kenmerken of het ontbreken </a:t>
            </a:r>
            <a:r>
              <a:rPr lang="nl" sz="2100" dirty="0" smtClean="0"/>
              <a:t>daarvan </a:t>
            </a:r>
            <a:r>
              <a:rPr lang="nl" sz="2100" dirty="0"/>
              <a:t>in de grafieken voor de andere blokken</a:t>
            </a:r>
          </a:p>
        </p:txBody>
      </p:sp>
      <p:sp>
        <p:nvSpPr>
          <p:cNvPr id="130" name="Right Brace 129">
            <a:extLst>
              <a:ext uri="{FF2B5EF4-FFF2-40B4-BE49-F238E27FC236}">
                <a16:creationId xmlns:a16="http://schemas.microsoft.com/office/drawing/2014/main" xmlns="" id="{B2F4C90E-AAB0-2D96-9507-4187C56D4C33}"/>
              </a:ext>
            </a:extLst>
          </p:cNvPr>
          <p:cNvSpPr/>
          <p:nvPr/>
        </p:nvSpPr>
        <p:spPr>
          <a:xfrm rot="16200000">
            <a:off x="2549884" y="3434833"/>
            <a:ext cx="97598" cy="719147"/>
          </a:xfrm>
          <a:prstGeom prst="rightBrace">
            <a:avLst>
              <a:gd name="adj1" fmla="val 53425"/>
              <a:gd name="adj2" fmla="val 50000"/>
            </a:avLst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1" name="Right Brace 130">
            <a:extLst>
              <a:ext uri="{FF2B5EF4-FFF2-40B4-BE49-F238E27FC236}">
                <a16:creationId xmlns:a16="http://schemas.microsoft.com/office/drawing/2014/main" xmlns="" id="{EA784C77-4A2C-B33B-FCAF-86A202C60DBF}"/>
              </a:ext>
            </a:extLst>
          </p:cNvPr>
          <p:cNvSpPr/>
          <p:nvPr/>
        </p:nvSpPr>
        <p:spPr>
          <a:xfrm rot="15195250">
            <a:off x="1145662" y="3894246"/>
            <a:ext cx="97598" cy="804911"/>
          </a:xfrm>
          <a:prstGeom prst="rightBrace">
            <a:avLst>
              <a:gd name="adj1" fmla="val 53425"/>
              <a:gd name="adj2" fmla="val 50000"/>
            </a:avLst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xmlns="" id="{F902B9B3-EA4F-4BFD-C668-B1473B608147}"/>
              </a:ext>
            </a:extLst>
          </p:cNvPr>
          <p:cNvCxnSpPr>
            <a:cxnSpLocks/>
            <a:stCxn id="93" idx="3"/>
          </p:cNvCxnSpPr>
          <p:nvPr/>
        </p:nvCxnSpPr>
        <p:spPr>
          <a:xfrm flipV="1">
            <a:off x="1564854" y="3816357"/>
            <a:ext cx="637877" cy="4476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ight Brace 139">
            <a:extLst>
              <a:ext uri="{FF2B5EF4-FFF2-40B4-BE49-F238E27FC236}">
                <a16:creationId xmlns:a16="http://schemas.microsoft.com/office/drawing/2014/main" xmlns="" id="{14578590-34A0-2E74-394F-5D499B209685}"/>
              </a:ext>
            </a:extLst>
          </p:cNvPr>
          <p:cNvSpPr/>
          <p:nvPr/>
        </p:nvSpPr>
        <p:spPr>
          <a:xfrm rot="16200000">
            <a:off x="7311800" y="2881617"/>
            <a:ext cx="97598" cy="1109090"/>
          </a:xfrm>
          <a:prstGeom prst="rightBrace">
            <a:avLst>
              <a:gd name="adj1" fmla="val 53425"/>
              <a:gd name="adj2" fmla="val 50000"/>
            </a:avLst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1" name="Right Brace 140">
            <a:extLst>
              <a:ext uri="{FF2B5EF4-FFF2-40B4-BE49-F238E27FC236}">
                <a16:creationId xmlns:a16="http://schemas.microsoft.com/office/drawing/2014/main" xmlns="" id="{96DC18DF-9C67-6C53-8FC3-F670E20793B2}"/>
              </a:ext>
            </a:extLst>
          </p:cNvPr>
          <p:cNvSpPr/>
          <p:nvPr/>
        </p:nvSpPr>
        <p:spPr>
          <a:xfrm rot="2576991">
            <a:off x="2946870" y="3814958"/>
            <a:ext cx="44945" cy="117803"/>
          </a:xfrm>
          <a:prstGeom prst="rightBrace">
            <a:avLst>
              <a:gd name="adj1" fmla="val 53425"/>
              <a:gd name="adj2" fmla="val 50000"/>
            </a:avLst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2" name="Right Brace 141">
            <a:extLst>
              <a:ext uri="{FF2B5EF4-FFF2-40B4-BE49-F238E27FC236}">
                <a16:creationId xmlns:a16="http://schemas.microsoft.com/office/drawing/2014/main" xmlns="" id="{28D13D61-BB4E-6D5E-B7A7-5A68713A28E8}"/>
              </a:ext>
            </a:extLst>
          </p:cNvPr>
          <p:cNvSpPr/>
          <p:nvPr/>
        </p:nvSpPr>
        <p:spPr>
          <a:xfrm rot="2576991">
            <a:off x="5756978" y="4228631"/>
            <a:ext cx="44945" cy="117803"/>
          </a:xfrm>
          <a:prstGeom prst="rightBrace">
            <a:avLst>
              <a:gd name="adj1" fmla="val 53425"/>
              <a:gd name="adj2" fmla="val 50000"/>
            </a:avLst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3" name="Right Brace 142">
            <a:extLst>
              <a:ext uri="{FF2B5EF4-FFF2-40B4-BE49-F238E27FC236}">
                <a16:creationId xmlns:a16="http://schemas.microsoft.com/office/drawing/2014/main" xmlns="" id="{BEDE63A4-8C1E-B1B2-292E-969B5840D61A}"/>
              </a:ext>
            </a:extLst>
          </p:cNvPr>
          <p:cNvSpPr/>
          <p:nvPr/>
        </p:nvSpPr>
        <p:spPr>
          <a:xfrm rot="2576991">
            <a:off x="7757005" y="3791293"/>
            <a:ext cx="44945" cy="117803"/>
          </a:xfrm>
          <a:prstGeom prst="rightBrace">
            <a:avLst>
              <a:gd name="adj1" fmla="val 53425"/>
              <a:gd name="adj2" fmla="val 50000"/>
            </a:avLst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644F85FB-6B31-DE86-0A33-927DC7ABA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/>
          <a:lstStyle/>
          <a:p>
            <a:r>
              <a:rPr lang="nl" dirty="0"/>
              <a:t>VERSCHILLEN TUSSEN SPIKE 2 en SPIKE 3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xmlns="" id="{FB0922FC-F1CA-BB25-72B9-3A6519110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9055591" cy="365125"/>
          </a:xfrm>
        </p:spPr>
        <p:txBody>
          <a:bodyPr/>
          <a:lstStyle/>
          <a:p>
            <a:r>
              <a:rPr lang="nl" sz="1000" dirty="0"/>
              <a:t>Copyright © 2023 SPIKE Prime Lessen (primelessons.org) CC-BY-NC-SA. (Laatste bewerking: 23-06-2023)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28593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B012065-6CD1-3CAA-446B-6C96AF4BD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" y="1472787"/>
            <a:ext cx="3494155" cy="719384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9143743E-83C2-F37B-3C5B-14D8D11D3808}"/>
              </a:ext>
            </a:extLst>
          </p:cNvPr>
          <p:cNvGrpSpPr/>
          <p:nvPr/>
        </p:nvGrpSpPr>
        <p:grpSpPr>
          <a:xfrm>
            <a:off x="111630" y="2623276"/>
            <a:ext cx="8920742" cy="2724632"/>
            <a:chOff x="155324" y="1475519"/>
            <a:chExt cx="11894322" cy="3632842"/>
          </a:xfrm>
        </p:grpSpPr>
        <p:pic>
          <p:nvPicPr>
            <p:cNvPr id="6" name="Picture 5" descr="Chart, line chart&#10;&#10;Description automatically generated">
              <a:extLst>
                <a:ext uri="{FF2B5EF4-FFF2-40B4-BE49-F238E27FC236}">
                  <a16:creationId xmlns:a16="http://schemas.microsoft.com/office/drawing/2014/main" xmlns="" id="{335030AD-6D7C-21FB-30E2-78E7B9957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324" y="1925791"/>
              <a:ext cx="5853003" cy="318257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9" name="Picture 8" descr="Chart, line chart&#10;&#10;Description automatically generated">
              <a:extLst>
                <a:ext uri="{FF2B5EF4-FFF2-40B4-BE49-F238E27FC236}">
                  <a16:creationId xmlns:a16="http://schemas.microsoft.com/office/drawing/2014/main" xmlns="" id="{C6E264BC-7312-2641-D57A-ED8396756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6642" y="1919694"/>
              <a:ext cx="5853002" cy="318866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0E18C4C6-1C3F-F065-AD18-C026C78EFEEB}"/>
                </a:ext>
              </a:extLst>
            </p:cNvPr>
            <p:cNvSpPr txBox="1"/>
            <p:nvPr/>
          </p:nvSpPr>
          <p:spPr>
            <a:xfrm>
              <a:off x="155324" y="1475519"/>
              <a:ext cx="5853003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SPIKE </a:t>
              </a:r>
              <a:r>
                <a:rPr lang="en-US" sz="1500" b="1" dirty="0" smtClean="0"/>
                <a:t>Legacy </a:t>
              </a:r>
              <a:r>
                <a:rPr lang="nl" sz="1500" b="1" dirty="0" smtClean="0"/>
                <a:t>(2.0.9</a:t>
              </a:r>
              <a:r>
                <a:rPr lang="nl" sz="1500" b="1" dirty="0"/>
                <a:t>)</a:t>
              </a:r>
              <a:endParaRPr lang="en-US" sz="15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8A000E04-D025-ACD8-F7AE-708579AB613F}"/>
                </a:ext>
              </a:extLst>
            </p:cNvPr>
            <p:cNvSpPr txBox="1"/>
            <p:nvPr/>
          </p:nvSpPr>
          <p:spPr>
            <a:xfrm>
              <a:off x="6196643" y="1475519"/>
              <a:ext cx="5853003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nl" sz="1500" b="1" dirty="0"/>
                <a:t>SPIKE 3 (3.2.0)</a:t>
              </a:r>
              <a:endParaRPr lang="en-US" sz="15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681773-F31A-40FF-C1D3-173404D0C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/>
          <a:lstStyle/>
          <a:p>
            <a:r>
              <a:rPr lang="nl" dirty="0"/>
              <a:t>VERSCHILLEN TUSSEN SPIKE 2 en SPIKE 3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xmlns="" id="{6B77B3D7-A081-B9F4-6B42-77B78D492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9055591" cy="365125"/>
          </a:xfrm>
        </p:spPr>
        <p:txBody>
          <a:bodyPr/>
          <a:lstStyle/>
          <a:p>
            <a:r>
              <a:rPr lang="nl" sz="1000" dirty="0"/>
              <a:t>Copyright © 2023 SPIKE Prime Lessen (primelessons.org) CC-BY-NC-SA. (Laatste bewerking: 23-06-2023)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87195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49CC662-D824-81C1-7FA8-7BC8C510A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1" y="1759202"/>
            <a:ext cx="3439547" cy="64091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A89B7A2A-6671-4479-BA67-CA75A9DBD74E}"/>
              </a:ext>
            </a:extLst>
          </p:cNvPr>
          <p:cNvGrpSpPr/>
          <p:nvPr/>
        </p:nvGrpSpPr>
        <p:grpSpPr>
          <a:xfrm>
            <a:off x="107520" y="2878728"/>
            <a:ext cx="8928961" cy="2730563"/>
            <a:chOff x="148839" y="1047502"/>
            <a:chExt cx="11905281" cy="3640750"/>
          </a:xfrm>
        </p:grpSpPr>
        <p:pic>
          <p:nvPicPr>
            <p:cNvPr id="5" name="Picture 4" descr="Chart, line chart&#10;&#10;Description automatically generated">
              <a:extLst>
                <a:ext uri="{FF2B5EF4-FFF2-40B4-BE49-F238E27FC236}">
                  <a16:creationId xmlns:a16="http://schemas.microsoft.com/office/drawing/2014/main" xmlns="" id="{C64620B6-9D33-BEF2-9FC0-7BF093F888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"/>
            <a:stretch/>
          </p:blipFill>
          <p:spPr>
            <a:xfrm>
              <a:off x="148839" y="1491677"/>
              <a:ext cx="5853003" cy="318866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0E18C4C6-1C3F-F065-AD18-C026C78EFEEB}"/>
                </a:ext>
              </a:extLst>
            </p:cNvPr>
            <p:cNvSpPr txBox="1"/>
            <p:nvPr/>
          </p:nvSpPr>
          <p:spPr>
            <a:xfrm>
              <a:off x="148839" y="1047502"/>
              <a:ext cx="5853003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SPIKE </a:t>
              </a:r>
              <a:r>
                <a:rPr lang="en-US" sz="1500" b="1" dirty="0" smtClean="0"/>
                <a:t>Legacy </a:t>
              </a:r>
              <a:r>
                <a:rPr lang="nl" sz="1500" b="1" dirty="0" smtClean="0"/>
                <a:t>(2.0.9</a:t>
              </a:r>
              <a:r>
                <a:rPr lang="nl" sz="1500" b="1" dirty="0"/>
                <a:t>)</a:t>
              </a:r>
              <a:endParaRPr lang="en-US" sz="15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8A000E04-D025-ACD8-F7AE-708579AB613F}"/>
                </a:ext>
              </a:extLst>
            </p:cNvPr>
            <p:cNvSpPr txBox="1"/>
            <p:nvPr/>
          </p:nvSpPr>
          <p:spPr>
            <a:xfrm>
              <a:off x="6190157" y="1047502"/>
              <a:ext cx="5853003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nl" sz="1500" b="1" dirty="0"/>
                <a:t>SPIKE 3 (3.2.0)</a:t>
              </a:r>
              <a:endParaRPr lang="en-US" sz="15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26F722DF-248C-31C3-CF84-ACA3C16EC890}"/>
                </a:ext>
              </a:extLst>
            </p:cNvPr>
            <p:cNvSpPr/>
            <p:nvPr/>
          </p:nvSpPr>
          <p:spPr>
            <a:xfrm>
              <a:off x="6183672" y="1478708"/>
              <a:ext cx="5870448" cy="320954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" sz="1350" dirty="0"/>
                <a:t>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90A7405D-B010-7710-C880-FAC3EEF9B84F}"/>
                </a:ext>
              </a:extLst>
            </p:cNvPr>
            <p:cNvSpPr txBox="1"/>
            <p:nvPr/>
          </p:nvSpPr>
          <p:spPr>
            <a:xfrm>
              <a:off x="6805417" y="2852647"/>
              <a:ext cx="4622479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nl" b="1" dirty="0"/>
                <a:t>Blok bestaat niet meer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CA140A-7600-1ABA-1323-7C7540EDE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/>
          <a:lstStyle/>
          <a:p>
            <a:r>
              <a:rPr lang="nl" dirty="0"/>
              <a:t>VERSCHILLEN TUSSEN SPIKE 2 en SPIKE 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0A97BDE-7A94-5F2A-4C6D-088BE696D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9055591" cy="365125"/>
          </a:xfrm>
        </p:spPr>
        <p:txBody>
          <a:bodyPr/>
          <a:lstStyle/>
          <a:p>
            <a:r>
              <a:rPr lang="nl" sz="1000" dirty="0"/>
              <a:t>Copyright © 2023 SPIKE Prime Lessen (primelessons.org) CC-BY-NC-SA. (Laatste bewerking: 23-06-2023)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2473216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1627</TotalTime>
  <Words>638</Words>
  <Application>Microsoft Office PowerPoint</Application>
  <PresentationFormat>On-screen Show (4:3)</PresentationFormat>
  <Paragraphs>97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Gill Sans MT</vt:lpstr>
      <vt:lpstr>Helvetica Neue</vt:lpstr>
      <vt:lpstr>inherit</vt:lpstr>
      <vt:lpstr>system-ui</vt:lpstr>
      <vt:lpstr>Wingdings 2</vt:lpstr>
      <vt:lpstr>Dividend</vt:lpstr>
      <vt:lpstr>SPIKE 2 VS. SPIKE 3 EN DE HUB DOWNGRADEN</vt:lpstr>
      <vt:lpstr>Lesdoelstellingen</vt:lpstr>
      <vt:lpstr>Hoe Je JE HUb kunt downgraden</vt:lpstr>
      <vt:lpstr>SPIKE 2-PROGRAMMA'S KUNNEN WORDEN GEOPEND IN SPIKE 3</vt:lpstr>
      <vt:lpstr>VERSCHILLEN TUSSEN SPIKE 2 en SPIKE 3</vt:lpstr>
      <vt:lpstr>VERSCHILLEN TUSSEN SPIKE 2 en SPIKE 3</vt:lpstr>
      <vt:lpstr>VERSCHILLEN TUSSEN SPIKE 2 en SPIKE 3</vt:lpstr>
      <vt:lpstr>VERSCHILLEN TUSSEN SPIKE 2 en SPIKE 3</vt:lpstr>
      <vt:lpstr>VERSCHILLEN TUSSEN SPIKE 2 en SPIKE 3</vt:lpstr>
      <vt:lpstr>VERSCHILLEN TUSSEN SPIKE 2 en SPIKE 3</vt:lpstr>
      <vt:lpstr>VERSCHILLEN TUSSEN SPIKE 2 en SPIKE 3</vt:lpstr>
      <vt:lpstr>CREDITS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Jet .</cp:lastModifiedBy>
  <cp:revision>170</cp:revision>
  <dcterms:created xsi:type="dcterms:W3CDTF">2016-07-04T02:35:12Z</dcterms:created>
  <dcterms:modified xsi:type="dcterms:W3CDTF">2023-10-01T12:15:40Z</dcterms:modified>
</cp:coreProperties>
</file>